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43"/>
  </p:notesMasterIdLst>
  <p:sldIdLst>
    <p:sldId id="257" r:id="rId5"/>
    <p:sldId id="297" r:id="rId6"/>
    <p:sldId id="313" r:id="rId7"/>
    <p:sldId id="300" r:id="rId8"/>
    <p:sldId id="299" r:id="rId9"/>
    <p:sldId id="295" r:id="rId10"/>
    <p:sldId id="314" r:id="rId11"/>
    <p:sldId id="293" r:id="rId12"/>
    <p:sldId id="317" r:id="rId13"/>
    <p:sldId id="316" r:id="rId14"/>
    <p:sldId id="315" r:id="rId15"/>
    <p:sldId id="301" r:id="rId16"/>
    <p:sldId id="287" r:id="rId17"/>
    <p:sldId id="290" r:id="rId18"/>
    <p:sldId id="302" r:id="rId19"/>
    <p:sldId id="288" r:id="rId20"/>
    <p:sldId id="303" r:id="rId21"/>
    <p:sldId id="284" r:id="rId22"/>
    <p:sldId id="285" r:id="rId23"/>
    <p:sldId id="304" r:id="rId24"/>
    <p:sldId id="311" r:id="rId25"/>
    <p:sldId id="275" r:id="rId26"/>
    <p:sldId id="276" r:id="rId27"/>
    <p:sldId id="277" r:id="rId28"/>
    <p:sldId id="278" r:id="rId29"/>
    <p:sldId id="266" r:id="rId30"/>
    <p:sldId id="270" r:id="rId31"/>
    <p:sldId id="306" r:id="rId32"/>
    <p:sldId id="307" r:id="rId33"/>
    <p:sldId id="273" r:id="rId34"/>
    <p:sldId id="308" r:id="rId35"/>
    <p:sldId id="309" r:id="rId36"/>
    <p:sldId id="310" r:id="rId37"/>
    <p:sldId id="305" r:id="rId38"/>
    <p:sldId id="265" r:id="rId39"/>
    <p:sldId id="264" r:id="rId40"/>
    <p:sldId id="312" r:id="rId41"/>
    <p:sldId id="260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64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8916-E1A4-481C-8742-C8B09DD98C20}" type="datetimeFigureOut">
              <a:rPr lang="en-US" smtClean="0"/>
              <a:t>6/7/2025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B4BD4-0CE4-4732-865F-4AA0132AC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8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39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9129F-C6E5-EA9D-8E8E-ABFA7C69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8C0006-3AB8-0B0D-2A03-FA1D343ED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ADCA7C-8852-B232-157C-782DF260C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F700F-0EBD-295F-BE8B-647732AB9C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24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7FF31-728B-DC60-5972-5DEB71008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344B4-1A93-8CA2-12EF-19550E54B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7E2A74-027C-BC90-CAE5-FE9D59982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20F4E-9FAA-6762-6D44-46023A60D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5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F4A27-0104-4F5D-163A-8F5256401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6A147-0B49-3AB0-1ACC-FE48BF3F7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A84CE-A54E-E705-AB73-6639E86EF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A6E51-51C2-F4F1-263E-FB95BD9C0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8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24295-FD90-E123-2727-35D7EC851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08D752-82B5-38A7-201D-E30F07744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154D0-EE1D-819A-6C2F-F475D3027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FAC17-8AF6-2325-79E5-C08068007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90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96E2B-82B6-8ACE-3331-A53AA868C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1B468D-CD45-F2FA-7D88-518C69018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A55500-89D0-5189-E06A-8F563C520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EAEB3-E0C6-CD47-4A9C-0B38A2EF6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46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69411-BF78-BB1C-877B-2DBB34FCC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C0950D-42CB-174E-8174-CA9A04200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3A7AA-C226-065E-0A0A-A2029F013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61828-2163-7937-0C6E-3E9E3A88E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2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4E84-2E95-C7DD-45DE-DEA7D70F2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5D885-F05F-BBB1-82D1-B34634504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9811C-7912-77AA-3A4D-A56A9EB2B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0D979-6EBE-67EF-DD7C-548802B43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27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3991-D415-1F33-13AE-5C9343BA1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D73E2A-3580-689F-6165-6EA02DC93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3AEE5-BD42-E98F-8607-2C0FE114A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29599-E179-EF7B-1B52-DA16CFF07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10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348CE-4DFF-0F79-7481-782BD111A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D99C99-80D0-D59D-2233-DC2150272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51F0E-58FE-B61F-2508-A4636E3E6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A0918-0C78-0249-8027-70233492E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6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E2678-B8AE-41C0-6AD6-42597AE92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109EC-ED7A-7D3F-F3A6-CC6CB029B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DE7E6-408E-167B-6EFD-D0B6F30B8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E0C39-699E-A4FC-2526-9EDA617D4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2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3D789-60BF-93CE-57C4-7871B51C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116C8-7444-DDF5-6484-AAEDBFC0F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6B722-9F3F-8C21-F557-CA6D14689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76564-6D53-98C2-753B-762F93F9A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88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3A459-170A-278D-ABA6-458967DB6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3489D-F6D8-3022-D678-741C68C4C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67297-1CA1-D14F-393E-62B93829E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44B48-31CE-8467-0F23-F5512662B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33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6CA43-39CB-044A-A631-0DC83D34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D8C97-C013-0910-B174-8E2411DD8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6475F-56FC-AE90-ABA3-319CE30E94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721C-B97F-92C7-C6C1-154766530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66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9FC7E-6075-94E7-1696-16763F5B6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02780-1CFD-47BE-8CD4-29C53F096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8C5D4C-ED49-B7FB-29E9-A25CD1AB8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FDDA9-B6D9-89ED-12C8-ADC02F615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85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C0D14-BA28-B39E-278D-AAB37C250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1CAFE3-34F6-2185-D9CD-DE26C57B4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A1EA1-FF17-8A1C-3756-87B62F3C9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82E89-F2C2-5C6E-C7B8-6020DEC3D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9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67797-B7F9-D202-7D71-20A6EEA02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342D5A-B5E3-1637-B3F8-4221AA433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0EBFD-8347-E478-22E5-00084D4A7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D74FB-E17C-1702-03F5-F587F2714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94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98E5-4E5D-AB66-E5B0-6B6A5FEC5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EC3F6A-1EEB-7732-E46E-40493E11B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64981-3435-C74B-BDB1-1E16A9F4B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91993-5EB5-CFB8-EBF1-A85B1E13D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8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60BAC-F914-61FA-318D-B27DECDF1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524DE-1E6D-9132-7AE2-01C1117DD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6D7FF-C087-3AF8-0520-3FABDA5C3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39785-C30A-4D51-28D4-19CFAF16C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68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7D5A6-166A-9709-1334-9110F39D5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D4041-ED00-44D4-2D04-71AE3FD3F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56B4EE-E59C-5E01-3710-FD4525D40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56F72-F9E9-57F5-49A9-2462EFF89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15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9A265-2C48-7F10-0B98-DC8D4545E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DB70B0-B949-F12B-39D2-EB67847C0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2F708-9C32-BDD8-4E76-09A7A0BC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432E1-A016-5EB7-5A6A-A1A5FCC62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46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A822E-2DF9-4253-FBA1-A65687498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688A3-5AA7-D14B-A8DF-FFF655C07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6B0D5-0121-34CA-6BCF-75F66723C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ABBF6-A02B-98BE-4604-CBE897AE8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0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D8E96-9EF2-65C8-CFF6-5291E1AB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8E8FB-EE44-6CA1-1338-02915ADC6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88830-95F6-3249-EAB5-666BB942A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D0D44-4CEC-0D3A-1403-9A95AC57E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989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25D02-D0FF-C516-A564-E13CC70BA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20ACA6-8546-1C44-43B1-05C75A9A8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78851-75B1-F921-B0E2-1E788924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C8195-B6A4-D5A9-CCDA-A1851D82E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40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53ED7-D5DA-F985-3961-46004B82D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850C63-5FEE-EA43-8926-3BF27F606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42DA9E-20EB-FF2E-6C8E-0938CB1E45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C3265-1E29-F9C7-FE06-527560ABB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11E83-48DF-0E22-14DC-ED8E09A04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1EF42B-B1BC-8781-7CF8-C61ED3F40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960FE2-D45F-0878-B91D-32EBEF0DF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E533C-3791-E532-E037-5CA236D793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88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94277-41D5-FC28-A6F4-6D9A9DEF8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F5F9B0-58D7-F813-F566-F326B360E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06F564-3A3B-2E3A-88B7-5163A6917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137C3-A351-4CA0-4C33-31947F030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94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6E78-AF66-7BAB-ED3F-142D475A2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C18E1-FAB0-C146-6E40-74A6A0B30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41BE5-C1FD-6F2C-2A4E-6982C91AC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952CF-AC18-5F33-C8F0-90072A1C7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65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46FE7-6981-8E3F-294C-E70B7F822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5A8A39-402A-CF9A-55CE-6FB6848EE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5A956-A0F8-8913-04D9-BBD6C991C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F4C8B-11AA-59E1-6C1C-11D503E71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66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31E6-3165-2C50-C1CC-E93E756A9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E3810-077A-51CC-47BC-A204A461E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F5F4D-DA19-64EB-249D-53ACDE259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331CB-95A0-3279-E3B8-564253E0B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89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719C1-1A20-899F-BDF3-1A7AB25A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401FD-82FD-0886-8355-3244598223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92D0A2-C364-B50A-41BE-826E5DC57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4BB6B-F96B-0D31-35B0-7ED2E4469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82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F77AA-B5AB-F9AB-8ED8-8574B46C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F02B0-FE43-682D-E445-3337C90BE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51FDE-B0A0-F09D-BDBB-86AAF2EF2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548A8-0D95-DF4A-BE1C-67B354372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2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DE339-5F10-B4FC-C7C1-4A8FB4B3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1371B-262F-F346-DF35-A1DEC2988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6A5B4-0326-AB05-F712-068A12844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13F8A-4147-78BF-A266-288984524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3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69127-9C55-D3E0-4B6F-A841946B1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B438D-4B14-6CBA-3917-B6F159770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3D64C5-E032-5FDB-CE32-8CEC7AD32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8874D-3EBF-AEBD-39D6-02B0724E0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1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1B5C3-EB56-DAA3-1963-40E00F5AE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E5F61C-B38B-9C69-9B4F-E909E4667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6244F3-8EAE-D5B1-0AD3-6424A6B9D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6BFF9-D574-845B-9895-9A4887494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87822-100C-160C-E3F7-766A713C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7E5713-1895-1D07-D522-0D6620FDB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A5EBA-72C7-8CDF-A3B4-927008641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3ADF4-BBB9-821F-49EF-3286FE93A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4FF22-BDAE-4051-932E-89FE5B0A0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314DE-C057-0256-68D0-B4778287F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6F608-0A5F-1055-9842-5097158AC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00E54-26E4-99C2-55ED-7701D3E69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B4BD4-0CE4-4732-865F-4AA0132ACE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61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7ED680-4E24-5E42-813F-8D69D70754C3}"/>
              </a:ext>
            </a:extLst>
          </p:cNvPr>
          <p:cNvCxnSpPr>
            <a:cxnSpLocks/>
          </p:cNvCxnSpPr>
          <p:nvPr userDrawn="1"/>
        </p:nvCxnSpPr>
        <p:spPr>
          <a:xfrm>
            <a:off x="381000" y="742950"/>
            <a:ext cx="83698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CC6C976-D184-464C-9064-1C7F44A31227}"/>
              </a:ext>
            </a:extLst>
          </p:cNvPr>
          <p:cNvSpPr/>
          <p:nvPr userDrawn="1"/>
        </p:nvSpPr>
        <p:spPr>
          <a:xfrm>
            <a:off x="271810" y="4692923"/>
            <a:ext cx="2623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>
                <a:latin typeface="Arial" panose="020B0604020202020204" pitchFamily="34" charset="0"/>
                <a:cs typeface="Arial" panose="020B0604020202020204" pitchFamily="34" charset="0"/>
              </a:rPr>
              <a:t>SAE International®</a:t>
            </a:r>
          </a:p>
          <a:p>
            <a:r>
              <a:rPr lang="en-US" sz="800" b="0" i="0" u="none" strike="noStrike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TMSS 2025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42FE0B-CA9C-6D4A-AA86-A90F58A9FAEA}"/>
              </a:ext>
            </a:extLst>
          </p:cNvPr>
          <p:cNvSpPr/>
          <p:nvPr userDrawn="1"/>
        </p:nvSpPr>
        <p:spPr>
          <a:xfrm>
            <a:off x="6886096" y="4797907"/>
            <a:ext cx="19637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8D8A4392-6EB1-D247-92EE-538B37AF4DD6}" type="slidenum">
              <a:rPr lang="en-US" sz="800" smtClean="0"/>
              <a:pPr algn="r"/>
              <a:t>‹#›</a:t>
            </a:fld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7BE11-864B-CF48-B6C8-D8FACF961A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931915"/>
            <a:ext cx="8369807" cy="369430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6D64C-A4A2-922F-3CC5-48AEA2CA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D2E289-810E-7182-672C-4DD7EF3D99A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B23ED-E1BA-D468-B5C3-750FCB07E5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DE95415-8A76-4F3A-8717-CD79460D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2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075" y="2724151"/>
            <a:ext cx="5926873" cy="10159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075" y="3868616"/>
            <a:ext cx="5926873" cy="12748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628B42-8455-CB41-8130-60D681F7AB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7775" y="4140200"/>
            <a:ext cx="126365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0" i="0" u="none" strike="noStrike" smtClean="0"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222222"/>
                </a:solidFill>
                <a:effectLst/>
                <a:latin typeface="ProximaNova-Regular"/>
              </a:rPr>
              <a:t>Insert your company's logo here.</a:t>
            </a:r>
            <a:endParaRPr lang="en-US"/>
          </a:p>
        </p:txBody>
      </p:sp>
      <p:pic>
        <p:nvPicPr>
          <p:cNvPr id="5" name="Picture 4" descr="A car with a white door&#10;&#10;AI-generated content may be incorrect.">
            <a:extLst>
              <a:ext uri="{FF2B5EF4-FFF2-40B4-BE49-F238E27FC236}">
                <a16:creationId xmlns:a16="http://schemas.microsoft.com/office/drawing/2014/main" id="{E605F198-A734-B493-34A5-920F31FDFE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1626"/>
          <a:stretch/>
        </p:blipFill>
        <p:spPr>
          <a:xfrm>
            <a:off x="0" y="0"/>
            <a:ext cx="9144000" cy="17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2B0AAA-FF8D-1327-6E74-A54B59F6C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A7E7CA-50F7-58CB-8897-3B5E287E1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E95415-8A76-4F3A-8717-CD79460D9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6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emf"/><Relationship Id="rId5" Type="http://schemas.openxmlformats.org/officeDocument/2006/relationships/image" Target="../media/image17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0.png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5" Type="http://schemas.openxmlformats.org/officeDocument/2006/relationships/image" Target="../media/image64.png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Relationship Id="rId14" Type="http://schemas.openxmlformats.org/officeDocument/2006/relationships/image" Target="../media/image6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72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17.bin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1.wmf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68.wmf"/><Relationship Id="rId19" Type="http://schemas.openxmlformats.org/officeDocument/2006/relationships/image" Target="../media/image73.png"/><Relationship Id="rId4" Type="http://schemas.openxmlformats.org/officeDocument/2006/relationships/image" Target="../media/image65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7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6.png"/><Relationship Id="rId7" Type="http://schemas.openxmlformats.org/officeDocument/2006/relationships/image" Target="../media/image7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emf"/><Relationship Id="rId18" Type="http://schemas.openxmlformats.org/officeDocument/2006/relationships/image" Target="../media/image100.png"/><Relationship Id="rId3" Type="http://schemas.openxmlformats.org/officeDocument/2006/relationships/image" Target="../media/image82.emf"/><Relationship Id="rId7" Type="http://schemas.openxmlformats.org/officeDocument/2006/relationships/image" Target="../media/image83.emf"/><Relationship Id="rId12" Type="http://schemas.openxmlformats.org/officeDocument/2006/relationships/image" Target="../media/image88.emf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87.emf"/><Relationship Id="rId5" Type="http://schemas.openxmlformats.org/officeDocument/2006/relationships/image" Target="../media/image64.emf"/><Relationship Id="rId15" Type="http://schemas.openxmlformats.org/officeDocument/2006/relationships/image" Target="../media/image97.png"/><Relationship Id="rId10" Type="http://schemas.openxmlformats.org/officeDocument/2006/relationships/image" Target="../media/image86.emf"/><Relationship Id="rId4" Type="http://schemas.openxmlformats.org/officeDocument/2006/relationships/image" Target="../media/image87.png"/><Relationship Id="rId9" Type="http://schemas.openxmlformats.org/officeDocument/2006/relationships/image" Target="../media/image85.emf"/><Relationship Id="rId1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image" Target="../media/image103.png"/><Relationship Id="rId3" Type="http://schemas.openxmlformats.org/officeDocument/2006/relationships/image" Target="../media/image90.emf"/><Relationship Id="rId7" Type="http://schemas.openxmlformats.org/officeDocument/2006/relationships/image" Target="../media/image93.emf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emf"/><Relationship Id="rId11" Type="http://schemas.openxmlformats.org/officeDocument/2006/relationships/image" Target="../media/image101.png"/><Relationship Id="rId5" Type="http://schemas.openxmlformats.org/officeDocument/2006/relationships/image" Target="../media/image91.emf"/><Relationship Id="rId15" Type="http://schemas.openxmlformats.org/officeDocument/2006/relationships/image" Target="../media/image105.png"/><Relationship Id="rId10" Type="http://schemas.openxmlformats.org/officeDocument/2006/relationships/image" Target="../media/image95.emf"/><Relationship Id="rId4" Type="http://schemas.openxmlformats.org/officeDocument/2006/relationships/image" Target="../media/image88.emf"/><Relationship Id="rId9" Type="http://schemas.openxmlformats.org/officeDocument/2006/relationships/image" Target="../media/image89.emf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13" Type="http://schemas.openxmlformats.org/officeDocument/2006/relationships/image" Target="../media/image115.png"/><Relationship Id="rId18" Type="http://schemas.openxmlformats.org/officeDocument/2006/relationships/oleObject" Target="../embeddings/oleObject22.bin"/><Relationship Id="rId3" Type="http://schemas.openxmlformats.org/officeDocument/2006/relationships/image" Target="../media/image107.png"/><Relationship Id="rId7" Type="http://schemas.openxmlformats.org/officeDocument/2006/relationships/image" Target="../media/image111.emf"/><Relationship Id="rId12" Type="http://schemas.openxmlformats.org/officeDocument/2006/relationships/image" Target="../media/image114.png"/><Relationship Id="rId17" Type="http://schemas.openxmlformats.org/officeDocument/2006/relationships/image" Target="../media/image88.em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emf"/><Relationship Id="rId11" Type="http://schemas.openxmlformats.org/officeDocument/2006/relationships/image" Target="../media/image89.emf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10" Type="http://schemas.openxmlformats.org/officeDocument/2006/relationships/image" Target="../media/image64.emf"/><Relationship Id="rId19" Type="http://schemas.openxmlformats.org/officeDocument/2006/relationships/image" Target="../media/image114.emf"/><Relationship Id="rId4" Type="http://schemas.openxmlformats.org/officeDocument/2006/relationships/image" Target="../media/image108.emf"/><Relationship Id="rId9" Type="http://schemas.openxmlformats.org/officeDocument/2006/relationships/image" Target="../media/image113.emf"/><Relationship Id="rId1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image" Target="../media/image131.png"/><Relationship Id="rId18" Type="http://schemas.openxmlformats.org/officeDocument/2006/relationships/image" Target="../media/image1070.png"/><Relationship Id="rId3" Type="http://schemas.openxmlformats.org/officeDocument/2006/relationships/image" Target="../media/image115.emf"/><Relationship Id="rId21" Type="http://schemas.openxmlformats.org/officeDocument/2006/relationships/image" Target="../media/image122.emf"/><Relationship Id="rId7" Type="http://schemas.openxmlformats.org/officeDocument/2006/relationships/image" Target="../media/image119.emf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34.png"/><Relationship Id="rId20" Type="http://schemas.openxmlformats.org/officeDocument/2006/relationships/image" Target="../media/image1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15" Type="http://schemas.openxmlformats.org/officeDocument/2006/relationships/image" Target="../media/image133.png"/><Relationship Id="rId10" Type="http://schemas.openxmlformats.org/officeDocument/2006/relationships/image" Target="../media/image89.emf"/><Relationship Id="rId19" Type="http://schemas.openxmlformats.org/officeDocument/2006/relationships/image" Target="../media/image111.png"/><Relationship Id="rId4" Type="http://schemas.openxmlformats.org/officeDocument/2006/relationships/image" Target="../media/image116.emf"/><Relationship Id="rId9" Type="http://schemas.openxmlformats.org/officeDocument/2006/relationships/image" Target="../media/image88.emf"/><Relationship Id="rId1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13" Type="http://schemas.openxmlformats.org/officeDocument/2006/relationships/image" Target="../media/image136.png"/><Relationship Id="rId3" Type="http://schemas.openxmlformats.org/officeDocument/2006/relationships/image" Target="../media/image123.emf"/><Relationship Id="rId7" Type="http://schemas.openxmlformats.org/officeDocument/2006/relationships/image" Target="../media/image127.emf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emf"/><Relationship Id="rId11" Type="http://schemas.openxmlformats.org/officeDocument/2006/relationships/image" Target="../media/image101.png"/><Relationship Id="rId5" Type="http://schemas.openxmlformats.org/officeDocument/2006/relationships/image" Target="../media/image125.emf"/><Relationship Id="rId15" Type="http://schemas.openxmlformats.org/officeDocument/2006/relationships/image" Target="../media/image138.png"/><Relationship Id="rId10" Type="http://schemas.openxmlformats.org/officeDocument/2006/relationships/image" Target="../media/image89.emf"/><Relationship Id="rId4" Type="http://schemas.openxmlformats.org/officeDocument/2006/relationships/image" Target="../media/image124.emf"/><Relationship Id="rId9" Type="http://schemas.openxmlformats.org/officeDocument/2006/relationships/image" Target="../media/image88.emf"/><Relationship Id="rId1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97.png"/><Relationship Id="rId3" Type="http://schemas.openxmlformats.org/officeDocument/2006/relationships/image" Target="../media/image130.emf"/><Relationship Id="rId7" Type="http://schemas.openxmlformats.org/officeDocument/2006/relationships/image" Target="../media/image89.emf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emf"/><Relationship Id="rId11" Type="http://schemas.openxmlformats.org/officeDocument/2006/relationships/image" Target="../media/image88.emf"/><Relationship Id="rId5" Type="http://schemas.openxmlformats.org/officeDocument/2006/relationships/image" Target="../media/image132.emf"/><Relationship Id="rId15" Type="http://schemas.openxmlformats.org/officeDocument/2006/relationships/image" Target="../media/image154.png"/><Relationship Id="rId10" Type="http://schemas.openxmlformats.org/officeDocument/2006/relationships/image" Target="../media/image135.emf"/><Relationship Id="rId4" Type="http://schemas.openxmlformats.org/officeDocument/2006/relationships/image" Target="../media/image131.emf"/><Relationship Id="rId9" Type="http://schemas.openxmlformats.org/officeDocument/2006/relationships/image" Target="../media/image134.emf"/><Relationship Id="rId1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13" Type="http://schemas.openxmlformats.org/officeDocument/2006/relationships/image" Target="../media/image136.png"/><Relationship Id="rId3" Type="http://schemas.openxmlformats.org/officeDocument/2006/relationships/image" Target="../media/image88.emf"/><Relationship Id="rId7" Type="http://schemas.openxmlformats.org/officeDocument/2006/relationships/image" Target="../media/image139.emf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emf"/><Relationship Id="rId11" Type="http://schemas.openxmlformats.org/officeDocument/2006/relationships/image" Target="../media/image152.png"/><Relationship Id="rId5" Type="http://schemas.openxmlformats.org/officeDocument/2006/relationships/image" Target="../media/image137.emf"/><Relationship Id="rId15" Type="http://schemas.openxmlformats.org/officeDocument/2006/relationships/image" Target="../media/image155.png"/><Relationship Id="rId10" Type="http://schemas.openxmlformats.org/officeDocument/2006/relationships/image" Target="../media/image89.emf"/><Relationship Id="rId4" Type="http://schemas.openxmlformats.org/officeDocument/2006/relationships/image" Target="../media/image136.emf"/><Relationship Id="rId9" Type="http://schemas.openxmlformats.org/officeDocument/2006/relationships/image" Target="../media/image141.emf"/><Relationship Id="rId1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212F93-3F25-47E6-C9BE-E3B2B3443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457" y="1655929"/>
            <a:ext cx="8011236" cy="1824851"/>
          </a:xfrm>
        </p:spPr>
        <p:txBody>
          <a:bodyPr>
            <a:normAutofit fontScale="90000"/>
          </a:bodyPr>
          <a:lstStyle/>
          <a:p>
            <a:r>
              <a:rPr lang="en-US" dirty="0"/>
              <a:t>Thermal comfort-conscious air-conditioning system control for electric vehicles using model predictive control under transient climate condition</a:t>
            </a:r>
            <a:br>
              <a:rPr lang="en-US" dirty="0"/>
            </a:br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ED9B9ED2-0849-D9D5-8607-1E00773FE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153" y="3374014"/>
            <a:ext cx="6431484" cy="1399424"/>
          </a:xfrm>
        </p:spPr>
        <p:txBody>
          <a:bodyPr>
            <a:noAutofit/>
          </a:bodyPr>
          <a:lstStyle/>
          <a:p>
            <a:r>
              <a:rPr lang="en-US" sz="2000" dirty="0"/>
              <a:t>Myungkyu, Hongik Univ</a:t>
            </a:r>
          </a:p>
          <a:p>
            <a:r>
              <a:rPr lang="en-US" sz="2000" dirty="0"/>
              <a:t>Jaewoong Kim, Hyundai-Kia Motor Company</a:t>
            </a:r>
          </a:p>
          <a:p>
            <a:r>
              <a:rPr lang="en-US" sz="2000" dirty="0"/>
              <a:t>Hosung Lee, Korea Automotive Technology Institute</a:t>
            </a:r>
          </a:p>
          <a:p>
            <a:r>
              <a:rPr lang="en-US" altLang="ko-KR" sz="2000" dirty="0"/>
              <a:t>Sungjin Park, Hongik Univ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976D9D5-DA73-C852-D693-91CC5ABC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21" y="4440727"/>
            <a:ext cx="1341154" cy="4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그룹 3">
            <a:extLst>
              <a:ext uri="{FF2B5EF4-FFF2-40B4-BE49-F238E27FC236}">
                <a16:creationId xmlns:a16="http://schemas.microsoft.com/office/drawing/2014/main" id="{5F76400F-ED2E-6964-9384-FFF4F3E60AB8}"/>
              </a:ext>
            </a:extLst>
          </p:cNvPr>
          <p:cNvGrpSpPr>
            <a:grpSpLocks/>
          </p:cNvGrpSpPr>
          <p:nvPr/>
        </p:nvGrpSpPr>
        <p:grpSpPr bwMode="auto">
          <a:xfrm>
            <a:off x="6223383" y="4418656"/>
            <a:ext cx="1435095" cy="427365"/>
            <a:chOff x="5105400" y="5715000"/>
            <a:chExt cx="1770062" cy="525463"/>
          </a:xfrm>
        </p:grpSpPr>
        <p:pic>
          <p:nvPicPr>
            <p:cNvPr id="4" name="그림 4">
              <a:extLst>
                <a:ext uri="{FF2B5EF4-FFF2-40B4-BE49-F238E27FC236}">
                  <a16:creationId xmlns:a16="http://schemas.microsoft.com/office/drawing/2014/main" id="{5284B9D5-08FF-A63F-7556-DA6BC727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5715000"/>
              <a:ext cx="523875" cy="52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E74EA98-6153-8995-DAF6-6F9C36E8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75" y="5803900"/>
              <a:ext cx="1208087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11" descr="D:\그룹로고\현대자동차그룹.png">
            <a:extLst>
              <a:ext uri="{FF2B5EF4-FFF2-40B4-BE49-F238E27FC236}">
                <a16:creationId xmlns:a16="http://schemas.microsoft.com/office/drawing/2014/main" id="{DD92368C-B5A1-E445-3C8D-54F7812D6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52" y="3731202"/>
            <a:ext cx="1900506" cy="68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CE0EC58-AB17-BC72-0EFB-A282A5CE6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076" y="3709131"/>
            <a:ext cx="1335399" cy="66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1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A1F1D-ED1C-FFB2-4C24-DCC3B4CF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30EBA738-DDC3-57EB-A9E7-621F40524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07C7C23-7E77-EEEE-AAF8-B3598B193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6BF61BA-BDA1-5ADE-E6D4-0D8DE8BFF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1" t="13916" r="6700" b="13043"/>
          <a:stretch/>
        </p:blipFill>
        <p:spPr>
          <a:xfrm>
            <a:off x="293687" y="2089196"/>
            <a:ext cx="3446177" cy="2336814"/>
          </a:xfrm>
          <a:prstGeom prst="rect">
            <a:avLst/>
          </a:prstGeom>
        </p:spPr>
      </p:pic>
      <p:sp>
        <p:nvSpPr>
          <p:cNvPr id="7" name="직사각형 10">
            <a:extLst>
              <a:ext uri="{FF2B5EF4-FFF2-40B4-BE49-F238E27FC236}">
                <a16:creationId xmlns:a16="http://schemas.microsoft.com/office/drawing/2014/main" id="{FFC2F40C-4C72-922D-BD59-E71E102C9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67" y="4361920"/>
            <a:ext cx="32064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Schematic of staggered grid approach</a:t>
            </a:r>
            <a:endParaRPr lang="ko-KR" altLang="en-US" sz="1400" dirty="0"/>
          </a:p>
        </p:txBody>
      </p:sp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079E1346-6894-CF08-109A-C1568239BD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1342" y="2217420"/>
          <a:ext cx="1014571" cy="4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1781" imgH="418936" progId="Equation.DSMT4">
                  <p:embed/>
                </p:oleObj>
              </mc:Choice>
              <mc:Fallback>
                <p:oleObj name="Equation" r:id="rId4" imgW="921781" imgH="418936" progId="Equation.DSMT4">
                  <p:embed/>
                  <p:pic>
                    <p:nvPicPr>
                      <p:cNvPr id="8" name="개체 7">
                        <a:extLst>
                          <a:ext uri="{FF2B5EF4-FFF2-40B4-BE49-F238E27FC236}">
                            <a16:creationId xmlns:a16="http://schemas.microsoft.com/office/drawing/2014/main" id="{F5E0C2A9-F5E1-6109-1DC2-8330BBF706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31342" y="2217420"/>
                        <a:ext cx="1014571" cy="46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>
            <a:extLst>
              <a:ext uri="{FF2B5EF4-FFF2-40B4-BE49-F238E27FC236}">
                <a16:creationId xmlns:a16="http://schemas.microsoft.com/office/drawing/2014/main" id="{6DD29465-E328-7943-DF12-389A5756E0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4173" y="2845349"/>
          <a:ext cx="3272473" cy="4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74772" imgH="418936" progId="Equation.DSMT4">
                  <p:embed/>
                </p:oleObj>
              </mc:Choice>
              <mc:Fallback>
                <p:oleObj name="Equation" r:id="rId6" imgW="2974772" imgH="418936" progId="Equation.DSMT4">
                  <p:embed/>
                  <p:pic>
                    <p:nvPicPr>
                      <p:cNvPr id="9" name="개체 8">
                        <a:extLst>
                          <a:ext uri="{FF2B5EF4-FFF2-40B4-BE49-F238E27FC236}">
                            <a16:creationId xmlns:a16="http://schemas.microsoft.com/office/drawing/2014/main" id="{F40244DD-54EE-D457-1999-8331E1494E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4173" y="2845349"/>
                        <a:ext cx="3272473" cy="46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8692A7C7-ACBC-1375-099D-574BAD6CEE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6943" y="3473278"/>
          <a:ext cx="3314383" cy="4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12850" imgH="418936" progId="Equation.DSMT4">
                  <p:embed/>
                </p:oleObj>
              </mc:Choice>
              <mc:Fallback>
                <p:oleObj name="Equation" r:id="rId8" imgW="3012850" imgH="418936" progId="Equation.DSMT4">
                  <p:embed/>
                  <p:pic>
                    <p:nvPicPr>
                      <p:cNvPr id="10" name="개체 9">
                        <a:extLst>
                          <a:ext uri="{FF2B5EF4-FFF2-40B4-BE49-F238E27FC236}">
                            <a16:creationId xmlns:a16="http://schemas.microsoft.com/office/drawing/2014/main" id="{07940BAB-0306-6173-9C5D-88941FA435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36943" y="3473278"/>
                        <a:ext cx="3314383" cy="46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>
            <a:extLst>
              <a:ext uri="{FF2B5EF4-FFF2-40B4-BE49-F238E27FC236}">
                <a16:creationId xmlns:a16="http://schemas.microsoft.com/office/drawing/2014/main" id="{A7211A17-E653-D986-A785-7411FD8267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6129" y="4101208"/>
          <a:ext cx="3784124" cy="649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440691" imgH="590253" progId="Equation.DSMT4">
                  <p:embed/>
                </p:oleObj>
              </mc:Choice>
              <mc:Fallback>
                <p:oleObj name="Equation" r:id="rId10" imgW="3440691" imgH="590253" progId="Equation.DSMT4">
                  <p:embed/>
                  <p:pic>
                    <p:nvPicPr>
                      <p:cNvPr id="11" name="개체 10">
                        <a:extLst>
                          <a:ext uri="{FF2B5EF4-FFF2-40B4-BE49-F238E27FC236}">
                            <a16:creationId xmlns:a16="http://schemas.microsoft.com/office/drawing/2014/main" id="{457B3652-6A66-70C5-4702-B8295109CB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26129" y="4101208"/>
                        <a:ext cx="3784124" cy="649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9563F1EB-CD94-7596-2678-AEA9982F1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477" y="2293885"/>
            <a:ext cx="1990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1400" dirty="0"/>
              <a:t>Continuity :</a:t>
            </a:r>
            <a:endParaRPr lang="ko-KR" altLang="en-US" sz="14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058459A-E1EC-FB8B-5716-80063977D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477" y="2920286"/>
            <a:ext cx="1990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1400" dirty="0"/>
              <a:t>Energy :</a:t>
            </a:r>
            <a:endParaRPr lang="ko-KR" altLang="en-US" sz="14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ED162AE6-E71C-1C8C-67F1-1C85A3148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477" y="3549895"/>
            <a:ext cx="1990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1400" dirty="0"/>
              <a:t>Enthalpy :</a:t>
            </a:r>
            <a:endParaRPr lang="ko-KR" altLang="en-US" sz="14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D5836D6-67F9-E9FB-86BA-79E50FBD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477" y="4272122"/>
            <a:ext cx="19909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1400" dirty="0"/>
              <a:t>Momentum :</a:t>
            </a:r>
            <a:endParaRPr lang="ko-KR" altLang="en-US" sz="1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A1ED00B-3788-C987-EA25-6023F788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9144000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VTMS Plant Model with High-Fidelity Physics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1F673D2-DF97-0616-DF98-111D0DE64989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flow model involves the solution of the Navier-Stokes equation.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flow is divided into one or more volumes which are connected by boundaries.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flow components such as pipe, valve, pump, fan, blower, and compressor are developed based on governing equation of fluid dynamics. </a:t>
            </a:r>
          </a:p>
        </p:txBody>
      </p:sp>
    </p:spTree>
    <p:extLst>
      <p:ext uri="{BB962C8B-B14F-4D97-AF65-F5344CB8AC3E}">
        <p14:creationId xmlns:p14="http://schemas.microsoft.com/office/powerpoint/2010/main" val="728399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BF405-7E02-16A4-249B-026A13CDF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950823B1-90FC-20E4-FEC9-C3FD3E90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12D676AC-E119-7C9D-A5EF-57870C577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9F1CE567-FFC0-2820-A9C2-B28D40BBA64A}"/>
              </a:ext>
            </a:extLst>
          </p:cNvPr>
          <p:cNvGraphicFramePr>
            <a:graphicFrameLocks noGrp="1"/>
          </p:cNvGraphicFramePr>
          <p:nvPr/>
        </p:nvGraphicFramePr>
        <p:xfrm>
          <a:off x="1194914" y="2001756"/>
          <a:ext cx="6754172" cy="2560380"/>
        </p:xfrm>
        <a:graphic>
          <a:graphicData uri="http://schemas.openxmlformats.org/drawingml/2006/table">
            <a:tbl>
              <a:tblPr firstRow="1" firstCol="1" bandRow="1"/>
              <a:tblGrid>
                <a:gridCol w="1067296">
                  <a:extLst>
                    <a:ext uri="{9D8B030D-6E8A-4147-A177-3AD203B41FA5}">
                      <a16:colId xmlns:a16="http://schemas.microsoft.com/office/drawing/2014/main" val="1049269520"/>
                    </a:ext>
                  </a:extLst>
                </a:gridCol>
                <a:gridCol w="1099257">
                  <a:extLst>
                    <a:ext uri="{9D8B030D-6E8A-4147-A177-3AD203B41FA5}">
                      <a16:colId xmlns:a16="http://schemas.microsoft.com/office/drawing/2014/main" val="3426840753"/>
                    </a:ext>
                  </a:extLst>
                </a:gridCol>
                <a:gridCol w="1659431">
                  <a:extLst>
                    <a:ext uri="{9D8B030D-6E8A-4147-A177-3AD203B41FA5}">
                      <a16:colId xmlns:a16="http://schemas.microsoft.com/office/drawing/2014/main" val="1460235593"/>
                    </a:ext>
                  </a:extLst>
                </a:gridCol>
                <a:gridCol w="1464094">
                  <a:extLst>
                    <a:ext uri="{9D8B030D-6E8A-4147-A177-3AD203B41FA5}">
                      <a16:colId xmlns:a16="http://schemas.microsoft.com/office/drawing/2014/main" val="287428562"/>
                    </a:ext>
                  </a:extLst>
                </a:gridCol>
                <a:gridCol w="1464094">
                  <a:extLst>
                    <a:ext uri="{9D8B030D-6E8A-4147-A177-3AD203B41FA5}">
                      <a16:colId xmlns:a16="http://schemas.microsoft.com/office/drawing/2014/main" val="1335501491"/>
                    </a:ext>
                  </a:extLst>
                </a:gridCol>
              </a:tblGrid>
              <a:tr h="426730"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>
                      <a:noFill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Tube-fin type heat exchanger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Plate type</a:t>
                      </a:r>
                      <a:b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</a:b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heat exchanger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077654"/>
                  </a:ext>
                </a:extLst>
              </a:tr>
              <a:tr h="426730"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>
                      <a:noFill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Tube side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Fin side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969295"/>
                  </a:ext>
                </a:extLst>
              </a:tr>
              <a:tr h="426730">
                <a:tc rowSpan="2"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Heat transfer coefficient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Single Phase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 err="1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Gnielinski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Chang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Dittus-Boelter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10768"/>
                  </a:ext>
                </a:extLst>
              </a:tr>
              <a:tr h="426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Two Phase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Cavallini-Zecchin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N/A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ko-KR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Cavallini-Zecchin</a:t>
                      </a:r>
                      <a:endParaRPr lang="en-US" altLang="ko-KR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472869"/>
                  </a:ext>
                </a:extLst>
              </a:tr>
              <a:tr h="426730">
                <a:tc rowSpan="2"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Friction factor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Single Phase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Pipe flow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Chang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Pipe flow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73856"/>
                  </a:ext>
                </a:extLst>
              </a:tr>
              <a:tr h="426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Two Phase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Friedel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N/A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Friedel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790" marR="477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755502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EB0DF65-A519-7CA1-92A6-39F6FDCD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9144000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VTMS Plant Model with High-Fidelity Physics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FE862BA-80A4-9757-2D48-A630919AB3E9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VTMS, the type of heat exchanger is usually composed of louvered fin tube type and plate type.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heat transfer coefficient and the friction factor vary depending on the type of heat exchanger and geometry.</a:t>
            </a:r>
          </a:p>
        </p:txBody>
      </p:sp>
    </p:spTree>
    <p:extLst>
      <p:ext uri="{BB962C8B-B14F-4D97-AF65-F5344CB8AC3E}">
        <p14:creationId xmlns:p14="http://schemas.microsoft.com/office/powerpoint/2010/main" val="3375119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A3CC2-0EEB-D7BA-94E9-A337808F6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74C8D313-EF7B-9504-2C1B-ED8C3C101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02EF67AE-F98A-0433-815E-60D115B52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7412A01-5448-2FAF-F863-81B99751B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A844091C-B3C8-5B22-5664-AB53DE6F6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DAFE14-B685-2EF3-F9AE-942ECF4D28A0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air flow in the underhood modeling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Ambient air enters through the vehicle's front grille and then passes sequentially through the outdoor condenser, LTR, HTR, and Fan.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50FAEAD-4FF9-EA09-1B5B-AA51B4D7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BAD170E-E056-6734-01CA-C435867E6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EF9616CF-B260-A555-40AB-3FC17E316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771555"/>
            <a:ext cx="5562600" cy="2651243"/>
          </a:xfrm>
          <a:prstGeom prst="rect">
            <a:avLst/>
          </a:prstGeom>
        </p:spPr>
      </p:pic>
      <p:sp>
        <p:nvSpPr>
          <p:cNvPr id="9" name="직사각형 26">
            <a:extLst>
              <a:ext uri="{FF2B5EF4-FFF2-40B4-BE49-F238E27FC236}">
                <a16:creationId xmlns:a16="http://schemas.microsoft.com/office/drawing/2014/main" id="{382DD14A-020C-E451-D0D4-B3F031F89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432347"/>
            <a:ext cx="411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Architecture of the air flow in the underhood</a:t>
            </a:r>
            <a:endParaRPr lang="ko-KR" alt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081F5A-1FA8-42E1-1DFC-DBECFD91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9144000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VTMS Plant Model with High-Fidelity Physics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1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8B63C-AD47-61D4-CE86-F54104F70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265EF367-D4B1-564F-0647-38FDDDD0D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29EC513-C594-6BD1-0BFF-7BB2FBA54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F14499C-5AAB-2367-7359-D55DAC176FC1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508159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air flow in HVAC system modeling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Depending on the Tempdoor operation, the chilled air from the evaporator is warmed by passing through the internal condenser and heater before it is supplied to the cabin.</a:t>
            </a: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7A13C8FF-0AAB-3C8F-9BED-D853EE01E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F620C2E1-A8F5-8D4E-1853-8FAC573EA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6">
            <a:extLst>
              <a:ext uri="{FF2B5EF4-FFF2-40B4-BE49-F238E27FC236}">
                <a16:creationId xmlns:a16="http://schemas.microsoft.com/office/drawing/2014/main" id="{6F0C2F69-8122-3A65-5AC9-CAEE7A4B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32411"/>
            <a:ext cx="518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Architecture of the air flow in HVAC system model</a:t>
            </a:r>
            <a:endParaRPr lang="ko-KR" altLang="en-US" sz="1400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F1AC128-758D-21B8-6BBA-F0370D07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09750"/>
            <a:ext cx="7966484" cy="2741986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1705D4B-784E-AC77-BBCE-2A994F13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9144000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VTMS Plant Model with High-Fidelity Physics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71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0B2DC-A8ED-C307-6E16-DDAE9BA14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161447C8-0A82-D29C-A065-1030BAEE6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80BB4FD-B114-090C-FFB2-2FF2DD287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D9974C-246A-8EC0-C19A-C194E5396FFB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analyze the temperature change and heat load of cabin,</a:t>
            </a:r>
            <a:br>
              <a:rPr lang="en-US" altLang="ko-KR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single-zone cabin and structure model is developed.</a:t>
            </a:r>
            <a:endParaRPr lang="en-US" altLang="ko-K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A466AB5-28E2-7CD0-1BDE-F915D24D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197279C9-8A0F-E47A-B2BB-1740988552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519885"/>
              </p:ext>
            </p:extLst>
          </p:nvPr>
        </p:nvGraphicFramePr>
        <p:xfrm>
          <a:off x="685800" y="1522413"/>
          <a:ext cx="49657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65480" imgH="1396800" progId="Equation.DSMT4">
                  <p:embed/>
                </p:oleObj>
              </mc:Choice>
              <mc:Fallback>
                <p:oleObj name="Equation" r:id="rId3" imgW="4965480" imgH="1396800" progId="Equation.DSMT4">
                  <p:embed/>
                  <p:pic>
                    <p:nvPicPr>
                      <p:cNvPr id="5" name="개체 4">
                        <a:extLst>
                          <a:ext uri="{FF2B5EF4-FFF2-40B4-BE49-F238E27FC236}">
                            <a16:creationId xmlns:a16="http://schemas.microsoft.com/office/drawing/2014/main" id="{DEE52542-1279-34BB-B715-74E47FE53A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1522413"/>
                        <a:ext cx="4965700" cy="139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직사각형 26">
            <a:extLst>
              <a:ext uri="{FF2B5EF4-FFF2-40B4-BE49-F238E27FC236}">
                <a16:creationId xmlns:a16="http://schemas.microsoft.com/office/drawing/2014/main" id="{B837399C-4C68-49A9-E646-D181A88FA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545185"/>
            <a:ext cx="38358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Architecture of cabin air and structure model</a:t>
            </a:r>
            <a:endParaRPr lang="ko-KR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표 8">
                <a:extLst>
                  <a:ext uri="{FF2B5EF4-FFF2-40B4-BE49-F238E27FC236}">
                    <a16:creationId xmlns:a16="http://schemas.microsoft.com/office/drawing/2014/main" id="{D69F8C4E-DD79-B108-41B8-B4C577F812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851227"/>
                  </p:ext>
                </p:extLst>
              </p:nvPr>
            </p:nvGraphicFramePr>
            <p:xfrm>
              <a:off x="5969468" y="2079280"/>
              <a:ext cx="3022132" cy="2160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528901004"/>
                        </a:ext>
                      </a:extLst>
                    </a:gridCol>
                    <a:gridCol w="964732">
                      <a:extLst>
                        <a:ext uri="{9D8B030D-6E8A-4147-A177-3AD203B41FA5}">
                          <a16:colId xmlns:a16="http://schemas.microsoft.com/office/drawing/2014/main" val="3965981260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0415410"/>
                      </a:ext>
                    </a:extLst>
                  </a:tr>
                  <a:tr h="36000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0" kern="100" dirty="0">
                              <a:effectLst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Structure heat capacity,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𝑠𝑡𝑟</m:t>
                                  </m:r>
                                </m:sub>
                              </m:sSub>
                            </m:oMath>
                          </a14:m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685800" rtl="0" eaLnBrk="1" fontAlgn="auto" latinLnBrk="1" hangingPunct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0" i="1" kern="100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80 </m:t>
                                </m:r>
                                <m:r>
                                  <a:rPr lang="en-US" altLang="ko-KR" sz="1200" b="0" i="1" kern="100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𝑘𝐽</m:t>
                                </m:r>
                                <m:r>
                                  <a:rPr lang="en-US" altLang="ko-KR" sz="1200" b="0" i="1" kern="100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/</m:t>
                                </m:r>
                                <m:r>
                                  <a:rPr lang="en-US" altLang="ko-KR" sz="1200" b="0" i="1" kern="100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altLang="ko-KR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54372056"/>
                      </a:ext>
                    </a:extLst>
                  </a:tr>
                  <a:tr h="36000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b="0" kern="100" dirty="0">
                              <a:effectLst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Coefficient</a:t>
                          </a:r>
                          <a:r>
                            <a:rPr lang="en-US" sz="1200" b="0" kern="100" baseline="0" dirty="0">
                              <a:effectLst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for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𝑎𝑚𝑏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𝑎𝑚𝑏</m:t>
                                  </m:r>
                                </m:sub>
                              </m:sSub>
                            </m:oMath>
                          </a14:m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214.6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0852237"/>
                      </a:ext>
                    </a:extLst>
                  </a:tr>
                  <a:tr h="36000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ko-KR" sz="1200" b="0" kern="100" dirty="0">
                              <a:effectLst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Coefficient</a:t>
                          </a:r>
                          <a:r>
                            <a:rPr lang="en-US" altLang="ko-KR" sz="1200" b="0" kern="100" baseline="0" dirty="0">
                              <a:effectLst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ko-KR" sz="1200" b="0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altLang="ko-KR" sz="1200" kern="1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altLang="ko-KR" sz="1200" kern="1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𝑎𝑚𝑏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𝑎𝑚𝑏</m:t>
                                  </m:r>
                                </m:sub>
                              </m:sSub>
                            </m:oMath>
                          </a14:m>
                          <a:endParaRPr lang="en-US" altLang="ko-KR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3456732"/>
                      </a:ext>
                    </a:extLst>
                  </a:tr>
                  <a:tr h="36000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ko-KR" sz="1200" b="0" kern="100" dirty="0">
                              <a:effectLst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Coefficient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ko-KR" sz="1200" b="0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altLang="ko-KR" sz="1200" kern="1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altLang="ko-KR" sz="1200" kern="1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𝑖𝑛𝑡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𝑖𝑛𝑡</m:t>
                                  </m:r>
                                </m:sub>
                              </m:sSub>
                            </m:oMath>
                          </a14:m>
                          <a:endParaRPr lang="en-US" altLang="ko-KR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8.9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25894048"/>
                      </a:ext>
                    </a:extLst>
                  </a:tr>
                  <a:tr h="36000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l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ko-KR" sz="1200" b="0" kern="100" dirty="0">
                              <a:effectLst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Coefficient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altLang="ko-KR" sz="1200" b="0" i="0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altLang="ko-KR" sz="1200" kern="1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altLang="ko-KR" sz="1200" kern="100" dirty="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𝑖𝑛𝑡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ko-KR" sz="12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𝑖𝑛𝑡</m:t>
                                  </m:r>
                                </m:sub>
                              </m:sSub>
                            </m:oMath>
                          </a14:m>
                          <a:endParaRPr lang="en-US" altLang="ko-KR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1.76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60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표 8">
                <a:extLst>
                  <a:ext uri="{FF2B5EF4-FFF2-40B4-BE49-F238E27FC236}">
                    <a16:creationId xmlns:a16="http://schemas.microsoft.com/office/drawing/2014/main" id="{D69F8C4E-DD79-B108-41B8-B4C577F812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851227"/>
                  </p:ext>
                </p:extLst>
              </p:nvPr>
            </p:nvGraphicFramePr>
            <p:xfrm>
              <a:off x="5969468" y="2079280"/>
              <a:ext cx="3022132" cy="2160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528901004"/>
                        </a:ext>
                      </a:extLst>
                    </a:gridCol>
                    <a:gridCol w="964732">
                      <a:extLst>
                        <a:ext uri="{9D8B030D-6E8A-4147-A177-3AD203B41FA5}">
                          <a16:colId xmlns:a16="http://schemas.microsoft.com/office/drawing/2014/main" val="3965981260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0415410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01695" r="-47337" b="-4118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13924" t="-101695" r="-1266" b="-4118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4372056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98333" r="-47337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214.6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0852237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303390" r="-47337" b="-21016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1.8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3456732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403390" r="-47337" b="-11016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8.9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25894048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503390" r="-47337" b="-10169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1.76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6079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직사각형 26">
            <a:extLst>
              <a:ext uri="{FF2B5EF4-FFF2-40B4-BE49-F238E27FC236}">
                <a16:creationId xmlns:a16="http://schemas.microsoft.com/office/drawing/2014/main" id="{5102A76F-D4AF-D8BE-9DDC-B293B0B0C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066" y="1748095"/>
            <a:ext cx="3505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1200" dirty="0"/>
              <a:t>Calibrated reduce-order cabin model parameters</a:t>
            </a:r>
            <a:endParaRPr lang="ko-KR" altLang="en-US" sz="12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9C37B21-F4BB-815C-9117-D06112F0B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433571"/>
            <a:ext cx="3389150" cy="219557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DB8EE3B-9E36-A50C-A081-ABF0AE45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9144000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VTMS Plant Model with High-Fidelity Physics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59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1384D-223E-BCDF-CAD9-D8831458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42614C25-D7DC-EE84-3B92-32FD03825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05218B26-5FF1-84C7-EE31-60CC993FC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3319BE9-1F37-A8B0-BFE6-70F492EF8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DE33DA2-6102-F979-E77E-80F89574B17A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VTMS plant model is validated with experimental data during dynamic situation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4680902-9856-BC3B-D26C-9A693A0CD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3600"/>
            <a:ext cx="914400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8E175DD7-B4BA-7B0E-B023-A8E77FDCB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05878DDA-D3C4-F1B5-41AC-254E47F18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F0C587A-89CF-E921-C595-00BB45B43CE6}"/>
              </a:ext>
            </a:extLst>
          </p:cNvPr>
          <p:cNvGrpSpPr/>
          <p:nvPr/>
        </p:nvGrpSpPr>
        <p:grpSpPr>
          <a:xfrm>
            <a:off x="6265233" y="1200150"/>
            <a:ext cx="2880000" cy="3505200"/>
            <a:chOff x="6265233" y="1200150"/>
            <a:chExt cx="2880000" cy="3505200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A4C2DCE8-6DC1-FE0F-2E9C-FF8C419B4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5233" y="3553350"/>
              <a:ext cx="2880000" cy="1152000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C365F704-1E66-E2A3-0953-97F647C3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5233" y="1200150"/>
              <a:ext cx="2880000" cy="115200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A7E6969-8F34-85B8-B3F0-7D22830C4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5233" y="2371290"/>
              <a:ext cx="2880000" cy="1152000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942DD77-565F-DBA7-4580-597E494D78E4}"/>
              </a:ext>
            </a:extLst>
          </p:cNvPr>
          <p:cNvGrpSpPr/>
          <p:nvPr/>
        </p:nvGrpSpPr>
        <p:grpSpPr>
          <a:xfrm>
            <a:off x="3246917" y="1200150"/>
            <a:ext cx="2880000" cy="3505200"/>
            <a:chOff x="3179017" y="1200150"/>
            <a:chExt cx="2880000" cy="3505200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D2BA130F-9FA1-7B74-CBE9-80CA9BDAA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9017" y="3553350"/>
              <a:ext cx="2880000" cy="1152000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AC6FEC79-67C8-B497-D247-6B3CDB7F3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9017" y="1200150"/>
              <a:ext cx="2880000" cy="1152000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AC101354-67C3-F8FF-4AF0-4E2B3BB9A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9017" y="2371290"/>
              <a:ext cx="2880000" cy="1152000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0C11AA66-3E49-0127-3384-84AE2F83D484}"/>
              </a:ext>
            </a:extLst>
          </p:cNvPr>
          <p:cNvGrpSpPr/>
          <p:nvPr/>
        </p:nvGrpSpPr>
        <p:grpSpPr>
          <a:xfrm>
            <a:off x="228600" y="1200150"/>
            <a:ext cx="2880000" cy="3505200"/>
            <a:chOff x="228600" y="1200150"/>
            <a:chExt cx="2880000" cy="3505200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792C4745-C84D-162D-6054-FE9FFDB5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600" y="3553350"/>
              <a:ext cx="2880000" cy="115200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B106FC4D-F1E3-1279-3854-D6E2BB518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600" y="1200150"/>
              <a:ext cx="2880000" cy="115200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AB97E225-1E5A-AD9E-E2B6-6B30A76FE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600" y="2371290"/>
              <a:ext cx="2880000" cy="1152000"/>
            </a:xfrm>
            <a:prstGeom prst="rect">
              <a:avLst/>
            </a:prstGeom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CCADA2C0-93EB-00D3-C222-47B1D399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9144000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VTMS Plant Model with High-Fidelity Physics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9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AAB20-1F4D-EAD0-D67C-530601228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6F39-BD80-5DBE-B2C5-9C5C6544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D09E2EFC-9F6D-0364-E618-CD2ABAE05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4D58FC15-26AD-9453-DC20-B2BC74E2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4C2D28E-9AD8-9036-A80A-1892E98AF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3600"/>
            <a:ext cx="914400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086E549D-5550-EDF7-1871-E99530C7D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80FFFB-EE31-A79F-1F37-53A98032A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2150FEF-5B17-7500-98F3-D1DE6581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0" y="2647950"/>
            <a:ext cx="4019298" cy="164028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DE4FA0-C10A-BD34-5FE7-5E8DF9273EF9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547965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MPC optimizes control actions to minimize a cost function over a prediction horizon while satisfying constraints.</a:t>
            </a:r>
          </a:p>
          <a:p>
            <a:pPr marL="285750" indent="-285750"/>
            <a:r>
              <a:rPr lang="en-US" altLang="ko-KR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design an MPC controller, it is necessary to provide a control-oriented model and an optimization strategy including the cost function and constraints for future prediction. </a:t>
            </a:r>
            <a:endParaRPr lang="en-US" altLang="ko-K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직사각형 26">
            <a:extLst>
              <a:ext uri="{FF2B5EF4-FFF2-40B4-BE49-F238E27FC236}">
                <a16:creationId xmlns:a16="http://schemas.microsoft.com/office/drawing/2014/main" id="{40C61157-3BA9-BAC0-A512-BD4D572F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57" y="4629150"/>
            <a:ext cx="5786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A schematic diagram of model predictive control</a:t>
            </a:r>
            <a:endParaRPr lang="ko-KR" altLang="en-US" sz="14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66BB166-B02D-D612-00C1-8801D6481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98" y="2571352"/>
            <a:ext cx="4849389" cy="19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4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3672-99F2-8B2A-0452-00023B9E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35C94-B8DA-377F-6CF4-7106B911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– Cost function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8D0D8D56-58E9-E97B-24B9-D5CA001B7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A663501-65B0-38CC-57D5-066E35291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533CF868-86EC-9038-CE84-F0C50237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03600"/>
            <a:ext cx="9144000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B6C9121-1FFA-683A-9C3E-1C46B7A81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762E3530-64AA-F53F-FDCE-66B1D52F4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B1AB82-E921-E4E1-1F99-60EC4B2302E6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cost function is formulated to achieve three main goals.</a:t>
            </a:r>
          </a:p>
          <a:p>
            <a:pPr marL="642938" lvl="1" indent="-342900">
              <a:buFont typeface="Arial" panose="020B0604020202020204" pitchFamily="34" charset="0"/>
              <a:buAutoNum type="arabicPeriod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Minimize 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ower consumption by each of the HVAC system.</a:t>
            </a:r>
          </a:p>
          <a:p>
            <a:pPr marL="642938" lvl="1" indent="-342900">
              <a:buFont typeface="Arial" panose="020B0604020202020204" pitchFamily="34" charset="0"/>
              <a:buAutoNum type="arabicPeriod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Regulate the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PMV to a neutral thermal sensation f</a:t>
            </a: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optimal thermal comfort.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42938" lvl="1" indent="-342900">
              <a:buFont typeface="Arial" panose="020B0604020202020204" pitchFamily="34" charset="0"/>
              <a:buAutoNum type="arabicPeriod"/>
            </a:pPr>
            <a:r>
              <a:rPr lang="en-US" altLang="ko-K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to the target temperature set by the passenger.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64327-5DB0-2301-08D2-4C054062C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57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8C771C-832C-B7B5-A07F-E323D1E7E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15" name="개체 14">
            <a:extLst>
              <a:ext uri="{FF2B5EF4-FFF2-40B4-BE49-F238E27FC236}">
                <a16:creationId xmlns:a16="http://schemas.microsoft.com/office/drawing/2014/main" id="{3E5400C6-BA50-65A1-83E9-AE9B761D40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805833"/>
              </p:ext>
            </p:extLst>
          </p:nvPr>
        </p:nvGraphicFramePr>
        <p:xfrm>
          <a:off x="825500" y="2114550"/>
          <a:ext cx="74803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0080" imgH="990360" progId="Equation.DSMT4">
                  <p:embed/>
                </p:oleObj>
              </mc:Choice>
              <mc:Fallback>
                <p:oleObj name="Equation" r:id="rId3" imgW="7480080" imgH="990360" progId="Equation.DSMT4">
                  <p:embed/>
                  <p:pic>
                    <p:nvPicPr>
                      <p:cNvPr id="5" name="개체 4">
                        <a:extLst>
                          <a:ext uri="{FF2B5EF4-FFF2-40B4-BE49-F238E27FC236}">
                            <a16:creationId xmlns:a16="http://schemas.microsoft.com/office/drawing/2014/main" id="{B3425815-0E14-9FAF-88A8-AD0ED1BEC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5500" y="2114550"/>
                        <a:ext cx="74803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>
            <a:extLst>
              <a:ext uri="{FF2B5EF4-FFF2-40B4-BE49-F238E27FC236}">
                <a16:creationId xmlns:a16="http://schemas.microsoft.com/office/drawing/2014/main" id="{6A08C0CE-72D7-B523-E41A-3499AF7F8C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182883"/>
              </p:ext>
            </p:extLst>
          </p:nvPr>
        </p:nvGraphicFramePr>
        <p:xfrm>
          <a:off x="1543050" y="3333750"/>
          <a:ext cx="24257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5680" imgH="1295280" progId="Equation.DSMT4">
                  <p:embed/>
                </p:oleObj>
              </mc:Choice>
              <mc:Fallback>
                <p:oleObj name="Equation" r:id="rId5" imgW="2425680" imgH="1295280" progId="Equation.DSMT4">
                  <p:embed/>
                  <p:pic>
                    <p:nvPicPr>
                      <p:cNvPr id="6" name="개체 5">
                        <a:extLst>
                          <a:ext uri="{FF2B5EF4-FFF2-40B4-BE49-F238E27FC236}">
                            <a16:creationId xmlns:a16="http://schemas.microsoft.com/office/drawing/2014/main" id="{FACBA6BF-EA89-5657-0D16-9C3EE9115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3050" y="3333750"/>
                        <a:ext cx="2425700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>
            <a:extLst>
              <a:ext uri="{FF2B5EF4-FFF2-40B4-BE49-F238E27FC236}">
                <a16:creationId xmlns:a16="http://schemas.microsoft.com/office/drawing/2014/main" id="{6A9C45AC-B6C0-FCCF-D56C-BDC6FF645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227873"/>
              </p:ext>
            </p:extLst>
          </p:nvPr>
        </p:nvGraphicFramePr>
        <p:xfrm>
          <a:off x="4837113" y="3333750"/>
          <a:ext cx="29972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997000" imgH="1079280" progId="Equation.DSMT4">
                  <p:embed/>
                </p:oleObj>
              </mc:Choice>
              <mc:Fallback>
                <p:oleObj name="Equation" r:id="rId7" imgW="2997000" imgH="1079280" progId="Equation.DSMT4">
                  <p:embed/>
                  <p:pic>
                    <p:nvPicPr>
                      <p:cNvPr id="9" name="개체 8">
                        <a:extLst>
                          <a:ext uri="{FF2B5EF4-FFF2-40B4-BE49-F238E27FC236}">
                            <a16:creationId xmlns:a16="http://schemas.microsoft.com/office/drawing/2014/main" id="{9AD298CC-F69C-7A4C-05B0-991656D09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37113" y="3333750"/>
                        <a:ext cx="29972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개체 17">
            <a:extLst>
              <a:ext uri="{FF2B5EF4-FFF2-40B4-BE49-F238E27FC236}">
                <a16:creationId xmlns:a16="http://schemas.microsoft.com/office/drawing/2014/main" id="{6D60EE46-DB9A-BF33-FD38-61F18747D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44073"/>
              </p:ext>
            </p:extLst>
          </p:nvPr>
        </p:nvGraphicFramePr>
        <p:xfrm>
          <a:off x="1989908" y="1660525"/>
          <a:ext cx="304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4560" imgH="279360" progId="Equation.DSMT4">
                  <p:embed/>
                </p:oleObj>
              </mc:Choice>
              <mc:Fallback>
                <p:oleObj name="Equation" r:id="rId9" imgW="304560" imgH="279360" progId="Equation.DSMT4">
                  <p:embed/>
                  <p:pic>
                    <p:nvPicPr>
                      <p:cNvPr id="10" name="개체 9">
                        <a:extLst>
                          <a:ext uri="{FF2B5EF4-FFF2-40B4-BE49-F238E27FC236}">
                            <a16:creationId xmlns:a16="http://schemas.microsoft.com/office/drawing/2014/main" id="{7294AECF-E6FB-CBE1-3CA6-7CAADACD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89908" y="1660525"/>
                        <a:ext cx="3048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25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2DC34-9604-EF55-1B87-27F6B8930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0D0A-FC08-F207-C956-C4782AAE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- Control-oriented Model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25627A69-0708-FA77-C074-41690EFF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8D1FF80-D438-115F-BE78-9EF46EB5C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4A445F3-D875-A408-4FA2-F5804EBD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56" y="1569132"/>
            <a:ext cx="7203239" cy="2983818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7BA8CC1F-8339-A45A-19C0-51C53CC1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5F15FC8-F382-F5E0-A154-13FAA843D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36">
                <a:extLst>
                  <a:ext uri="{FF2B5EF4-FFF2-40B4-BE49-F238E27FC236}">
                    <a16:creationId xmlns:a16="http://schemas.microsoft.com/office/drawing/2014/main" id="{C65DE81D-57CD-32BF-DDB5-3C76AF91FEFF}"/>
                  </a:ext>
                </a:extLst>
              </p:cNvPr>
              <p:cNvSpPr txBox="1"/>
              <p:nvPr/>
            </p:nvSpPr>
            <p:spPr>
              <a:xfrm>
                <a:off x="4143560" y="2952750"/>
                <a:ext cx="730747" cy="387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𝑟𝑒</m:t>
                          </m:r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𝑠𝑎𝑡</m:t>
                          </m:r>
                        </m:sub>
                      </m:sSub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36">
                <a:extLst>
                  <a:ext uri="{FF2B5EF4-FFF2-40B4-BE49-F238E27FC236}">
                    <a16:creationId xmlns:a16="http://schemas.microsoft.com/office/drawing/2014/main" id="{C65DE81D-57CD-32BF-DDB5-3C76AF91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560" y="2952750"/>
                <a:ext cx="730747" cy="3871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37">
                <a:extLst>
                  <a:ext uri="{FF2B5EF4-FFF2-40B4-BE49-F238E27FC236}">
                    <a16:creationId xmlns:a16="http://schemas.microsoft.com/office/drawing/2014/main" id="{0BE818EB-3BF7-C25C-47A0-5AFD1042258F}"/>
                  </a:ext>
                </a:extLst>
              </p:cNvPr>
              <p:cNvSpPr txBox="1"/>
              <p:nvPr/>
            </p:nvSpPr>
            <p:spPr>
              <a:xfrm>
                <a:off x="5757673" y="3547304"/>
                <a:ext cx="730747" cy="387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altLang="ko-KR" b="0" i="1" kern="1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ko-KR" i="1" kern="1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𝑠𝑎𝑡</m:t>
                          </m:r>
                        </m:sub>
                      </m:sSub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37">
                <a:extLst>
                  <a:ext uri="{FF2B5EF4-FFF2-40B4-BE49-F238E27FC236}">
                    <a16:creationId xmlns:a16="http://schemas.microsoft.com/office/drawing/2014/main" id="{0BE818EB-3BF7-C25C-47A0-5AFD10422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673" y="3547304"/>
                <a:ext cx="730747" cy="387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38">
                <a:extLst>
                  <a:ext uri="{FF2B5EF4-FFF2-40B4-BE49-F238E27FC236}">
                    <a16:creationId xmlns:a16="http://schemas.microsoft.com/office/drawing/2014/main" id="{15D47387-B28F-1F53-5C48-80E0E3717F93}"/>
                  </a:ext>
                </a:extLst>
              </p:cNvPr>
              <p:cNvSpPr txBox="1"/>
              <p:nvPr/>
            </p:nvSpPr>
            <p:spPr>
              <a:xfrm>
                <a:off x="2917256" y="4368745"/>
                <a:ext cx="73074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𝑤𝐶𝑙𝑡𝑟</m:t>
                          </m:r>
                        </m:sub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ko-KR" altLang="ko-KR" dirty="0"/>
              </a:p>
            </p:txBody>
          </p:sp>
        </mc:Choice>
        <mc:Fallback xmlns="">
          <p:sp>
            <p:nvSpPr>
              <p:cNvPr id="10" name="TextBox 38">
                <a:extLst>
                  <a:ext uri="{FF2B5EF4-FFF2-40B4-BE49-F238E27FC236}">
                    <a16:creationId xmlns:a16="http://schemas.microsoft.com/office/drawing/2014/main" id="{15D47387-B28F-1F53-5C48-80E0E371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256" y="4368745"/>
                <a:ext cx="730747" cy="412805"/>
              </a:xfrm>
              <a:prstGeom prst="rect">
                <a:avLst/>
              </a:prstGeom>
              <a:blipFill>
                <a:blip r:embed="rId6"/>
                <a:stretch>
                  <a:fillRect r="-151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9">
                <a:extLst>
                  <a:ext uri="{FF2B5EF4-FFF2-40B4-BE49-F238E27FC236}">
                    <a16:creationId xmlns:a16="http://schemas.microsoft.com/office/drawing/2014/main" id="{DEFB03CF-884F-B124-5402-36A27AC7DB80}"/>
                  </a:ext>
                </a:extLst>
              </p:cNvPr>
              <p:cNvSpPr txBox="1"/>
              <p:nvPr/>
            </p:nvSpPr>
            <p:spPr>
              <a:xfrm>
                <a:off x="3724203" y="4368745"/>
                <a:ext cx="730747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𝑤𝐶h𝑡𝑟</m:t>
                          </m:r>
                        </m:sub>
                        <m:sup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ko-KR" altLang="ko-KR" dirty="0"/>
              </a:p>
            </p:txBody>
          </p:sp>
        </mc:Choice>
        <mc:Fallback xmlns="">
          <p:sp>
            <p:nvSpPr>
              <p:cNvPr id="11" name="TextBox 39">
                <a:extLst>
                  <a:ext uri="{FF2B5EF4-FFF2-40B4-BE49-F238E27FC236}">
                    <a16:creationId xmlns:a16="http://schemas.microsoft.com/office/drawing/2014/main" id="{DEFB03CF-884F-B124-5402-36A27AC7D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203" y="4368745"/>
                <a:ext cx="730747" cy="412805"/>
              </a:xfrm>
              <a:prstGeom prst="rect">
                <a:avLst/>
              </a:prstGeom>
              <a:blipFill>
                <a:blip r:embed="rId7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2D82EA51-E83D-0ECE-C7CA-2F24A33939D9}"/>
              </a:ext>
            </a:extLst>
          </p:cNvPr>
          <p:cNvCxnSpPr>
            <a:cxnSpLocks/>
          </p:cNvCxnSpPr>
          <p:nvPr/>
        </p:nvCxnSpPr>
        <p:spPr>
          <a:xfrm flipV="1">
            <a:off x="3333206" y="3957838"/>
            <a:ext cx="95387" cy="474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E544F25E-3F24-DF78-B916-93908A5C98FF}"/>
              </a:ext>
            </a:extLst>
          </p:cNvPr>
          <p:cNvCxnSpPr>
            <a:cxnSpLocks/>
          </p:cNvCxnSpPr>
          <p:nvPr/>
        </p:nvCxnSpPr>
        <p:spPr>
          <a:xfrm flipH="1" flipV="1">
            <a:off x="3635961" y="4086816"/>
            <a:ext cx="73361" cy="3150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A41FE165-C434-67FF-6148-851224B8707D}"/>
              </a:ext>
            </a:extLst>
          </p:cNvPr>
          <p:cNvCxnSpPr>
            <a:cxnSpLocks/>
          </p:cNvCxnSpPr>
          <p:nvPr/>
        </p:nvCxnSpPr>
        <p:spPr>
          <a:xfrm flipH="1" flipV="1">
            <a:off x="5650220" y="3393902"/>
            <a:ext cx="195302" cy="2231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9C032089-EB67-6BA3-2D77-95DA9DDE38AE}"/>
              </a:ext>
            </a:extLst>
          </p:cNvPr>
          <p:cNvCxnSpPr>
            <a:cxnSpLocks/>
          </p:cNvCxnSpPr>
          <p:nvPr/>
        </p:nvCxnSpPr>
        <p:spPr>
          <a:xfrm>
            <a:off x="4737286" y="3304919"/>
            <a:ext cx="274042" cy="1111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0135112-2036-0704-D76F-029B09BC50DB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740719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modeling approaches used to capture the dynamic behavior of the integrated TMS.</a:t>
            </a:r>
          </a:p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study focuses on cabin climate control so powertrain thermal management with an HVAC system is not considered.</a:t>
            </a:r>
          </a:p>
        </p:txBody>
      </p:sp>
      <p:sp>
        <p:nvSpPr>
          <p:cNvPr id="17" name="직사각형 26">
            <a:extLst>
              <a:ext uri="{FF2B5EF4-FFF2-40B4-BE49-F238E27FC236}">
                <a16:creationId xmlns:a16="http://schemas.microsoft.com/office/drawing/2014/main" id="{2691AF9E-5154-062F-1817-A8FA2B979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57" y="4705350"/>
            <a:ext cx="5786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A schematic diagram of the thermal management system</a:t>
            </a:r>
            <a:endParaRPr lang="ko-KR" altLang="en-US" sz="1400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ECECAAA-DC8E-423C-8D34-4D3ADB6AD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314" y="3482020"/>
            <a:ext cx="1636424" cy="1023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37">
                <a:extLst>
                  <a:ext uri="{FF2B5EF4-FFF2-40B4-BE49-F238E27FC236}">
                    <a16:creationId xmlns:a16="http://schemas.microsoft.com/office/drawing/2014/main" id="{60811860-E032-93F9-5F3D-5210A5B5C70F}"/>
                  </a:ext>
                </a:extLst>
              </p:cNvPr>
              <p:cNvSpPr txBox="1"/>
              <p:nvPr/>
            </p:nvSpPr>
            <p:spPr>
              <a:xfrm>
                <a:off x="5945652" y="2806882"/>
                <a:ext cx="730747" cy="390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𝑣𝑒𝑛𝑡</m:t>
                          </m:r>
                        </m:sub>
                        <m:sup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37">
                <a:extLst>
                  <a:ext uri="{FF2B5EF4-FFF2-40B4-BE49-F238E27FC236}">
                    <a16:creationId xmlns:a16="http://schemas.microsoft.com/office/drawing/2014/main" id="{60811860-E032-93F9-5F3D-5210A5B5C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652" y="2806882"/>
                <a:ext cx="730747" cy="390428"/>
              </a:xfrm>
              <a:prstGeom prst="rect">
                <a:avLst/>
              </a:prstGeom>
              <a:blipFill>
                <a:blip r:embed="rId9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37">
                <a:extLst>
                  <a:ext uri="{FF2B5EF4-FFF2-40B4-BE49-F238E27FC236}">
                    <a16:creationId xmlns:a16="http://schemas.microsoft.com/office/drawing/2014/main" id="{0FEC9D1C-99C0-39C4-264A-13783949DF55}"/>
                  </a:ext>
                </a:extLst>
              </p:cNvPr>
              <p:cNvSpPr txBox="1"/>
              <p:nvPr/>
            </p:nvSpPr>
            <p:spPr>
              <a:xfrm>
                <a:off x="5902750" y="2256637"/>
                <a:ext cx="730747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𝑏𝑙𝑤𝑟</m:t>
                          </m:r>
                        </m:sub>
                      </m:sSub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37">
                <a:extLst>
                  <a:ext uri="{FF2B5EF4-FFF2-40B4-BE49-F238E27FC236}">
                    <a16:creationId xmlns:a16="http://schemas.microsoft.com/office/drawing/2014/main" id="{0FEC9D1C-99C0-39C4-264A-13783949D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750" y="2256637"/>
                <a:ext cx="730747" cy="381515"/>
              </a:xfrm>
              <a:prstGeom prst="rect">
                <a:avLst/>
              </a:prstGeom>
              <a:blipFill>
                <a:blip r:embed="rId10"/>
                <a:stretch>
                  <a:fillRect r="-1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37">
                <a:extLst>
                  <a:ext uri="{FF2B5EF4-FFF2-40B4-BE49-F238E27FC236}">
                    <a16:creationId xmlns:a16="http://schemas.microsoft.com/office/drawing/2014/main" id="{C24584CE-D0E2-AB13-F99C-68A1F651F612}"/>
                  </a:ext>
                </a:extLst>
              </p:cNvPr>
              <p:cNvSpPr txBox="1"/>
              <p:nvPr/>
            </p:nvSpPr>
            <p:spPr>
              <a:xfrm>
                <a:off x="371403" y="3028950"/>
                <a:ext cx="7307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𝑎𝑚𝑏</m:t>
                          </m:r>
                        </m:sub>
                      </m:sSub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37">
                <a:extLst>
                  <a:ext uri="{FF2B5EF4-FFF2-40B4-BE49-F238E27FC236}">
                    <a16:creationId xmlns:a16="http://schemas.microsoft.com/office/drawing/2014/main" id="{C24584CE-D0E2-AB13-F99C-68A1F651F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03" y="3028950"/>
                <a:ext cx="73074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37">
                <a:extLst>
                  <a:ext uri="{FF2B5EF4-FFF2-40B4-BE49-F238E27FC236}">
                    <a16:creationId xmlns:a16="http://schemas.microsoft.com/office/drawing/2014/main" id="{C51A6F76-CE68-C324-F042-FC1BC35D109B}"/>
                  </a:ext>
                </a:extLst>
              </p:cNvPr>
              <p:cNvSpPr txBox="1"/>
              <p:nvPr/>
            </p:nvSpPr>
            <p:spPr>
              <a:xfrm>
                <a:off x="299796" y="2639009"/>
                <a:ext cx="730747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ko-K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𝑓𝑎𝑛</m:t>
                          </m:r>
                        </m:sub>
                      </m:sSub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37">
                <a:extLst>
                  <a:ext uri="{FF2B5EF4-FFF2-40B4-BE49-F238E27FC236}">
                    <a16:creationId xmlns:a16="http://schemas.microsoft.com/office/drawing/2014/main" id="{C51A6F76-CE68-C324-F042-FC1BC35D1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96" y="2639009"/>
                <a:ext cx="730747" cy="391582"/>
              </a:xfrm>
              <a:prstGeom prst="rect">
                <a:avLst/>
              </a:prstGeom>
              <a:blipFill>
                <a:blip r:embed="rId12"/>
                <a:stretch>
                  <a:fillRect r="-11667" b="-93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37">
                <a:extLst>
                  <a:ext uri="{FF2B5EF4-FFF2-40B4-BE49-F238E27FC236}">
                    <a16:creationId xmlns:a16="http://schemas.microsoft.com/office/drawing/2014/main" id="{8E385558-86EE-D66A-8AD3-90EC34D64E33}"/>
                  </a:ext>
                </a:extLst>
              </p:cNvPr>
              <p:cNvSpPr txBox="1"/>
              <p:nvPr/>
            </p:nvSpPr>
            <p:spPr>
              <a:xfrm>
                <a:off x="6790125" y="2892744"/>
                <a:ext cx="7307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𝑠𝑡𝑟</m:t>
                          </m:r>
                        </m:sub>
                      </m:sSub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37">
                <a:extLst>
                  <a:ext uri="{FF2B5EF4-FFF2-40B4-BE49-F238E27FC236}">
                    <a16:creationId xmlns:a16="http://schemas.microsoft.com/office/drawing/2014/main" id="{8E385558-86EE-D66A-8AD3-90EC34D64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125" y="2892744"/>
                <a:ext cx="73074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37">
                <a:extLst>
                  <a:ext uri="{FF2B5EF4-FFF2-40B4-BE49-F238E27FC236}">
                    <a16:creationId xmlns:a16="http://schemas.microsoft.com/office/drawing/2014/main" id="{6106B123-5075-24B8-8816-D4F74F7CCF7F}"/>
                  </a:ext>
                </a:extLst>
              </p:cNvPr>
              <p:cNvSpPr txBox="1"/>
              <p:nvPr/>
            </p:nvSpPr>
            <p:spPr>
              <a:xfrm>
                <a:off x="7198150" y="2444252"/>
                <a:ext cx="7307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𝑐𝑎𝑏</m:t>
                          </m:r>
                        </m:sub>
                      </m:sSub>
                    </m:oMath>
                  </m:oMathPara>
                </a14:m>
                <a:endParaRPr lang="ko-KR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37">
                <a:extLst>
                  <a:ext uri="{FF2B5EF4-FFF2-40B4-BE49-F238E27FC236}">
                    <a16:creationId xmlns:a16="http://schemas.microsoft.com/office/drawing/2014/main" id="{6106B123-5075-24B8-8816-D4F74F7CC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150" y="2444252"/>
                <a:ext cx="73074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607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B870F-C677-CF38-703E-8781538E4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9A771714-AD7C-FA9F-3F23-019256E6B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1A5D8A2E-1A70-C0C7-AAAE-D08DDF46A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6287960-7561-27EA-93B3-2A093E1EE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6E121D92-3EF8-609D-E84C-E87AEC8F3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B0D005B-3037-A55D-7282-F35D359D2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" y="2190749"/>
            <a:ext cx="6889361" cy="2454275"/>
          </a:xfrm>
          <a:prstGeom prst="rect">
            <a:avLst/>
          </a:prstGeom>
        </p:spPr>
      </p:pic>
      <p:sp>
        <p:nvSpPr>
          <p:cNvPr id="8" name="직사각형 26">
            <a:extLst>
              <a:ext uri="{FF2B5EF4-FFF2-40B4-BE49-F238E27FC236}">
                <a16:creationId xmlns:a16="http://schemas.microsoft.com/office/drawing/2014/main" id="{D2386903-5458-4407-F7AA-3D51888D9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705350"/>
            <a:ext cx="8168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P-h diagram of idea vapor-compression cycle (R1234yf as refrigerant)</a:t>
            </a:r>
            <a:endParaRPr lang="ko-KR" altLang="en-US" sz="14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8A9EF0-F3F9-7EC0-27F4-920388A6F800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Refrigerant cycle modeling</a:t>
            </a:r>
          </a:p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refrigerant is assumed to operate on an ideal vapor-compression(VC) cycle, </a:t>
            </a: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reduce computational demands while effectively capturing the essential dynamics of the refrigerant.</a:t>
            </a:r>
          </a:p>
          <a:p>
            <a:pPr marL="0" indent="0"/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표 9">
                <a:extLst>
                  <a:ext uri="{FF2B5EF4-FFF2-40B4-BE49-F238E27FC236}">
                    <a16:creationId xmlns:a16="http://schemas.microsoft.com/office/drawing/2014/main" id="{FCBC9BF8-ACA2-19DA-91D1-EE1B9D6A15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774309"/>
                  </p:ext>
                </p:extLst>
              </p:nvPr>
            </p:nvGraphicFramePr>
            <p:xfrm>
              <a:off x="7239000" y="2822271"/>
              <a:ext cx="1676399" cy="173146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38199">
                      <a:extLst>
                        <a:ext uri="{9D8B030D-6E8A-4147-A177-3AD203B41FA5}">
                          <a16:colId xmlns:a16="http://schemas.microsoft.com/office/drawing/2014/main" val="528901004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3965981260"/>
                        </a:ext>
                      </a:extLst>
                    </a:gridCol>
                  </a:tblGrid>
                  <a:tr h="329383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0415410"/>
                      </a:ext>
                    </a:extLst>
                  </a:tr>
                  <a:tr h="29317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1.715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54372056"/>
                      </a:ext>
                    </a:extLst>
                  </a:tr>
                  <a:tr h="29317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184.5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0852237"/>
                      </a:ext>
                    </a:extLst>
                  </a:tr>
                  <a:tr h="29317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0.6117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25894048"/>
                      </a:ext>
                    </a:extLst>
                  </a:tr>
                  <a:tr h="29317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altLang="ko-KR" sz="1200" b="0" i="1" kern="10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363.5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6079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표 9">
                <a:extLst>
                  <a:ext uri="{FF2B5EF4-FFF2-40B4-BE49-F238E27FC236}">
                    <a16:creationId xmlns:a16="http://schemas.microsoft.com/office/drawing/2014/main" id="{FCBC9BF8-ACA2-19DA-91D1-EE1B9D6A15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774309"/>
                  </p:ext>
                </p:extLst>
              </p:nvPr>
            </p:nvGraphicFramePr>
            <p:xfrm>
              <a:off x="7239000" y="2822271"/>
              <a:ext cx="1676399" cy="173146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38199">
                      <a:extLst>
                        <a:ext uri="{9D8B030D-6E8A-4147-A177-3AD203B41FA5}">
                          <a16:colId xmlns:a16="http://schemas.microsoft.com/office/drawing/2014/main" val="528901004"/>
                        </a:ext>
                      </a:extLst>
                    </a:gridCol>
                    <a:gridCol w="838200">
                      <a:extLst>
                        <a:ext uri="{9D8B030D-6E8A-4147-A177-3AD203B41FA5}">
                          <a16:colId xmlns:a16="http://schemas.microsoft.com/office/drawing/2014/main" val="3965981260"/>
                        </a:ext>
                      </a:extLst>
                    </a:gridCol>
                  </a:tblGrid>
                  <a:tr h="329383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바탕" panose="02030600000101010101" pitchFamily="18" charset="-127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en-US" sz="1200" kern="1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0415410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94828" r="-101449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1.715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dbl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54372056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94828" r="-101449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184.5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0852237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94828" r="-101449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0.6117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25894048"/>
                      </a:ext>
                    </a:extLst>
                  </a:tr>
                  <a:tr h="35052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94828" r="-101449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tx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 latinLnBrk="1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200" kern="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363.5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6079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직사각형 26">
            <a:extLst>
              <a:ext uri="{FF2B5EF4-FFF2-40B4-BE49-F238E27FC236}">
                <a16:creationId xmlns:a16="http://schemas.microsoft.com/office/drawing/2014/main" id="{529A0D4A-2D0E-6839-2408-EF5C39B5D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274881"/>
            <a:ext cx="1920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1200" dirty="0"/>
              <a:t>Regressed parameter </a:t>
            </a:r>
          </a:p>
          <a:p>
            <a:r>
              <a:rPr lang="en-US" altLang="ko-KR" sz="1200" dirty="0"/>
              <a:t>(R1234yf as refrigerant)</a:t>
            </a:r>
            <a:endParaRPr lang="ko-KR" altLang="en-US" sz="12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D6A3F4-6EE9-5906-8B0F-40E6D689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- Control-oriented Model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6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CE1B-CDD5-3714-6BFC-228690673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5813F3E0-6B62-4D2A-41EB-918FBEF7B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EA4C651-68CA-722A-4AE6-17AB3571B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1FCF023-49FC-3207-24DF-F4C81DF9DE8D}"/>
              </a:ext>
            </a:extLst>
          </p:cNvPr>
          <p:cNvSpPr txBox="1">
            <a:spLocks/>
          </p:cNvSpPr>
          <p:nvPr/>
        </p:nvSpPr>
        <p:spPr>
          <a:xfrm>
            <a:off x="381000" y="938428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VTMS plant model with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fidelity</a:t>
            </a:r>
            <a:r>
              <a:rPr lang="ko-KR" alt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control-oriented HVAC system model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modified PMV-based thermal comfort model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Introduce the Model predictive control approach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results and discussions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Summary and conclusions</a:t>
            </a:r>
          </a:p>
          <a:p>
            <a:pPr marL="0" indent="0">
              <a:lnSpc>
                <a:spcPct val="120000"/>
              </a:lnSpc>
            </a:pPr>
            <a:endParaRPr lang="en-US" altLang="ko-K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D43360-FDA0-48A3-94C5-97EDA2BD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8813043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6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CE68E-2BE1-9EF1-23CF-D08758AA2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D9BDF728-B789-AF91-929C-9FC7F1D80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8C19FE0-FC24-2A0A-E7D1-1BE12359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836BE88-DF8B-8461-2E88-C726B9441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4155915-BCFC-F062-EBB6-D72C4D29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026" r="8602" b="31418"/>
          <a:stretch/>
        </p:blipFill>
        <p:spPr>
          <a:xfrm>
            <a:off x="4013098" y="3181350"/>
            <a:ext cx="4288759" cy="162022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63AED590-F131-0747-890E-8ECAA9931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381DF96-D894-1B93-976E-2F0FE055C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2EAF73A-19F0-4EF2-5079-826D84FFC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806" b="59136"/>
          <a:stretch/>
        </p:blipFill>
        <p:spPr>
          <a:xfrm>
            <a:off x="557143" y="1276350"/>
            <a:ext cx="3481457" cy="2590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7FCE570-7426-D1D8-A6BF-A59A33751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605"/>
          <a:stretch/>
        </p:blipFill>
        <p:spPr>
          <a:xfrm>
            <a:off x="3978876" y="1276350"/>
            <a:ext cx="4692410" cy="1800254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8EC14DF-2D19-A06F-52BA-BA2951FD9359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reduced model comprises 6 state variables, 5 control variables, 6 disturbances.</a:t>
            </a:r>
          </a:p>
          <a:p>
            <a:pPr marL="285750" indent="-285750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C8E81D4-5CB1-1992-7103-826D7592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- Control-oriented Model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14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FE214-9735-D9A8-4C61-686BE74F8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ED49484B-BDFE-EBC3-2EF4-11FB631CF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57BBC96-43BC-A9E6-0613-9C838C164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5CA875F-9646-9E04-00BE-FDD69EAFC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5ADCF638-8DA8-E7C7-5E5A-AFFF1A88D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9E2AFCC-B821-B27B-A8BA-D744A640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F58E492-BBD0-1B6E-BB4A-958A1D59D09C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results of reduced-order discretized-time model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2A15480-FAFE-30F1-105B-64CD66B1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- Control-oriented Model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789521F-A429-FA2C-0CDF-6B3E98067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A1DBCAF1-68AF-0EF6-652A-E44C06BD3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54EACCE-00B8-7FE6-2435-C81A149B6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" y="2952750"/>
            <a:ext cx="2880000" cy="74057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51BFD5-F3BE-F22F-8916-8A100B09E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67" y="2212179"/>
            <a:ext cx="2880000" cy="74057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C4FFFC4-39BF-0D7D-1877-8C8EB3998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67" y="1504950"/>
            <a:ext cx="2880000" cy="74057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AC61D16-7FF9-5AB8-1D1C-01914CA9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920593"/>
            <a:ext cx="2880000" cy="822857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D293692-877C-AE30-4BBE-461BBA10BAF7}"/>
              </a:ext>
            </a:extLst>
          </p:cNvPr>
          <p:cNvSpPr txBox="1">
            <a:spLocks/>
          </p:cNvSpPr>
          <p:nvPr/>
        </p:nvSpPr>
        <p:spPr bwMode="auto">
          <a:xfrm>
            <a:off x="475161" y="1133565"/>
            <a:ext cx="1887039" cy="37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30175" indent="-130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347663" indent="-17462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511175" indent="-128588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ko-KR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Ambient : 27°C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BFED23A-F91B-2E79-7C78-3C20931D4E29}"/>
              </a:ext>
            </a:extLst>
          </p:cNvPr>
          <p:cNvSpPr txBox="1">
            <a:spLocks/>
          </p:cNvSpPr>
          <p:nvPr/>
        </p:nvSpPr>
        <p:spPr bwMode="auto">
          <a:xfrm>
            <a:off x="3570607" y="1133565"/>
            <a:ext cx="1887039" cy="37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30175" indent="-130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347663" indent="-17462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511175" indent="-128588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ko-KR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Ambient : 35°C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2A59EDAE-62B7-A7D4-1409-45AB5CE9E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000" y="3920593"/>
            <a:ext cx="2880000" cy="82285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4C383E1-0D6B-202D-E6F9-F3B3A22B4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000" y="2952750"/>
            <a:ext cx="2880000" cy="74057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FFD018A-39BC-FFF2-B1D9-F4B43376B8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000" y="2212179"/>
            <a:ext cx="2880000" cy="74057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0D1E770-170B-B082-7289-97F9ADB78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6000" y="1504950"/>
            <a:ext cx="2880000" cy="74057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BCAD636A-8CBD-030F-C35C-AB3BBD97A1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2200" y="3920593"/>
            <a:ext cx="2880000" cy="82285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9414602-9F99-4C6C-642D-407619522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2200" y="2952750"/>
            <a:ext cx="2880000" cy="74057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1ADF53B-9BDB-F5A7-70A7-CB0841F5B7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2200" y="2212179"/>
            <a:ext cx="2880000" cy="7405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823DE33-6FE1-F17C-5769-AACC71712F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2200" y="1504950"/>
            <a:ext cx="2880000" cy="740571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16A6C4E-A471-ED5B-9FD3-031FFFF2FB81}"/>
              </a:ext>
            </a:extLst>
          </p:cNvPr>
          <p:cNvSpPr txBox="1">
            <a:spLocks/>
          </p:cNvSpPr>
          <p:nvPr/>
        </p:nvSpPr>
        <p:spPr bwMode="auto">
          <a:xfrm>
            <a:off x="6553200" y="1133565"/>
            <a:ext cx="1887039" cy="37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30175" indent="-130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347663" indent="-17462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511175" indent="-128588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ko-KR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Ambient : 45°C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2">
                <a:extLst>
                  <a:ext uri="{FF2B5EF4-FFF2-40B4-BE49-F238E27FC236}">
                    <a16:creationId xmlns:a16="http://schemas.microsoft.com/office/drawing/2014/main" id="{2AAB7E87-9E94-4A40-AEF3-9875FB0B397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0400" y="3697269"/>
                <a:ext cx="5943600" cy="18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defRPr sz="1000" b="1" kern="1200">
                    <a:solidFill>
                      <a:schemeClr val="tx1"/>
                    </a:solidFill>
                    <a:latin typeface="+mj-lt"/>
                    <a:ea typeface="MS PGothic" panose="020B0600070205080204" pitchFamily="34" charset="-128"/>
                    <a:cs typeface="MS PGothic" panose="020B0600070205080204" pitchFamily="34" charset="-128"/>
                  </a:defRPr>
                </a:lvl1pPr>
                <a:lvl2pPr marL="557213" indent="-214313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defRPr sz="10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2pPr>
                <a:lvl3pPr marL="130175" indent="-13017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3pPr>
                <a:lvl4pPr marL="347663" indent="-17462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4pPr>
                <a:lvl5pPr marL="511175" indent="-128588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9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5pPr>
                <a:lvl6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31044" indent="-17264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/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Normalized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𝑟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𝑐𝑜𝑚𝑝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=0.1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𝑓𝑎𝑛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m:rPr>
                        <m:nor/>
                      </m:rPr>
                      <a:rPr lang="en-US" altLang="ko-KR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ko-KR" b="0" dirty="0"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h𝑡𝑟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0.3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𝑙𝑡𝑟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=0.3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m:rPr>
                        <m:nor/>
                      </m:rPr>
                      <a:rPr lang="en-US" altLang="ko-KR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ko-KR" alt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𝑡𝑒𝑚𝑝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=100%</m:t>
                    </m:r>
                  </m:oMath>
                </a14:m>
                <a:endParaRPr lang="en-US" altLang="ko-KR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 Placeholder 2">
                <a:extLst>
                  <a:ext uri="{FF2B5EF4-FFF2-40B4-BE49-F238E27FC236}">
                    <a16:creationId xmlns:a16="http://schemas.microsoft.com/office/drawing/2014/main" id="{2AAB7E87-9E94-4A40-AEF3-9875FB0B3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400" y="3697269"/>
                <a:ext cx="5943600" cy="185199"/>
              </a:xfrm>
              <a:prstGeom prst="rect">
                <a:avLst/>
              </a:prstGeom>
              <a:blipFill>
                <a:blip r:embed="rId15"/>
                <a:stretch>
                  <a:fillRect l="-1333" t="-20000" b="-3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그림 29">
            <a:extLst>
              <a:ext uri="{FF2B5EF4-FFF2-40B4-BE49-F238E27FC236}">
                <a16:creationId xmlns:a16="http://schemas.microsoft.com/office/drawing/2014/main" id="{9BAA26E3-BECF-53AE-92E7-9B28C679A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4624" t="-432" r="20377" b="94053"/>
          <a:stretch/>
        </p:blipFill>
        <p:spPr>
          <a:xfrm>
            <a:off x="448174" y="3684936"/>
            <a:ext cx="2667000" cy="19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2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F022C-0CA2-91AB-160E-6B5787C94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5EF3DDFF-2B1C-ABF3-C05D-AD63851C1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9A2AF3E-E1DD-1665-181F-76542FA5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FFD6CFB-2616-035D-0751-A8410E55F3C2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minimize the energy consumption of thermal management components,</a:t>
            </a: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consumption model in a discretized time form were developed.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1C10D95-F5EE-89D3-CBAB-717D64185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F7D98052-B41F-8660-46BE-622D99BAB915}"/>
              </a:ext>
            </a:extLst>
          </p:cNvPr>
          <p:cNvSpPr/>
          <p:nvPr/>
        </p:nvSpPr>
        <p:spPr>
          <a:xfrm>
            <a:off x="3962400" y="1809750"/>
            <a:ext cx="637728" cy="608419"/>
          </a:xfrm>
          <a:prstGeom prst="rightArrow">
            <a:avLst>
              <a:gd name="adj1" fmla="val 39533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" name="개체 7">
            <a:extLst>
              <a:ext uri="{FF2B5EF4-FFF2-40B4-BE49-F238E27FC236}">
                <a16:creationId xmlns:a16="http://schemas.microsoft.com/office/drawing/2014/main" id="{79CFFA5C-5576-FD27-58A1-BA1A90181F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875207"/>
              </p:ext>
            </p:extLst>
          </p:nvPr>
        </p:nvGraphicFramePr>
        <p:xfrm>
          <a:off x="4953000" y="1494631"/>
          <a:ext cx="3289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88960" imgH="279360" progId="Equation.DSMT4">
                  <p:embed/>
                </p:oleObj>
              </mc:Choice>
              <mc:Fallback>
                <p:oleObj name="Equation" r:id="rId3" imgW="3288960" imgH="279360" progId="Equation.DSMT4">
                  <p:embed/>
                  <p:pic>
                    <p:nvPicPr>
                      <p:cNvPr id="4" name="개체 3">
                        <a:extLst>
                          <a:ext uri="{FF2B5EF4-FFF2-40B4-BE49-F238E27FC236}">
                            <a16:creationId xmlns:a16="http://schemas.microsoft.com/office/drawing/2014/main" id="{7453A4F1-213D-DCD3-4F68-9654CD7A6F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0" y="1494631"/>
                        <a:ext cx="3289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>
            <a:extLst>
              <a:ext uri="{FF2B5EF4-FFF2-40B4-BE49-F238E27FC236}">
                <a16:creationId xmlns:a16="http://schemas.microsoft.com/office/drawing/2014/main" id="{B030819E-3881-326E-383C-811B9FE28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193451"/>
              </p:ext>
            </p:extLst>
          </p:nvPr>
        </p:nvGraphicFramePr>
        <p:xfrm>
          <a:off x="4953000" y="2278063"/>
          <a:ext cx="1076325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1880" imgH="253800" progId="Equation.DSMT4">
                  <p:embed/>
                </p:oleObj>
              </mc:Choice>
              <mc:Fallback>
                <p:oleObj name="Equation" r:id="rId5" imgW="1091880" imgH="253800" progId="Equation.DSMT4">
                  <p:embed/>
                  <p:pic>
                    <p:nvPicPr>
                      <p:cNvPr id="6" name="개체 5">
                        <a:extLst>
                          <a:ext uri="{FF2B5EF4-FFF2-40B4-BE49-F238E27FC236}">
                            <a16:creationId xmlns:a16="http://schemas.microsoft.com/office/drawing/2014/main" id="{32C70D7B-69B1-F735-4BB4-1460FDAA4C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278063"/>
                        <a:ext cx="1076325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9A0C345C-1D64-B29C-6EC5-16FC96D917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563404"/>
              </p:ext>
            </p:extLst>
          </p:nvPr>
        </p:nvGraphicFramePr>
        <p:xfrm>
          <a:off x="4953000" y="2709863"/>
          <a:ext cx="1141412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55600" imgH="253800" progId="Equation.DSMT4">
                  <p:embed/>
                </p:oleObj>
              </mc:Choice>
              <mc:Fallback>
                <p:oleObj name="Equation" r:id="rId7" imgW="1155600" imgH="253800" progId="Equation.DSMT4">
                  <p:embed/>
                  <p:pic>
                    <p:nvPicPr>
                      <p:cNvPr id="7" name="개체 6">
                        <a:extLst>
                          <a:ext uri="{FF2B5EF4-FFF2-40B4-BE49-F238E27FC236}">
                            <a16:creationId xmlns:a16="http://schemas.microsoft.com/office/drawing/2014/main" id="{86D28867-B47B-06DD-905F-942ED63D6C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709863"/>
                        <a:ext cx="1141412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>
            <a:extLst>
              <a:ext uri="{FF2B5EF4-FFF2-40B4-BE49-F238E27FC236}">
                <a16:creationId xmlns:a16="http://schemas.microsoft.com/office/drawing/2014/main" id="{FF7FCF7A-42EF-5B48-2B87-82A341381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731343"/>
              </p:ext>
            </p:extLst>
          </p:nvPr>
        </p:nvGraphicFramePr>
        <p:xfrm>
          <a:off x="4953000" y="1913731"/>
          <a:ext cx="2184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84120" imgH="279360" progId="Equation.DSMT4">
                  <p:embed/>
                </p:oleObj>
              </mc:Choice>
              <mc:Fallback>
                <p:oleObj name="Equation" r:id="rId9" imgW="2184120" imgH="279360" progId="Equation.DSMT4">
                  <p:embed/>
                  <p:pic>
                    <p:nvPicPr>
                      <p:cNvPr id="10" name="개체 9">
                        <a:extLst>
                          <a:ext uri="{FF2B5EF4-FFF2-40B4-BE49-F238E27FC236}">
                            <a16:creationId xmlns:a16="http://schemas.microsoft.com/office/drawing/2014/main" id="{05C5E005-DD6B-A94D-C188-0C9529BF6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53000" y="1913731"/>
                        <a:ext cx="21844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>
            <a:extLst>
              <a:ext uri="{FF2B5EF4-FFF2-40B4-BE49-F238E27FC236}">
                <a16:creationId xmlns:a16="http://schemas.microsoft.com/office/drawing/2014/main" id="{BE49667F-EAA7-D757-1A74-573A96AD10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568133"/>
              </p:ext>
            </p:extLst>
          </p:nvPr>
        </p:nvGraphicFramePr>
        <p:xfrm>
          <a:off x="1619250" y="1494631"/>
          <a:ext cx="2044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44440" imgH="279360" progId="Equation.DSMT4">
                  <p:embed/>
                </p:oleObj>
              </mc:Choice>
              <mc:Fallback>
                <p:oleObj name="Equation" r:id="rId11" imgW="2044440" imgH="279360" progId="Equation.DSMT4">
                  <p:embed/>
                  <p:pic>
                    <p:nvPicPr>
                      <p:cNvPr id="12" name="개체 11">
                        <a:extLst>
                          <a:ext uri="{FF2B5EF4-FFF2-40B4-BE49-F238E27FC236}">
                            <a16:creationId xmlns:a16="http://schemas.microsoft.com/office/drawing/2014/main" id="{6831ED22-B7A3-7E1F-6E98-D5A09CB943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19250" y="1494631"/>
                        <a:ext cx="2044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>
            <a:extLst>
              <a:ext uri="{FF2B5EF4-FFF2-40B4-BE49-F238E27FC236}">
                <a16:creationId xmlns:a16="http://schemas.microsoft.com/office/drawing/2014/main" id="{161F5E1B-3158-1F24-AF24-5BF71295A5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973656"/>
              </p:ext>
            </p:extLst>
          </p:nvPr>
        </p:nvGraphicFramePr>
        <p:xfrm>
          <a:off x="1619250" y="1913731"/>
          <a:ext cx="1270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69720" imgH="279360" progId="Equation.DSMT4">
                  <p:embed/>
                </p:oleObj>
              </mc:Choice>
              <mc:Fallback>
                <p:oleObj name="Equation" r:id="rId13" imgW="1269720" imgH="279360" progId="Equation.DSMT4">
                  <p:embed/>
                  <p:pic>
                    <p:nvPicPr>
                      <p:cNvPr id="15" name="개체 14">
                        <a:extLst>
                          <a:ext uri="{FF2B5EF4-FFF2-40B4-BE49-F238E27FC236}">
                            <a16:creationId xmlns:a16="http://schemas.microsoft.com/office/drawing/2014/main" id="{45AFF00F-3BF7-B7DD-C211-DB2B5F6707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19250" y="1913731"/>
                        <a:ext cx="12700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>
            <a:extLst>
              <a:ext uri="{FF2B5EF4-FFF2-40B4-BE49-F238E27FC236}">
                <a16:creationId xmlns:a16="http://schemas.microsoft.com/office/drawing/2014/main" id="{D35EAC33-E00B-03E5-665E-C4A833EE7F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281655"/>
              </p:ext>
            </p:extLst>
          </p:nvPr>
        </p:nvGraphicFramePr>
        <p:xfrm>
          <a:off x="1619250" y="2266950"/>
          <a:ext cx="1541462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62040" imgH="279360" progId="Equation.DSMT4">
                  <p:embed/>
                </p:oleObj>
              </mc:Choice>
              <mc:Fallback>
                <p:oleObj name="Equation" r:id="rId15" imgW="1562040" imgH="279360" progId="Equation.DSMT4">
                  <p:embed/>
                  <p:pic>
                    <p:nvPicPr>
                      <p:cNvPr id="33" name="개체 32">
                        <a:extLst>
                          <a:ext uri="{FF2B5EF4-FFF2-40B4-BE49-F238E27FC236}">
                            <a16:creationId xmlns:a16="http://schemas.microsoft.com/office/drawing/2014/main" id="{8EF3956C-589F-BC95-D379-59846674AC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266950"/>
                        <a:ext cx="1541462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>
            <a:extLst>
              <a:ext uri="{FF2B5EF4-FFF2-40B4-BE49-F238E27FC236}">
                <a16:creationId xmlns:a16="http://schemas.microsoft.com/office/drawing/2014/main" id="{76B846EE-E572-7B96-1267-4DB0906B4E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79509"/>
              </p:ext>
            </p:extLst>
          </p:nvPr>
        </p:nvGraphicFramePr>
        <p:xfrm>
          <a:off x="1606550" y="2698750"/>
          <a:ext cx="160337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25400" imgH="279360" progId="Equation.DSMT4">
                  <p:embed/>
                </p:oleObj>
              </mc:Choice>
              <mc:Fallback>
                <p:oleObj name="Equation" r:id="rId17" imgW="1625400" imgH="279360" progId="Equation.DSMT4">
                  <p:embed/>
                  <p:pic>
                    <p:nvPicPr>
                      <p:cNvPr id="34" name="개체 33">
                        <a:extLst>
                          <a:ext uri="{FF2B5EF4-FFF2-40B4-BE49-F238E27FC236}">
                            <a16:creationId xmlns:a16="http://schemas.microsoft.com/office/drawing/2014/main" id="{1637A83B-A64C-25C6-E6D1-043DDF0ED4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550" y="2698750"/>
                        <a:ext cx="1603375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직사각형 26">
            <a:extLst>
              <a:ext uri="{FF2B5EF4-FFF2-40B4-BE49-F238E27FC236}">
                <a16:creationId xmlns:a16="http://schemas.microsoft.com/office/drawing/2014/main" id="{48DDD333-CB79-02AA-14AA-8AB013D81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38" y="4552950"/>
            <a:ext cx="8168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Regressed power consumption model of compressor and fan</a:t>
            </a:r>
            <a:endParaRPr lang="ko-KR" altLang="en-US" sz="14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B5B96B6-929B-D68E-F67A-4A3B1EC078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0811" y="3027914"/>
            <a:ext cx="2735389" cy="152496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F631789-10EE-4477-570C-29E6EE226B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34000" y="3027744"/>
            <a:ext cx="2736000" cy="152530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685D520-9F69-F619-D454-E7EFE1E2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- Control-oriented Model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12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CA386-62E4-B5C1-AA8B-A683A9D36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81A3-0019-DB58-37BA-B4ABB93E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68566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modified Thermal comfort model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6C4C960-0EC8-6ECD-C76B-D4080880C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C205B42-80C1-693A-2B76-0EE27AC7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2482574-9280-3C14-912D-A145A8FA7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37AD907-29A3-5DEF-E19E-DB24D4615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743E6D86-3F38-25B2-75E3-AA332B20C5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7435" y="730250"/>
                <a:ext cx="8469313" cy="3683000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/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 the PMV model, the passenger thermal comfort is evaluated based on heat generation of the human body and various heat loss terms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ko-K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∅</m:t>
                        </m:r>
                      </m:e>
                    </m:d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/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𝑐𝑙</m:t>
                        </m:r>
                      </m:sub>
                    </m:sSub>
                  </m:oMath>
                </a14:m>
                <a:r>
                  <a:rPr lang="en-US" sz="18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was performed using the method proposed in reference.</a:t>
                </a:r>
              </a:p>
              <a:p>
                <a:pPr marL="285750" indent="-285750"/>
                <a:endPara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743E6D86-3F38-25B2-75E3-AA332B20C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5" y="730250"/>
                <a:ext cx="8469313" cy="3683000"/>
              </a:xfrm>
              <a:prstGeom prst="rect">
                <a:avLst/>
              </a:prstGeom>
              <a:blipFill>
                <a:blip r:embed="rId3"/>
                <a:stretch>
                  <a:fillRect l="-432" t="-16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직사각형 10">
            <a:extLst>
              <a:ext uri="{FF2B5EF4-FFF2-40B4-BE49-F238E27FC236}">
                <a16:creationId xmlns:a16="http://schemas.microsoft.com/office/drawing/2014/main" id="{9D1C83B2-0331-654E-9B94-3127D897A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47796"/>
            <a:ext cx="617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800" dirty="0"/>
              <a:t>Ref *) Chen, Y., Kwak, K. H., Kim, J., Kim, Y., &amp; Jung, D. (2023). Energy‐efficient cabin climate control of electric vehicles using linear time‐varying model predictive control. Optimal Control Applications and Methods, 44(2), 773-797.</a:t>
            </a:r>
          </a:p>
        </p:txBody>
      </p:sp>
      <p:graphicFrame>
        <p:nvGraphicFramePr>
          <p:cNvPr id="9" name="개체 8">
            <a:extLst>
              <a:ext uri="{FF2B5EF4-FFF2-40B4-BE49-F238E27FC236}">
                <a16:creationId xmlns:a16="http://schemas.microsoft.com/office/drawing/2014/main" id="{A7476D22-6B25-1A90-3798-99FE9A02A5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53963"/>
              </p:ext>
            </p:extLst>
          </p:nvPr>
        </p:nvGraphicFramePr>
        <p:xfrm>
          <a:off x="609600" y="1585699"/>
          <a:ext cx="3265488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25600" imgH="2108160" progId="Equation.DSMT4">
                  <p:embed/>
                </p:oleObj>
              </mc:Choice>
              <mc:Fallback>
                <p:oleObj name="Equation" r:id="rId4" imgW="3225600" imgH="2108160" progId="Equation.DSMT4">
                  <p:embed/>
                  <p:pic>
                    <p:nvPicPr>
                      <p:cNvPr id="15" name="개체 14">
                        <a:extLst>
                          <a:ext uri="{FF2B5EF4-FFF2-40B4-BE49-F238E27FC236}">
                            <a16:creationId xmlns:a16="http://schemas.microsoft.com/office/drawing/2014/main" id="{B32A993D-094D-D753-CADC-811EF8968A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85699"/>
                        <a:ext cx="3265488" cy="210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98591CCD-542F-B27E-363B-451C7D439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910863"/>
              </p:ext>
            </p:extLst>
          </p:nvPr>
        </p:nvGraphicFramePr>
        <p:xfrm>
          <a:off x="601663" y="3695273"/>
          <a:ext cx="275113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68400" imgH="1117440" progId="Equation.DSMT4">
                  <p:embed/>
                </p:oleObj>
              </mc:Choice>
              <mc:Fallback>
                <p:oleObj name="Equation" r:id="rId6" imgW="2768400" imgH="1117440" progId="Equation.DSMT4">
                  <p:embed/>
                  <p:pic>
                    <p:nvPicPr>
                      <p:cNvPr id="16" name="개체 15">
                        <a:extLst>
                          <a:ext uri="{FF2B5EF4-FFF2-40B4-BE49-F238E27FC236}">
                            <a16:creationId xmlns:a16="http://schemas.microsoft.com/office/drawing/2014/main" id="{5D59E5AF-E4DA-781B-3502-AF018DD11E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3695273"/>
                        <a:ext cx="2751137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E8282EA6-6009-52B9-49FC-FE7846B6D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7180" y="1723417"/>
            <a:ext cx="3513252" cy="303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06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62553-4310-715F-E50E-4EC2804F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9715-95BC-44F4-F9FA-01EBCA0E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562834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modified Thermal comfort model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DCC42B92-25F0-F04C-5598-D0615862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00ED9CD-F112-9C45-CBE8-96758B39F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51D198-5796-4DAB-0512-E20BEE6AD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0737D22-A328-D19A-3A90-B772675E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E11C68-AAA1-14D5-8090-9EF7C31F81BC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PMV (Predicted Mean Vote) model integrates factors such as temperature, humidity, airflow, and clothing insulation to evaluate thermal comfort.</a:t>
            </a:r>
          </a:p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radiation has a greater impact in vehicles than in buildings, so it is additionally considered.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표 7">
                <a:extLst>
                  <a:ext uri="{FF2B5EF4-FFF2-40B4-BE49-F238E27FC236}">
                    <a16:creationId xmlns:a16="http://schemas.microsoft.com/office/drawing/2014/main" id="{8A54B837-FB80-8ED6-ACC1-AF01C040CC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1336035"/>
                  </p:ext>
                </p:extLst>
              </p:nvPr>
            </p:nvGraphicFramePr>
            <p:xfrm>
              <a:off x="228600" y="2038350"/>
              <a:ext cx="5105227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7551">
                      <a:extLst>
                        <a:ext uri="{9D8B030D-6E8A-4147-A177-3AD203B41FA5}">
                          <a16:colId xmlns:a16="http://schemas.microsoft.com/office/drawing/2014/main" val="3529699217"/>
                        </a:ext>
                      </a:extLst>
                    </a:gridCol>
                    <a:gridCol w="2737676">
                      <a:extLst>
                        <a:ext uri="{9D8B030D-6E8A-4147-A177-3AD203B41FA5}">
                          <a16:colId xmlns:a16="http://schemas.microsoft.com/office/drawing/2014/main" val="9195140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Air Temperature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ko-KR" sz="1400" b="0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1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𝑎</m:t>
                                  </m:r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,</m:t>
                                  </m:r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𝑣𝑒𝑛𝑡</m:t>
                                  </m:r>
                                </m:sub>
                                <m:sup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𝑜𝑢𝑡</m:t>
                                  </m:r>
                                </m:sup>
                              </m:sSubSup>
                              <m:r>
                                <a:rPr lang="en-US" altLang="ko-KR" sz="1400" b="0" i="1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ko-KR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altLang="ko-KR" sz="1400" b="0" i="1" kern="0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함초롬바탕" panose="02030604000101010101" pitchFamily="18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b="0" i="1" kern="0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함초롬바탕" panose="02030604000101010101" pitchFamily="18" charset="-128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ko-KR" sz="1400" b="0" i="1" kern="0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함초롬바탕" panose="02030604000101010101" pitchFamily="18" charset="-128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ko-KR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𝑐𝑎𝑏</m:t>
                                  </m:r>
                                </m:sub>
                              </m:sSub>
                            </m:oMath>
                          </a14:m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664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Mean radiant temperature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altLang="ko-KR" sz="1400" b="0" i="1" kern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  (cabin model)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77077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Air velocity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𝑎𝑖𝑟</m:t>
                                  </m:r>
                                </m:sub>
                              </m:sSub>
                              <m:r>
                                <a:rPr lang="en-US" altLang="ko-KR" sz="1400" b="0" ker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ko-KR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ko-KR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ko-KR" altLang="ko-KR" sz="1400" b="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함초롬바탕" panose="02030604000101010101" pitchFamily="18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1400" b="0" i="1" ker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바탕" panose="02030600000101010101" pitchFamily="18" charset="-127"/>
                                          <a:cs typeface="함초롬바탕" panose="02030604000101010101" pitchFamily="18" charset="-128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𝑏𝑙𝑤𝑟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6258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Relative humidity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𝑐𝑎𝑏</m:t>
                                  </m:r>
                                </m:sub>
                              </m:sSub>
                            </m:oMath>
                          </a14:m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0793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 xmlns:m="http://schemas.openxmlformats.org/officeDocument/2006/math"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𝑀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(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𝑀𝑒𝑡𝑎𝑏𝑜𝑙𝑖𝑐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 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𝐴𝑐𝑡𝑖𝑣𝑖𝑡𝑦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 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𝑙𝑒𝑣𝑒𝑙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맑은 고딕" panose="020B0503020000020004" pitchFamily="50" charset="-127"/>
                                </a:rPr>
                                <m:t>)</m:t>
                              </m:r>
                            </m:oMath>
                          </a14:m>
                          <a:r>
                            <a:rPr lang="ko-KR" altLang="en-US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0" kern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함초롬바탕" panose="02030604000101010101" pitchFamily="18" charset="-128"/>
                                </a:rPr>
                                <m:t>1.5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400" b="0" i="0" kern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함초롬바탕" panose="02030604000101010101" pitchFamily="18" charset="-128"/>
                                </a:rPr>
                                <m:t>met</m:t>
                              </m:r>
                            </m:oMath>
                          </a14:m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418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ko-KR" altLang="ko-KR" sz="1400" b="0" i="1" kern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함초롬바탕" panose="02030604000101010101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ko-KR" sz="1400" b="0" i="1" ker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바탕" panose="02030600000101010101" pitchFamily="18" charset="-127"/>
                                      <a:cs typeface="함초롬바탕" panose="02030604000101010101" pitchFamily="18" charset="-128"/>
                                    </a:rPr>
                                    <m:t>𝑐𝑙</m:t>
                                  </m:r>
                                </m:sub>
                              </m:sSub>
                              <m:r>
                                <a:rPr lang="en-US" altLang="ko-KR" sz="1400" b="0" i="1" kern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(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𝐶𝑙𝑜𝑡h𝑖𝑛𝑔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 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𝐼𝑛𝑠𝑢𝑙𝑎𝑡𝑖𝑜𝑛</m:t>
                              </m:r>
                              <m:r>
                                <a:rPr lang="en-US" altLang="ko-KR" sz="1400" b="0" i="1" kern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바탕" panose="02030600000101010101" pitchFamily="18" charset="-127"/>
                                  <a:cs typeface="함초롬바탕" panose="02030604000101010101" pitchFamily="18" charset="-128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400" b="0" i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0.57 </m:t>
                              </m:r>
                              <m:r>
                                <a:rPr lang="en-US" altLang="ko-KR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𝑐𝑙𝑜</m:t>
                              </m:r>
                            </m:oMath>
                          </a14:m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5476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Solar radiation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ko-KR" sz="1400" b="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1400" b="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𝑟𝑎𝑑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altLang="ko-KR" sz="14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4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ko-KR" sz="14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acc>
                                    <m:accPr>
                                      <m:chr m:val="̇"/>
                                      <m:ctrlPr>
                                        <a:rPr lang="en-US" altLang="ko-KR" sz="1400" b="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ko-KR" sz="1400" b="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ko-KR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𝑠𝑜𝑙𝑎𝑟</m:t>
                                  </m:r>
                                </m:sub>
                              </m:sSub>
                            </m:oMath>
                          </a14:m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9794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표 7">
                <a:extLst>
                  <a:ext uri="{FF2B5EF4-FFF2-40B4-BE49-F238E27FC236}">
                    <a16:creationId xmlns:a16="http://schemas.microsoft.com/office/drawing/2014/main" id="{8A54B837-FB80-8ED6-ACC1-AF01C040CC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1336035"/>
                  </p:ext>
                </p:extLst>
              </p:nvPr>
            </p:nvGraphicFramePr>
            <p:xfrm>
              <a:off x="228600" y="2038350"/>
              <a:ext cx="5105227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7551">
                      <a:extLst>
                        <a:ext uri="{9D8B030D-6E8A-4147-A177-3AD203B41FA5}">
                          <a16:colId xmlns:a16="http://schemas.microsoft.com/office/drawing/2014/main" val="3529699217"/>
                        </a:ext>
                      </a:extLst>
                    </a:gridCol>
                    <a:gridCol w="2737676">
                      <a:extLst>
                        <a:ext uri="{9D8B030D-6E8A-4147-A177-3AD203B41FA5}">
                          <a16:colId xmlns:a16="http://schemas.microsoft.com/office/drawing/2014/main" val="9195140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Air Temperature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6637" t="-3279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664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Mean radiant temperature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6637" t="-103279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77077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Air velocity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6637" t="-203279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6258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Relative humidity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6637" t="-303279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0793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403279" r="-11542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6637" t="-403279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4187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503279" r="-11542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6637" t="-503279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5476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latinLnBrk="1"/>
                          <a:r>
                            <a:rPr lang="en-US" altLang="ko-KR" sz="1400" b="0" dirty="0">
                              <a:solidFill>
                                <a:sysClr val="windowText" lastClr="000000"/>
                              </a:solidFill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</a:rPr>
                            <a:t>Solar radiation </a:t>
                          </a:r>
                          <a:endParaRPr lang="ko-KR" altLang="en-US" sz="1400" b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86637" t="-6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9794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그림 8">
            <a:extLst>
              <a:ext uri="{FF2B5EF4-FFF2-40B4-BE49-F238E27FC236}">
                <a16:creationId xmlns:a16="http://schemas.microsoft.com/office/drawing/2014/main" id="{41FFFF27-5EFD-FDE8-9C56-65822DE26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180" y="1723417"/>
            <a:ext cx="3513252" cy="303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49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AFE39-4C9B-04CC-D9C9-D59FB54DA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088C-258B-2179-D79F-E3400D95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– Kalman filter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3CF2595-459C-A3D7-C149-FFFA56CF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63B0556-CBFF-4BB9-F796-501915966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5ADB660-8BE4-90BF-94C4-9007CDA31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0D4E72A-C2C6-332B-F807-79445C11A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 descr="텍스트, 폰트, 친필, 스크린샷이(가) 표시된 사진&#10;&#10;자동 생성된 설명">
            <a:extLst>
              <a:ext uri="{FF2B5EF4-FFF2-40B4-BE49-F238E27FC236}">
                <a16:creationId xmlns:a16="http://schemas.microsoft.com/office/drawing/2014/main" id="{43A35EAD-F3EB-ECDD-B825-604B0C586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66" y="1968106"/>
            <a:ext cx="3914633" cy="25943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86F259-DA81-0F1A-89EE-D8993FA86C76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this study, the EKF (Extended Kalman Filter) is used as the state estimator.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state observer is designed to estimate unmeasurable state and disturbances that account for offsets caused by the mismatch between the VTMS plant model and the control-oriented model.</a:t>
            </a:r>
          </a:p>
        </p:txBody>
      </p:sp>
      <p:sp>
        <p:nvSpPr>
          <p:cNvPr id="9" name="직사각형 26">
            <a:extLst>
              <a:ext uri="{FF2B5EF4-FFF2-40B4-BE49-F238E27FC236}">
                <a16:creationId xmlns:a16="http://schemas.microsoft.com/office/drawing/2014/main" id="{8EF5EC34-9BE3-9910-FC91-75C126F9F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719" y="4552950"/>
            <a:ext cx="8168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Architecture of Extended Kalman filter</a:t>
            </a:r>
            <a:endParaRPr lang="ko-KR" altLang="en-US" sz="1400" dirty="0"/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867B2906-FC49-1B72-4784-EF0AB0A370D8}"/>
              </a:ext>
            </a:extLst>
          </p:cNvPr>
          <p:cNvSpPr/>
          <p:nvPr/>
        </p:nvSpPr>
        <p:spPr>
          <a:xfrm>
            <a:off x="5200750" y="2952750"/>
            <a:ext cx="742850" cy="3809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7E4CC-6A19-D2A0-A4D2-1C4E152E3406}"/>
              </a:ext>
            </a:extLst>
          </p:cNvPr>
          <p:cNvSpPr txBox="1"/>
          <p:nvPr/>
        </p:nvSpPr>
        <p:spPr>
          <a:xfrm>
            <a:off x="6237105" y="2339055"/>
            <a:ext cx="22347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dirty="0"/>
              <a:t>Estimated state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81EA0-6E96-C818-784A-73F657F770E5}"/>
              </a:ext>
            </a:extLst>
          </p:cNvPr>
          <p:cNvSpPr txBox="1"/>
          <p:nvPr/>
        </p:nvSpPr>
        <p:spPr>
          <a:xfrm>
            <a:off x="6237105" y="3257550"/>
            <a:ext cx="26020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dirty="0"/>
              <a:t>Estimated disturbance</a:t>
            </a:r>
          </a:p>
        </p:txBody>
      </p:sp>
      <p:graphicFrame>
        <p:nvGraphicFramePr>
          <p:cNvPr id="13" name="개체 12">
            <a:extLst>
              <a:ext uri="{FF2B5EF4-FFF2-40B4-BE49-F238E27FC236}">
                <a16:creationId xmlns:a16="http://schemas.microsoft.com/office/drawing/2014/main" id="{3E686FA4-0843-DB34-0E73-1DBBEC1DA0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027391"/>
              </p:ext>
            </p:extLst>
          </p:nvPr>
        </p:nvGraphicFramePr>
        <p:xfrm>
          <a:off x="6451600" y="3663950"/>
          <a:ext cx="1320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480" imgH="406080" progId="Equation.DSMT4">
                  <p:embed/>
                </p:oleObj>
              </mc:Choice>
              <mc:Fallback>
                <p:oleObj name="Equation" r:id="rId4" imgW="1320480" imgH="406080" progId="Equation.DSMT4">
                  <p:embed/>
                  <p:pic>
                    <p:nvPicPr>
                      <p:cNvPr id="23" name="개체 22">
                        <a:extLst>
                          <a:ext uri="{FF2B5EF4-FFF2-40B4-BE49-F238E27FC236}">
                            <a16:creationId xmlns:a16="http://schemas.microsoft.com/office/drawing/2014/main" id="{BCDA4DAA-2D98-5E9D-555A-66DFD29AF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51600" y="3663950"/>
                        <a:ext cx="1320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>
            <a:extLst>
              <a:ext uri="{FF2B5EF4-FFF2-40B4-BE49-F238E27FC236}">
                <a16:creationId xmlns:a16="http://schemas.microsoft.com/office/drawing/2014/main" id="{96589E44-8AA1-E8EA-A5F5-92D4DBA9FA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15403"/>
              </p:ext>
            </p:extLst>
          </p:nvPr>
        </p:nvGraphicFramePr>
        <p:xfrm>
          <a:off x="6451600" y="2736850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6400" imgH="342720" progId="Equation.DSMT4">
                  <p:embed/>
                </p:oleObj>
              </mc:Choice>
              <mc:Fallback>
                <p:oleObj name="Equation" r:id="rId6" imgW="266400" imgH="342720" progId="Equation.DSMT4">
                  <p:embed/>
                  <p:pic>
                    <p:nvPicPr>
                      <p:cNvPr id="25" name="개체 24">
                        <a:extLst>
                          <a:ext uri="{FF2B5EF4-FFF2-40B4-BE49-F238E27FC236}">
                            <a16:creationId xmlns:a16="http://schemas.microsoft.com/office/drawing/2014/main" id="{39B4E4C3-DC1D-FB99-D0AD-7951EA6D38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1600" y="2736850"/>
                        <a:ext cx="266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899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526E6-5B7F-725A-362A-BF42D3E8D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45A54-A9B0-B31E-3E17-AEB13C75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predictive control condition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F41E2AB-1175-E0AD-9145-ACA5D6E9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FCB6454-4621-5115-B6B9-465192D3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직사각형 26">
            <a:extLst>
              <a:ext uri="{FF2B5EF4-FFF2-40B4-BE49-F238E27FC236}">
                <a16:creationId xmlns:a16="http://schemas.microsoft.com/office/drawing/2014/main" id="{6C217BA8-0C70-109F-A089-A0DA9A1D9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719" y="4702373"/>
            <a:ext cx="8168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Model predictive control(MPC) loop</a:t>
            </a:r>
            <a:endParaRPr lang="ko-KR" altLang="en-US" sz="14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1C938CF-4585-841F-9F3C-00E6C6290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88555"/>
            <a:ext cx="7010400" cy="281679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686BCF-65AD-9D7F-4BDC-DDFE62C6DDCE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Prediction horizon 60s, sample time : 1s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cost function : Interior-point method (nonlinear)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assumed that the vehicle speed, ambient temperature, and solar radiation 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known precisely over the prediction horizon.</a:t>
            </a:r>
          </a:p>
        </p:txBody>
      </p:sp>
    </p:spTree>
    <p:extLst>
      <p:ext uri="{BB962C8B-B14F-4D97-AF65-F5344CB8AC3E}">
        <p14:creationId xmlns:p14="http://schemas.microsoft.com/office/powerpoint/2010/main" val="2184963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7C6D1-71D3-D40F-6C54-33198C148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6BF98-A7EA-05BE-2FCF-70BA73CBE050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699228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condition for validating controller effectiveness in steady climate conditions, without considering thermal comfort.</a:t>
            </a:r>
          </a:p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condition</a:t>
            </a: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-  Ambient temperature : 35 ℃ , Solar radiation : 750 W/m</a:t>
            </a:r>
            <a:r>
              <a:rPr lang="en-US" altLang="ko-KR" sz="1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- Both controller is designed to maintain the cabin temperature at 22</a:t>
            </a: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℃ </a:t>
            </a:r>
          </a:p>
          <a:p>
            <a:pPr marL="0" indent="0">
              <a:buNone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- Total time of driving cycle : 35min (UDDS+HWY)</a:t>
            </a:r>
          </a:p>
          <a:p>
            <a:pPr marL="0" indent="0"/>
            <a:endParaRPr lang="en-US" altLang="ko-K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278F87B-171D-FF35-53B2-D85E12717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직사각형 10">
            <a:extLst>
              <a:ext uri="{FF2B5EF4-FFF2-40B4-BE49-F238E27FC236}">
                <a16:creationId xmlns:a16="http://schemas.microsoft.com/office/drawing/2014/main" id="{2BAFAFC8-DFEA-9651-8685-F6F07D34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865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Climate condition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3FDD909-0D24-74DA-E8E6-23ADD972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349" y="2629311"/>
            <a:ext cx="6119303" cy="22602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084132-66EE-24A9-9C44-7031CBB9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condition – steady climate profile</a:t>
            </a:r>
          </a:p>
        </p:txBody>
      </p:sp>
    </p:spTree>
    <p:extLst>
      <p:ext uri="{BB962C8B-B14F-4D97-AF65-F5344CB8AC3E}">
        <p14:creationId xmlns:p14="http://schemas.microsoft.com/office/powerpoint/2010/main" val="1998650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6DD1F-9692-326C-E274-B3C9BD095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E5385-4D48-6168-E356-198923EA2260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of results based on control logic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Both controllers maintain the cabin temperature at 22℃,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but the thermal sensation is slightly warm.</a:t>
            </a:r>
          </a:p>
          <a:p>
            <a:pPr marL="285750" indent="-285750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99C5004-71DC-CAE6-E218-BF8E7BC6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3B7B1F-20B1-131C-09C9-72DB2761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steady climate profile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3C17588-1247-10DF-1C04-FB20CAA7C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98" y="2626350"/>
            <a:ext cx="4680000" cy="936000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1C211646-A9A2-7360-15E9-2C7F68575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E1FC2639-3F71-3097-98B6-22820E7D46B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00400" y="3593397"/>
                <a:ext cx="5943600" cy="197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defRPr sz="1000" b="1" kern="1200">
                    <a:solidFill>
                      <a:schemeClr val="tx1"/>
                    </a:solidFill>
                    <a:latin typeface="+mj-lt"/>
                    <a:ea typeface="MS PGothic" panose="020B0600070205080204" pitchFamily="34" charset="-128"/>
                    <a:cs typeface="MS PGothic" panose="020B0600070205080204" pitchFamily="34" charset="-128"/>
                  </a:defRPr>
                </a:lvl1pPr>
                <a:lvl2pPr marL="557213" indent="-214313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defRPr sz="10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2pPr>
                <a:lvl3pPr marL="130175" indent="-13017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3pPr>
                <a:lvl4pPr marL="347663" indent="-17462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4pPr>
                <a:lvl5pPr marL="511175" indent="-128588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9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5pPr>
                <a:lvl6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31044" indent="-17264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/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Normalized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𝑟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𝑐𝑜𝑚𝑝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=0.1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𝑓𝑎𝑛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m:rPr>
                        <m:nor/>
                      </m:rPr>
                      <a:rPr lang="en-US" altLang="ko-KR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ko-KR" b="0" dirty="0"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h𝑡𝑟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0.3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𝑙𝑡𝑟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=0.3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m:rPr>
                        <m:nor/>
                      </m:rPr>
                      <a:rPr lang="en-US" altLang="ko-KR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ko-KR" alt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𝑡𝑒𝑚𝑝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=100%</m:t>
                    </m:r>
                  </m:oMath>
                </a14:m>
                <a:endParaRPr lang="en-US" altLang="ko-KR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E1FC2639-3F71-3097-98B6-22820E7D4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400" y="3593397"/>
                <a:ext cx="5943600" cy="197553"/>
              </a:xfrm>
              <a:prstGeom prst="rect">
                <a:avLst/>
              </a:prstGeom>
              <a:blipFill>
                <a:blip r:embed="rId4"/>
                <a:stretch>
                  <a:fillRect l="-1333" t="-15152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10">
            <a:extLst>
              <a:ext uri="{FF2B5EF4-FFF2-40B4-BE49-F238E27FC236}">
                <a16:creationId xmlns:a16="http://schemas.microsoft.com/office/drawing/2014/main" id="{BE94A7E2-53D7-0A74-6EDB-B836AB965D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624" t="-432" r="20377" b="94053"/>
          <a:stretch/>
        </p:blipFill>
        <p:spPr>
          <a:xfrm>
            <a:off x="448174" y="3562350"/>
            <a:ext cx="2667000" cy="197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직사각형 10">
                <a:extLst>
                  <a:ext uri="{FF2B5EF4-FFF2-40B4-BE49-F238E27FC236}">
                    <a16:creationId xmlns:a16="http://schemas.microsoft.com/office/drawing/2014/main" id="{192FF024-8A08-13FC-B147-5BA29C11A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7657" y="2837532"/>
                <a:ext cx="144139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ko-KR" sz="1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22℃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𝑐𝑎𝑏</m:t>
                        </m:r>
                      </m:sub>
                    </m:sSub>
                  </m:oMath>
                </a14:m>
                <a:r>
                  <a:rPr lang="ko-KR" altLang="en-US" sz="1400" dirty="0"/>
                  <a:t> </a:t>
                </a:r>
                <a:r>
                  <a:rPr lang="en-US" altLang="ko-KR" sz="1400" dirty="0"/>
                  <a:t>target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12" name="직사각형 10">
                <a:extLst>
                  <a:ext uri="{FF2B5EF4-FFF2-40B4-BE49-F238E27FC236}">
                    <a16:creationId xmlns:a16="http://schemas.microsoft.com/office/drawing/2014/main" id="{192FF024-8A08-13FC-B147-5BA29C11A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7657" y="2837532"/>
                <a:ext cx="1441396" cy="307777"/>
              </a:xfrm>
              <a:prstGeom prst="rect">
                <a:avLst/>
              </a:prstGeom>
              <a:blipFill>
                <a:blip r:embed="rId6"/>
                <a:stretch>
                  <a:fillRect t="-3922" b="-215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581CC44E-A764-B489-FD52-A95783CF59C4}"/>
              </a:ext>
            </a:extLst>
          </p:cNvPr>
          <p:cNvCxnSpPr/>
          <p:nvPr/>
        </p:nvCxnSpPr>
        <p:spPr>
          <a:xfrm flipH="1">
            <a:off x="6069973" y="3013739"/>
            <a:ext cx="2286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CEC4A78E-E486-E24E-F6CA-71CF46CE0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598" y="1732492"/>
            <a:ext cx="4680000" cy="936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5B09386-EFC1-E115-0BE0-4F564D2AF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600" y="2626350"/>
            <a:ext cx="4680000" cy="936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DC9CA81-17F3-645B-72B9-1A7D311EA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600" y="1732492"/>
            <a:ext cx="4680000" cy="936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D9FE56F-6A36-D8D6-D5C7-3EB7E4A05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00" y="3715573"/>
            <a:ext cx="4680000" cy="936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7E384F6-79AA-0A69-A7C8-027081E4D3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1598" y="3715573"/>
            <a:ext cx="4680000" cy="936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4E7EB07-C9FB-3D4A-FDDD-7EE92ADEAE6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86439"/>
          <a:stretch/>
        </p:blipFill>
        <p:spPr>
          <a:xfrm>
            <a:off x="4976400" y="4629150"/>
            <a:ext cx="4320000" cy="1673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561F09A-F99E-D60E-E7CE-6B729D384A0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86439"/>
          <a:stretch/>
        </p:blipFill>
        <p:spPr>
          <a:xfrm>
            <a:off x="304800" y="4629150"/>
            <a:ext cx="4320000" cy="16737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667050B-816A-5562-55C3-6F51A38DDC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5665" t="27041" r="23510" b="48537"/>
          <a:stretch/>
        </p:blipFill>
        <p:spPr>
          <a:xfrm>
            <a:off x="1850649" y="1739823"/>
            <a:ext cx="1519091" cy="24192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07FE1CC-DF8A-6C70-9D82-BE4BCD6062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5665" t="27041" r="23510" b="48537"/>
          <a:stretch/>
        </p:blipFill>
        <p:spPr>
          <a:xfrm>
            <a:off x="6324600" y="1739823"/>
            <a:ext cx="1519091" cy="241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직사각형 10">
                <a:extLst>
                  <a:ext uri="{FF2B5EF4-FFF2-40B4-BE49-F238E27FC236}">
                    <a16:creationId xmlns:a16="http://schemas.microsoft.com/office/drawing/2014/main" id="{8C6A7DE9-AF1C-559C-1095-30A7B0620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6541" y="2919887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𝑐𝑎𝑏</m:t>
                        </m:r>
                      </m:sub>
                    </m:sSub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직사각형 10">
                <a:extLst>
                  <a:ext uri="{FF2B5EF4-FFF2-40B4-BE49-F238E27FC236}">
                    <a16:creationId xmlns:a16="http://schemas.microsoft.com/office/drawing/2014/main" id="{8C6A7DE9-AF1C-559C-1095-30A7B0620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536541" y="2919887"/>
                <a:ext cx="864072" cy="276999"/>
              </a:xfrm>
              <a:prstGeom prst="rect">
                <a:avLst/>
              </a:prstGeom>
              <a:blipFill>
                <a:blip r:embed="rId14"/>
                <a:stretch>
                  <a:fillRect r="-152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직사각형 10">
                <a:extLst>
                  <a:ext uri="{FF2B5EF4-FFF2-40B4-BE49-F238E27FC236}">
                    <a16:creationId xmlns:a16="http://schemas.microsoft.com/office/drawing/2014/main" id="{EF5E83A9-B593-FCBC-283A-524F0D992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66563" y="1988459"/>
                <a:ext cx="1066301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𝑒𝑣𝑎𝑝</m:t>
                        </m:r>
                      </m:sub>
                      <m:sup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직사각형 10">
                <a:extLst>
                  <a:ext uri="{FF2B5EF4-FFF2-40B4-BE49-F238E27FC236}">
                    <a16:creationId xmlns:a16="http://schemas.microsoft.com/office/drawing/2014/main" id="{EF5E83A9-B593-FCBC-283A-524F0D992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66563" y="1988459"/>
                <a:ext cx="1066301" cy="292772"/>
              </a:xfrm>
              <a:prstGeom prst="rect">
                <a:avLst/>
              </a:prstGeom>
              <a:blipFill>
                <a:blip r:embed="rId15"/>
                <a:stretch>
                  <a:fillRect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10">
                <a:extLst>
                  <a:ext uri="{FF2B5EF4-FFF2-40B4-BE49-F238E27FC236}">
                    <a16:creationId xmlns:a16="http://schemas.microsoft.com/office/drawing/2014/main" id="{4EECDA60-1F7D-8D5D-1B2C-FB50EAC5B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65666" y="2959750"/>
                <a:ext cx="1066301" cy="291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𝑣𝑒𝑛𝑡</m:t>
                        </m:r>
                      </m:sub>
                      <m:sup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직사각형 10">
                <a:extLst>
                  <a:ext uri="{FF2B5EF4-FFF2-40B4-BE49-F238E27FC236}">
                    <a16:creationId xmlns:a16="http://schemas.microsoft.com/office/drawing/2014/main" id="{4EECDA60-1F7D-8D5D-1B2C-FB50EAC5B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65666" y="2959750"/>
                <a:ext cx="1066301" cy="291298"/>
              </a:xfrm>
              <a:prstGeom prst="rect">
                <a:avLst/>
              </a:prstGeom>
              <a:blipFill>
                <a:blip r:embed="rId16"/>
                <a:stretch>
                  <a:fillRect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직사각형 10">
                <a:extLst>
                  <a:ext uri="{FF2B5EF4-FFF2-40B4-BE49-F238E27FC236}">
                    <a16:creationId xmlns:a16="http://schemas.microsoft.com/office/drawing/2014/main" id="{80B50A9B-573E-0708-B7FF-6E2EE61C5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6541" y="2027087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𝑃𝑀𝑉</m:t>
                      </m:r>
                    </m:oMath>
                  </m:oMathPara>
                </a14:m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직사각형 10">
                <a:extLst>
                  <a:ext uri="{FF2B5EF4-FFF2-40B4-BE49-F238E27FC236}">
                    <a16:creationId xmlns:a16="http://schemas.microsoft.com/office/drawing/2014/main" id="{80B50A9B-573E-0708-B7FF-6E2EE61C57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536541" y="2027087"/>
                <a:ext cx="864072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직사각형 10">
            <a:extLst>
              <a:ext uri="{FF2B5EF4-FFF2-40B4-BE49-F238E27FC236}">
                <a16:creationId xmlns:a16="http://schemas.microsoft.com/office/drawing/2014/main" id="{4293B23D-5CD8-B4A2-3CAF-E7D3E0279D7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263367" y="3922615"/>
            <a:ext cx="12207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/>
              <a:t>Normalized</a:t>
            </a:r>
            <a:br>
              <a:rPr lang="en-US" altLang="ko-KR" sz="1100" dirty="0"/>
            </a:br>
            <a:r>
              <a:rPr lang="en-US" altLang="ko-KR" sz="1100" dirty="0"/>
              <a:t>control input</a:t>
            </a:r>
            <a:endParaRPr lang="ko-KR" altLang="en-US" sz="1100" dirty="0"/>
          </a:p>
        </p:txBody>
      </p:sp>
      <p:sp>
        <p:nvSpPr>
          <p:cNvPr id="28" name="직사각형 10">
            <a:extLst>
              <a:ext uri="{FF2B5EF4-FFF2-40B4-BE49-F238E27FC236}">
                <a16:creationId xmlns:a16="http://schemas.microsoft.com/office/drawing/2014/main" id="{AFA04D1E-C739-C1A9-798D-6C8489F0C12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29486" y="3955153"/>
            <a:ext cx="12207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/>
              <a:t>Normalized</a:t>
            </a:r>
            <a:br>
              <a:rPr lang="en-US" altLang="ko-KR" sz="1100" dirty="0"/>
            </a:br>
            <a:r>
              <a:rPr lang="en-US" altLang="ko-KR" sz="1100" dirty="0"/>
              <a:t>control input</a:t>
            </a:r>
            <a:endParaRPr lang="ko-KR" altLang="en-US" sz="1100" dirty="0"/>
          </a:p>
        </p:txBody>
      </p:sp>
      <p:sp>
        <p:nvSpPr>
          <p:cNvPr id="29" name="직사각형 10">
            <a:extLst>
              <a:ext uri="{FF2B5EF4-FFF2-40B4-BE49-F238E27FC236}">
                <a16:creationId xmlns:a16="http://schemas.microsoft.com/office/drawing/2014/main" id="{002D14F1-4989-A3D9-6372-536094772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016" y="3714750"/>
            <a:ext cx="11694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Rule-based</a:t>
            </a:r>
            <a:endParaRPr lang="ko-KR" altLang="en-US" sz="1400" dirty="0"/>
          </a:p>
        </p:txBody>
      </p:sp>
      <p:sp>
        <p:nvSpPr>
          <p:cNvPr id="30" name="직사각형 10">
            <a:extLst>
              <a:ext uri="{FF2B5EF4-FFF2-40B4-BE49-F238E27FC236}">
                <a16:creationId xmlns:a16="http://schemas.microsoft.com/office/drawing/2014/main" id="{4176A408-829D-1B87-CEE3-665F1D10F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595" y="3721634"/>
            <a:ext cx="6833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MPC </a:t>
            </a:r>
            <a:endParaRPr lang="ko-KR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직사각형 10">
                <a:extLst>
                  <a:ext uri="{FF2B5EF4-FFF2-40B4-BE49-F238E27FC236}">
                    <a16:creationId xmlns:a16="http://schemas.microsoft.com/office/drawing/2014/main" id="{B9D55FF2-E0F3-48C3-13E8-CC7E277E4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657" y="2173617"/>
                <a:ext cx="2666999" cy="324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ko-KR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Constraint : 2℃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sSubSup>
                      <m:sSub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𝑒𝑣𝑎𝑝</m:t>
                        </m:r>
                      </m:sub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  <m:r>
                      <a:rPr lang="en-US" altLang="ko-K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8</m:t>
                    </m:r>
                    <m:r>
                      <m:rPr>
                        <m:nor/>
                      </m:rPr>
                      <a:rPr lang="en-US" altLang="ko-KR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℃</m:t>
                    </m:r>
                  </m:oMath>
                </a14:m>
                <a:endParaRPr lang="ko-KR" altLang="en-US" sz="1400" dirty="0"/>
              </a:p>
            </p:txBody>
          </p:sp>
        </mc:Choice>
        <mc:Fallback xmlns="">
          <p:sp>
            <p:nvSpPr>
              <p:cNvPr id="31" name="직사각형 10">
                <a:extLst>
                  <a:ext uri="{FF2B5EF4-FFF2-40B4-BE49-F238E27FC236}">
                    <a16:creationId xmlns:a16="http://schemas.microsoft.com/office/drawing/2014/main" id="{B9D55FF2-E0F3-48C3-13E8-CC7E277E4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1657" y="2173617"/>
                <a:ext cx="2666999" cy="324384"/>
              </a:xfrm>
              <a:prstGeom prst="rect">
                <a:avLst/>
              </a:prstGeom>
              <a:blipFill>
                <a:blip r:embed="rId18"/>
                <a:stretch>
                  <a:fillRect t="-5660" b="-150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직사각형 10">
            <a:extLst>
              <a:ext uri="{FF2B5EF4-FFF2-40B4-BE49-F238E27FC236}">
                <a16:creationId xmlns:a16="http://schemas.microsoft.com/office/drawing/2014/main" id="{10ECFC29-822B-B1B3-E8B8-6FEE9EEFC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169981"/>
            <a:ext cx="152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Comfort Zone</a:t>
            </a:r>
            <a:endParaRPr lang="ko-KR" altLang="en-US" sz="1400" dirty="0"/>
          </a:p>
        </p:txBody>
      </p:sp>
      <p:sp>
        <p:nvSpPr>
          <p:cNvPr id="5" name="직사각형 10">
            <a:extLst>
              <a:ext uri="{FF2B5EF4-FFF2-40B4-BE49-F238E27FC236}">
                <a16:creationId xmlns:a16="http://schemas.microsoft.com/office/drawing/2014/main" id="{EC07DC18-8FFA-D195-1A89-AF5F80578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638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Simulation result of controlled VTMS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8428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94A6C-93C9-7AAA-9E52-BD3FDCD30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9C63C-F1A5-7B0A-0C07-80D52CDF6E81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of energy consumption based on control logic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-MPC controller considers the ram air effect based on vehicle speed,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optimizing the mass flow rate of fan and pump to minimize energy consumption.</a:t>
            </a:r>
          </a:p>
          <a:p>
            <a:pPr marL="285750" indent="-285750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D8DF70F-E253-2BBD-7B9F-285795D10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F33444-7D2E-0FB0-7F1D-E7DA1067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steady climate profile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76B7D62-8611-D0AB-831E-02D91F3D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15388E7-7457-CD90-DE80-CB247AD75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0" y="1809750"/>
            <a:ext cx="4680000" cy="9360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FD601F1-ACEA-9904-CC99-5B180EEDB4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439"/>
          <a:stretch/>
        </p:blipFill>
        <p:spPr>
          <a:xfrm>
            <a:off x="4830724" y="4563574"/>
            <a:ext cx="4320000" cy="16737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6E3DAAA1-3DFE-BC18-719A-2E8AE64E3E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439"/>
          <a:stretch/>
        </p:blipFill>
        <p:spPr>
          <a:xfrm>
            <a:off x="299913" y="4547840"/>
            <a:ext cx="4320000" cy="1673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9024E63B-7706-B13E-4479-507D507B8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13" y="3638550"/>
            <a:ext cx="4680000" cy="9360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90437B9-F9A3-82C6-3E37-C18BEA2EC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124" y="2702550"/>
            <a:ext cx="4680000" cy="93600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8CF52DD-8556-3EC3-A660-FFB999E50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13" y="2702550"/>
            <a:ext cx="4680000" cy="93600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4A22DC11-E529-6FF4-C351-D722E8FCD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124" y="1805050"/>
            <a:ext cx="4680000" cy="9360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4BFB712-A4AA-9478-3EA6-AD476F70060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665" t="27041" r="23510" b="48537"/>
          <a:stretch/>
        </p:blipFill>
        <p:spPr>
          <a:xfrm>
            <a:off x="1876713" y="1805947"/>
            <a:ext cx="1519091" cy="241927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3CE9BD5-460B-0E38-9C0D-FA46C68CA7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3124" y="3629293"/>
            <a:ext cx="4680000" cy="9360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DFD3EEB-A5DC-89A5-7A0E-0355A34135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665" t="27041" r="23510" b="48537"/>
          <a:stretch/>
        </p:blipFill>
        <p:spPr>
          <a:xfrm>
            <a:off x="6407524" y="1773301"/>
            <a:ext cx="1519091" cy="241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직사각형 10">
                <a:extLst>
                  <a:ext uri="{FF2B5EF4-FFF2-40B4-BE49-F238E27FC236}">
                    <a16:creationId xmlns:a16="http://schemas.microsoft.com/office/drawing/2014/main" id="{EF916010-9A24-6517-D57E-18DCA1EB6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65118" y="2083771"/>
                <a:ext cx="111029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𝑐𝑜𝑚𝑝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2" name="직사각형 10">
                <a:extLst>
                  <a:ext uri="{FF2B5EF4-FFF2-40B4-BE49-F238E27FC236}">
                    <a16:creationId xmlns:a16="http://schemas.microsoft.com/office/drawing/2014/main" id="{EF916010-9A24-6517-D57E-18DCA1EB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65118" y="2083771"/>
                <a:ext cx="1110291" cy="2746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직사각형 10">
                <a:extLst>
                  <a:ext uri="{FF2B5EF4-FFF2-40B4-BE49-F238E27FC236}">
                    <a16:creationId xmlns:a16="http://schemas.microsoft.com/office/drawing/2014/main" id="{5C81A226-123A-43BE-3A5B-241338BB0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39638" y="3045945"/>
                <a:ext cx="1064973" cy="268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𝑙𝑡𝑟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3" name="직사각형 10">
                <a:extLst>
                  <a:ext uri="{FF2B5EF4-FFF2-40B4-BE49-F238E27FC236}">
                    <a16:creationId xmlns:a16="http://schemas.microsoft.com/office/drawing/2014/main" id="{5C81A226-123A-43BE-3A5B-241338BB0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39638" y="3045945"/>
                <a:ext cx="1064973" cy="268984"/>
              </a:xfrm>
              <a:prstGeom prst="rect">
                <a:avLst/>
              </a:prstGeom>
              <a:blipFill>
                <a:blip r:embed="rId12"/>
                <a:stretch>
                  <a:fillRect r="-22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직사각형 10">
                <a:extLst>
                  <a:ext uri="{FF2B5EF4-FFF2-40B4-BE49-F238E27FC236}">
                    <a16:creationId xmlns:a16="http://schemas.microsoft.com/office/drawing/2014/main" id="{67C5689F-8136-D43D-8234-A13ACC54F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415486" y="2944271"/>
                <a:ext cx="1064973" cy="268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h𝑡𝑟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4" name="직사각형 10">
                <a:extLst>
                  <a:ext uri="{FF2B5EF4-FFF2-40B4-BE49-F238E27FC236}">
                    <a16:creationId xmlns:a16="http://schemas.microsoft.com/office/drawing/2014/main" id="{67C5689F-8136-D43D-8234-A13ACC54F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415486" y="2944271"/>
                <a:ext cx="1064973" cy="268984"/>
              </a:xfrm>
              <a:prstGeom prst="rect">
                <a:avLst/>
              </a:prstGeom>
              <a:blipFill>
                <a:blip r:embed="rId13"/>
                <a:stretch>
                  <a:fillRect r="-22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직사각형 10">
                <a:extLst>
                  <a:ext uri="{FF2B5EF4-FFF2-40B4-BE49-F238E27FC236}">
                    <a16:creationId xmlns:a16="http://schemas.microsoft.com/office/drawing/2014/main" id="{815CB554-B32C-3D70-F34F-858AD0F50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412408" y="2110842"/>
                <a:ext cx="1064973" cy="275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𝑎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𝑓𝑎𝑛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5" name="직사각형 10">
                <a:extLst>
                  <a:ext uri="{FF2B5EF4-FFF2-40B4-BE49-F238E27FC236}">
                    <a16:creationId xmlns:a16="http://schemas.microsoft.com/office/drawing/2014/main" id="{815CB554-B32C-3D70-F34F-858AD0F50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412408" y="2110842"/>
                <a:ext cx="1064973" cy="275140"/>
              </a:xfrm>
              <a:prstGeom prst="rect">
                <a:avLst/>
              </a:prstGeom>
              <a:blipFill>
                <a:blip r:embed="rId14"/>
                <a:stretch>
                  <a:fillRect r="-2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직사각형 10">
                <a:extLst>
                  <a:ext uri="{FF2B5EF4-FFF2-40B4-BE49-F238E27FC236}">
                    <a16:creationId xmlns:a16="http://schemas.microsoft.com/office/drawing/2014/main" id="{F7B8FFEA-0B77-FDD0-F959-FBDA3AFDE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42459" y="3932050"/>
                <a:ext cx="1064973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ko-KR" altLang="en-US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𝑡𝑒𝑚𝑝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(%)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6" name="직사각형 10">
                <a:extLst>
                  <a:ext uri="{FF2B5EF4-FFF2-40B4-BE49-F238E27FC236}">
                    <a16:creationId xmlns:a16="http://schemas.microsoft.com/office/drawing/2014/main" id="{F7B8FFEA-0B77-FDD0-F959-FBDA3AFDE4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42459" y="3932050"/>
                <a:ext cx="1064973" cy="2746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직사각형 10">
            <a:extLst>
              <a:ext uri="{FF2B5EF4-FFF2-40B4-BE49-F238E27FC236}">
                <a16:creationId xmlns:a16="http://schemas.microsoft.com/office/drawing/2014/main" id="{7F602C02-FD23-785D-433B-12130641F7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419173" y="3946521"/>
            <a:ext cx="10649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Energy (Wh)</a:t>
            </a:r>
            <a:endParaRPr lang="ko-KR" altLang="en-US" sz="1100" dirty="0">
              <a:latin typeface="Cambria Math" panose="02040503050406030204" pitchFamily="18" charset="0"/>
            </a:endParaRPr>
          </a:p>
        </p:txBody>
      </p: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D3C9DA84-772E-1480-335C-B46CB4BF9600}"/>
              </a:ext>
            </a:extLst>
          </p:cNvPr>
          <p:cNvCxnSpPr>
            <a:cxnSpLocks/>
          </p:cNvCxnSpPr>
          <p:nvPr/>
        </p:nvCxnSpPr>
        <p:spPr>
          <a:xfrm flipH="1" flipV="1">
            <a:off x="8160124" y="2085602"/>
            <a:ext cx="66065" cy="4144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직사각형 10">
            <a:extLst>
              <a:ext uri="{FF2B5EF4-FFF2-40B4-BE49-F238E27FC236}">
                <a16:creationId xmlns:a16="http://schemas.microsoft.com/office/drawing/2014/main" id="{3F01061A-66DE-8700-F4B3-36DBBB54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324" y="2397105"/>
            <a:ext cx="10319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Fan bound </a:t>
            </a:r>
            <a:endParaRPr lang="ko-KR" altLang="en-US" sz="1400" dirty="0"/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B13BB311-DDBF-07F7-7551-21D68FB5CC79}"/>
              </a:ext>
            </a:extLst>
          </p:cNvPr>
          <p:cNvCxnSpPr>
            <a:cxnSpLocks/>
          </p:cNvCxnSpPr>
          <p:nvPr/>
        </p:nvCxnSpPr>
        <p:spPr>
          <a:xfrm flipH="1" flipV="1">
            <a:off x="7931524" y="2387848"/>
            <a:ext cx="288371" cy="1107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직사각형 10">
            <a:extLst>
              <a:ext uri="{FF2B5EF4-FFF2-40B4-BE49-F238E27FC236}">
                <a16:creationId xmlns:a16="http://schemas.microsoft.com/office/drawing/2014/main" id="{A2B6A00D-06EC-3F3D-4B39-8FBB950DA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124" y="4171950"/>
            <a:ext cx="26573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11% energy saving with MPC</a:t>
            </a:r>
            <a:endParaRPr lang="ko-KR" altLang="en-US" sz="1400" dirty="0"/>
          </a:p>
        </p:txBody>
      </p:sp>
      <p:sp>
        <p:nvSpPr>
          <p:cNvPr id="2" name="직사각형 10">
            <a:extLst>
              <a:ext uri="{FF2B5EF4-FFF2-40B4-BE49-F238E27FC236}">
                <a16:creationId xmlns:a16="http://schemas.microsoft.com/office/drawing/2014/main" id="{DC2411E1-747D-BA51-6570-2681325C2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Comparison of auxiliary power consumption</a:t>
            </a:r>
          </a:p>
        </p:txBody>
      </p:sp>
    </p:spTree>
    <p:extLst>
      <p:ext uri="{BB962C8B-B14F-4D97-AF65-F5344CB8AC3E}">
        <p14:creationId xmlns:p14="http://schemas.microsoft.com/office/powerpoint/2010/main" val="3504006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20038-4E60-F086-48D5-B6109FE9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83F5E-6FFF-37C4-3518-D9E8F578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8813043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5EB6C5E-10C5-50BA-C73B-640BF6408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CE17E19-A423-2AAE-276E-9FA49783E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26">
            <a:extLst>
              <a:ext uri="{FF2B5EF4-FFF2-40B4-BE49-F238E27FC236}">
                <a16:creationId xmlns:a16="http://schemas.microsoft.com/office/drawing/2014/main" id="{BA2C1641-0642-989C-9C9E-6BBCE9B2A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14396"/>
            <a:ext cx="792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600" dirty="0"/>
              <a:t>Driving range reduction of a medium-sized EV in cold and hot weather conditions (ref)</a:t>
            </a:r>
          </a:p>
        </p:txBody>
      </p:sp>
      <p:pic>
        <p:nvPicPr>
          <p:cNvPr id="7" name="그림 6" descr="텍스트, 스크린샷, 폰트, 라인이(가) 표시된 사진&#10;&#10;자동 생성된 설명">
            <a:extLst>
              <a:ext uri="{FF2B5EF4-FFF2-40B4-BE49-F238E27FC236}">
                <a16:creationId xmlns:a16="http://schemas.microsoft.com/office/drawing/2014/main" id="{2AF6608D-5C3A-8CE0-AFA4-CB571F77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37" y="1992826"/>
            <a:ext cx="5522552" cy="2163933"/>
          </a:xfrm>
          <a:prstGeom prst="rect">
            <a:avLst/>
          </a:prstGeom>
        </p:spPr>
      </p:pic>
      <p:sp>
        <p:nvSpPr>
          <p:cNvPr id="8" name="직사각형 10">
            <a:extLst>
              <a:ext uri="{FF2B5EF4-FFF2-40B4-BE49-F238E27FC236}">
                <a16:creationId xmlns:a16="http://schemas.microsoft.com/office/drawing/2014/main" id="{BB2C8474-FF21-6EA6-CC32-F82F23349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227" y="4699585"/>
            <a:ext cx="59953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800" dirty="0"/>
              <a:t>Ref) Kapeller, H., Dvorak, D., &amp; Simic, D. (2020). Improvement potentials for user centrically designed electric vehicles:</a:t>
            </a:r>
            <a:br>
              <a:rPr lang="en-US" altLang="ko-KR" sz="800" dirty="0"/>
            </a:br>
            <a:r>
              <a:rPr lang="en-US" altLang="ko-KR" sz="800" dirty="0"/>
              <a:t>The QUIET Project. Proceedings of the 8th Transport Research Arena TRA.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494F85-3877-FD86-0831-B2F5BCEEC89C}"/>
              </a:ext>
            </a:extLst>
          </p:cNvPr>
          <p:cNvSpPr txBox="1">
            <a:spLocks/>
          </p:cNvSpPr>
          <p:nvPr/>
        </p:nvSpPr>
        <p:spPr>
          <a:xfrm>
            <a:off x="381000" y="719138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energy consumption of the HVAC system significantly influences the driving range of electric vehicles.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efficient system and control logic is essential for EV to minimize the energy consumption.</a:t>
            </a:r>
          </a:p>
        </p:txBody>
      </p:sp>
    </p:spTree>
    <p:extLst>
      <p:ext uri="{BB962C8B-B14F-4D97-AF65-F5344CB8AC3E}">
        <p14:creationId xmlns:p14="http://schemas.microsoft.com/office/powerpoint/2010/main" val="1500224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AEEC-7480-800A-D8D6-24B24F573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BA6EE-19F1-EFFB-5789-5118AB04CD50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640087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condition for validating controller effectiveness in transient climate.</a:t>
            </a:r>
          </a:p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Assume that, driving condition is underground parking lot – urban driving – parking lot.</a:t>
            </a:r>
          </a:p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Soaking temperature : 35℃ </a:t>
            </a:r>
          </a:p>
          <a:p>
            <a:pPr marL="285750" indent="-285750"/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FA806F5A-328B-556B-D001-1D3092AE6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직사각형 10">
            <a:extLst>
              <a:ext uri="{FF2B5EF4-FFF2-40B4-BE49-F238E27FC236}">
                <a16:creationId xmlns:a16="http://schemas.microsoft.com/office/drawing/2014/main" id="{C9ABE526-75A0-DC7A-8CF6-4168C7EEB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638" y="4781550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Climate condition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8CE6CA8-E9FF-C2AD-8AFA-F6B94227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92" y="1831581"/>
            <a:ext cx="6837617" cy="30102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7D3322-452D-E0EC-2282-C354725A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step change climate profile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03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3430-691C-CB7B-6D19-DDD663005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17665C5-1616-6F76-9C94-2405EB2EB7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63"/>
          <a:stretch>
            <a:fillRect/>
          </a:stretch>
        </p:blipFill>
        <p:spPr>
          <a:xfrm>
            <a:off x="4692254" y="3770581"/>
            <a:ext cx="4368166" cy="936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7C99309-CF38-AD6F-FA16-B46555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3" y="3768952"/>
            <a:ext cx="4680000" cy="936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Placeholder 2">
                <a:extLst>
                  <a:ext uri="{FF2B5EF4-FFF2-40B4-BE49-F238E27FC236}">
                    <a16:creationId xmlns:a16="http://schemas.microsoft.com/office/drawing/2014/main" id="{26462019-1AEA-1BEB-D258-59D78BD7BFF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65487" y="3589532"/>
                <a:ext cx="5878513" cy="240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defRPr sz="1000" b="1" kern="1200">
                    <a:solidFill>
                      <a:schemeClr val="tx1"/>
                    </a:solidFill>
                    <a:latin typeface="+mj-lt"/>
                    <a:ea typeface="MS PGothic" panose="020B0600070205080204" pitchFamily="34" charset="-128"/>
                    <a:cs typeface="MS PGothic" panose="020B0600070205080204" pitchFamily="34" charset="-128"/>
                  </a:defRPr>
                </a:lvl1pPr>
                <a:lvl2pPr marL="557213" indent="-214313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defRPr sz="10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2pPr>
                <a:lvl3pPr marL="130175" indent="-13017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10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3pPr>
                <a:lvl4pPr marL="347663" indent="-174625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4pPr>
                <a:lvl5pPr marL="511175" indent="-128588" algn="l" rtl="0" eaLnBrk="0" fontAlgn="base" hangingPunct="0">
                  <a:spcBef>
                    <a:spcPct val="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  <a:defRPr sz="9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5pPr>
                <a:lvl6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31044" indent="-17264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32235" indent="-173831" algn="l" defTabSz="6858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itchFamily="34" charset="0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/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Normalized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𝑟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𝑐𝑜𝑚𝑝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=0.1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𝑓𝑎𝑛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m:rPr>
                        <m:nor/>
                      </m:rPr>
                      <a:rPr lang="en-US" altLang="ko-KR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ko-KR" b="0" dirty="0"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h𝑡𝑟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0.3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altLang="ko-KR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ko-KR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𝑙𝑡𝑟</m:t>
                        </m:r>
                        <m:r>
                          <a:rPr lang="en-US" altLang="ko-KR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sub>
                    </m:sSub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=0.3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𝑘𝑔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ko-KR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𝑠</m:t>
                    </m:r>
                    <m:r>
                      <m:rPr>
                        <m:nor/>
                      </m:rPr>
                      <a:rPr lang="en-US" altLang="ko-KR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ko-KR" alt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𝑡𝑒𝑚𝑝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=100%</m:t>
                    </m:r>
                  </m:oMath>
                </a14:m>
                <a:endParaRPr lang="en-US" altLang="ko-KR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7" name="Text Placeholder 2">
                <a:extLst>
                  <a:ext uri="{FF2B5EF4-FFF2-40B4-BE49-F238E27FC236}">
                    <a16:creationId xmlns:a16="http://schemas.microsoft.com/office/drawing/2014/main" id="{26462019-1AEA-1BEB-D258-59D78BD7B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5487" y="3589532"/>
                <a:ext cx="5878513" cy="240702"/>
              </a:xfrm>
              <a:prstGeom prst="rect">
                <a:avLst/>
              </a:prstGeom>
              <a:blipFill>
                <a:blip r:embed="rId5"/>
                <a:stretch>
                  <a:fillRect l="-1349" t="-153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그림 32">
            <a:extLst>
              <a:ext uri="{FF2B5EF4-FFF2-40B4-BE49-F238E27FC236}">
                <a16:creationId xmlns:a16="http://schemas.microsoft.com/office/drawing/2014/main" id="{73CC8D29-2018-5409-2E0D-268AF1A73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254" y="1628415"/>
            <a:ext cx="4680000" cy="936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453B74C-527B-5B2D-6173-C15904076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63" y="2611820"/>
            <a:ext cx="4680000" cy="9360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6AC2FD93-58B8-DAEA-57EA-97ECF2653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63" y="1628415"/>
            <a:ext cx="4680000" cy="93600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6E0534D-1B4C-54AC-1F98-BEF99A935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254" y="2607524"/>
            <a:ext cx="4680000" cy="93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17532-0103-B727-F537-53604C4A8F8A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of results based on control logic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-The RB controller maintains the        at 22°C, not considering thermal comfort.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-The MPC controller maintains the PMV index within the comfort zone.</a:t>
            </a:r>
          </a:p>
          <a:p>
            <a:pPr marL="285750" indent="-285750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10A57D6-9983-8613-CA0D-3215B6D3E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45EC22-6C2A-85D3-ED74-965C98C2F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step change climate profile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4A66725B-B3A7-46AB-F462-DAA1FACE6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직사각형 10">
            <a:extLst>
              <a:ext uri="{FF2B5EF4-FFF2-40B4-BE49-F238E27FC236}">
                <a16:creationId xmlns:a16="http://schemas.microsoft.com/office/drawing/2014/main" id="{375AE3F3-DC9A-3D53-191F-A08B1BE66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638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Simulation result of controlled VTMS</a:t>
            </a:r>
            <a:endParaRPr lang="ko-KR" altLang="en-US" sz="1400" dirty="0"/>
          </a:p>
        </p:txBody>
      </p:sp>
      <p:sp>
        <p:nvSpPr>
          <p:cNvPr id="15" name="직사각형 10">
            <a:extLst>
              <a:ext uri="{FF2B5EF4-FFF2-40B4-BE49-F238E27FC236}">
                <a16:creationId xmlns:a16="http://schemas.microsoft.com/office/drawing/2014/main" id="{F61D495A-54AB-CDFB-13DA-FC1E7EA5A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12" y="4299562"/>
            <a:ext cx="11694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Rule-based</a:t>
            </a:r>
            <a:endParaRPr lang="ko-KR" altLang="en-US" sz="1400" dirty="0"/>
          </a:p>
        </p:txBody>
      </p:sp>
      <p:sp>
        <p:nvSpPr>
          <p:cNvPr id="16" name="직사각형 10">
            <a:extLst>
              <a:ext uri="{FF2B5EF4-FFF2-40B4-BE49-F238E27FC236}">
                <a16:creationId xmlns:a16="http://schemas.microsoft.com/office/drawing/2014/main" id="{01179B4C-F65C-63E7-57B4-EB3815BA1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953" y="4299562"/>
            <a:ext cx="6833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MPC </a:t>
            </a:r>
            <a:endParaRPr lang="ko-KR" altLang="en-US" sz="1400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2E5452D-4DD7-D539-F09B-D50FE6B707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624" t="-432" r="20377" b="94053"/>
          <a:stretch/>
        </p:blipFill>
        <p:spPr>
          <a:xfrm>
            <a:off x="533400" y="3580373"/>
            <a:ext cx="2667000" cy="19755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3E21AB9-994F-5AA2-53C9-54C13D613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5665" t="27041" r="23510" b="48537"/>
          <a:stretch/>
        </p:blipFill>
        <p:spPr>
          <a:xfrm>
            <a:off x="7311519" y="1602862"/>
            <a:ext cx="1519091" cy="24192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7123E7B-EA9C-E954-4D47-538D6AF32E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5665" t="27041" r="23510" b="48537"/>
          <a:stretch/>
        </p:blipFill>
        <p:spPr>
          <a:xfrm>
            <a:off x="2770879" y="1602862"/>
            <a:ext cx="1519091" cy="241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직사각형 10">
                <a:extLst>
                  <a:ext uri="{FF2B5EF4-FFF2-40B4-BE49-F238E27FC236}">
                    <a16:creationId xmlns:a16="http://schemas.microsoft.com/office/drawing/2014/main" id="{6832D759-0AFF-FBD5-064B-60A0787FE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5872" y="2849608"/>
                <a:ext cx="144139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ko-KR" sz="1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22℃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𝑐𝑎𝑏</m:t>
                        </m:r>
                      </m:sub>
                    </m:sSub>
                  </m:oMath>
                </a14:m>
                <a:r>
                  <a:rPr lang="ko-KR" altLang="en-US" sz="1400" dirty="0"/>
                  <a:t> </a:t>
                </a:r>
                <a:r>
                  <a:rPr lang="en-US" altLang="ko-KR" sz="1400" dirty="0"/>
                  <a:t>target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21" name="직사각형 10">
                <a:extLst>
                  <a:ext uri="{FF2B5EF4-FFF2-40B4-BE49-F238E27FC236}">
                    <a16:creationId xmlns:a16="http://schemas.microsoft.com/office/drawing/2014/main" id="{6832D759-0AFF-FBD5-064B-60A0787FE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5872" y="2849608"/>
                <a:ext cx="1441396" cy="307777"/>
              </a:xfrm>
              <a:prstGeom prst="rect">
                <a:avLst/>
              </a:prstGeom>
              <a:blipFill>
                <a:blip r:embed="rId12"/>
                <a:stretch>
                  <a:fillRect t="-3922" b="-215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EF78AEF9-71C4-C104-4ED2-19D84781E84C}"/>
              </a:ext>
            </a:extLst>
          </p:cNvPr>
          <p:cNvCxnSpPr/>
          <p:nvPr/>
        </p:nvCxnSpPr>
        <p:spPr>
          <a:xfrm flipH="1">
            <a:off x="6948188" y="3025815"/>
            <a:ext cx="2286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직사각형 10">
                <a:extLst>
                  <a:ext uri="{FF2B5EF4-FFF2-40B4-BE49-F238E27FC236}">
                    <a16:creationId xmlns:a16="http://schemas.microsoft.com/office/drawing/2014/main" id="{AAF78BBC-ADCF-AA96-3EF1-80237815C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66563" y="1832924"/>
                <a:ext cx="1066301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𝑒𝑣𝑎𝑝</m:t>
                        </m:r>
                      </m:sub>
                      <m:sup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직사각형 10">
                <a:extLst>
                  <a:ext uri="{FF2B5EF4-FFF2-40B4-BE49-F238E27FC236}">
                    <a16:creationId xmlns:a16="http://schemas.microsoft.com/office/drawing/2014/main" id="{AAF78BBC-ADCF-AA96-3EF1-80237815C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66563" y="1832924"/>
                <a:ext cx="1066301" cy="292772"/>
              </a:xfrm>
              <a:prstGeom prst="rect">
                <a:avLst/>
              </a:prstGeom>
              <a:blipFill>
                <a:blip r:embed="rId13"/>
                <a:stretch>
                  <a:fillRect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직사각형 10">
                <a:extLst>
                  <a:ext uri="{FF2B5EF4-FFF2-40B4-BE49-F238E27FC236}">
                    <a16:creationId xmlns:a16="http://schemas.microsoft.com/office/drawing/2014/main" id="{C0B71082-9248-CC24-0DD7-DE45F8DC4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65666" y="2804215"/>
                <a:ext cx="1066301" cy="291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𝑣𝑒𝑛𝑡</m:t>
                        </m:r>
                      </m:sub>
                      <m:sup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직사각형 10">
                <a:extLst>
                  <a:ext uri="{FF2B5EF4-FFF2-40B4-BE49-F238E27FC236}">
                    <a16:creationId xmlns:a16="http://schemas.microsoft.com/office/drawing/2014/main" id="{C0B71082-9248-CC24-0DD7-DE45F8DC4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65666" y="2804215"/>
                <a:ext cx="1066301" cy="291298"/>
              </a:xfrm>
              <a:prstGeom prst="rect">
                <a:avLst/>
              </a:prstGeom>
              <a:blipFill>
                <a:blip r:embed="rId14"/>
                <a:stretch>
                  <a:fillRect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직사각형 10">
            <a:extLst>
              <a:ext uri="{FF2B5EF4-FFF2-40B4-BE49-F238E27FC236}">
                <a16:creationId xmlns:a16="http://schemas.microsoft.com/office/drawing/2014/main" id="{F8CA6FD1-997D-6771-9481-4315DA1A1A8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242514" y="3986059"/>
            <a:ext cx="12207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/>
              <a:t>Normalized</a:t>
            </a:r>
            <a:br>
              <a:rPr lang="en-US" altLang="ko-KR" sz="1100" dirty="0"/>
            </a:br>
            <a:r>
              <a:rPr lang="en-US" altLang="ko-KR" sz="1100" dirty="0"/>
              <a:t>control input</a:t>
            </a:r>
            <a:endParaRPr lang="ko-KR" altLang="en-US" sz="1100" dirty="0"/>
          </a:p>
        </p:txBody>
      </p:sp>
      <p:sp>
        <p:nvSpPr>
          <p:cNvPr id="26" name="직사각형 10">
            <a:extLst>
              <a:ext uri="{FF2B5EF4-FFF2-40B4-BE49-F238E27FC236}">
                <a16:creationId xmlns:a16="http://schemas.microsoft.com/office/drawing/2014/main" id="{7A57A8D3-1E47-58B3-2117-A78F847FB10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50339" y="4108148"/>
            <a:ext cx="12207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/>
              <a:t>Normalized</a:t>
            </a:r>
            <a:br>
              <a:rPr lang="en-US" altLang="ko-KR" sz="1100" dirty="0"/>
            </a:br>
            <a:r>
              <a:rPr lang="en-US" altLang="ko-KR" sz="1100" dirty="0"/>
              <a:t>control input</a:t>
            </a:r>
            <a:endParaRPr lang="ko-KR" alt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직사각형 10">
                <a:extLst>
                  <a:ext uri="{FF2B5EF4-FFF2-40B4-BE49-F238E27FC236}">
                    <a16:creationId xmlns:a16="http://schemas.microsoft.com/office/drawing/2014/main" id="{CD21ACEB-4A6B-3853-7A50-2839FD2FE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6541" y="1941363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𝑃𝑀𝑉</m:t>
                      </m:r>
                    </m:oMath>
                  </m:oMathPara>
                </a14:m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직사각형 10">
                <a:extLst>
                  <a:ext uri="{FF2B5EF4-FFF2-40B4-BE49-F238E27FC236}">
                    <a16:creationId xmlns:a16="http://schemas.microsoft.com/office/drawing/2014/main" id="{CD21ACEB-4A6B-3853-7A50-2839FD2FE3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536541" y="1941363"/>
                <a:ext cx="864072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직사각형 10">
                <a:extLst>
                  <a:ext uri="{FF2B5EF4-FFF2-40B4-BE49-F238E27FC236}">
                    <a16:creationId xmlns:a16="http://schemas.microsoft.com/office/drawing/2014/main" id="{CEAF95C8-07FC-62FA-EB6D-AE5CCE937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6541" y="2836279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𝑐𝑎𝑏</m:t>
                          </m:r>
                        </m:sub>
                      </m:sSub>
                      <m:r>
                        <m:rPr>
                          <m:nor/>
                        </m:rPr>
                        <a:rPr lang="ko-KR" altLang="en-US" sz="1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ko-KR" sz="1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ko-KR" sz="1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℃</m:t>
                      </m:r>
                      <m:r>
                        <m:rPr>
                          <m:nor/>
                        </m:rPr>
                        <a:rPr lang="en-US" altLang="ko-KR" sz="1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직사각형 10">
                <a:extLst>
                  <a:ext uri="{FF2B5EF4-FFF2-40B4-BE49-F238E27FC236}">
                    <a16:creationId xmlns:a16="http://schemas.microsoft.com/office/drawing/2014/main" id="{CEAF95C8-07FC-62FA-EB6D-AE5CCE937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536541" y="2836279"/>
                <a:ext cx="864072" cy="276999"/>
              </a:xfrm>
              <a:prstGeom prst="rect">
                <a:avLst/>
              </a:prstGeom>
              <a:blipFill>
                <a:blip r:embed="rId16"/>
                <a:stretch>
                  <a:fillRect r="-86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그림 28">
            <a:extLst>
              <a:ext uri="{FF2B5EF4-FFF2-40B4-BE49-F238E27FC236}">
                <a16:creationId xmlns:a16="http://schemas.microsoft.com/office/drawing/2014/main" id="{66E4F4E5-F784-D357-AABB-9755EA1E039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86439"/>
          <a:stretch/>
        </p:blipFill>
        <p:spPr>
          <a:xfrm>
            <a:off x="4943902" y="4690371"/>
            <a:ext cx="4320000" cy="16737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683722F-193C-0A04-6A47-203E338B166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86439"/>
          <a:stretch/>
        </p:blipFill>
        <p:spPr>
          <a:xfrm>
            <a:off x="328200" y="4685261"/>
            <a:ext cx="4320000" cy="167379"/>
          </a:xfrm>
          <a:prstGeom prst="rect">
            <a:avLst/>
          </a:prstGeom>
        </p:spPr>
      </p:pic>
      <p:graphicFrame>
        <p:nvGraphicFramePr>
          <p:cNvPr id="41" name="개체 40">
            <a:extLst>
              <a:ext uri="{FF2B5EF4-FFF2-40B4-BE49-F238E27FC236}">
                <a16:creationId xmlns:a16="http://schemas.microsoft.com/office/drawing/2014/main" id="{B356E5FA-3F45-6DFA-0182-5169D6ACE8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114626"/>
              </p:ext>
            </p:extLst>
          </p:nvPr>
        </p:nvGraphicFramePr>
        <p:xfrm>
          <a:off x="3801592" y="996987"/>
          <a:ext cx="304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04943" imgH="279010" progId="Equation.DSMT4">
                  <p:embed/>
                </p:oleObj>
              </mc:Choice>
              <mc:Fallback>
                <p:oleObj name="Equation" r:id="rId18" imgW="304943" imgH="27901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01592" y="996987"/>
                        <a:ext cx="3048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7339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3507A-F274-567B-5614-A977039C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7F8BD45C-498A-FB01-8D18-D9481389F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307" y="3867928"/>
            <a:ext cx="4320000" cy="864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BBBAB15C-7956-5425-EFF6-F3ABBF41A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307" y="2148343"/>
            <a:ext cx="4320000" cy="86400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EE974B6-C83B-FD43-4D86-14AEB83B1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307" y="3001325"/>
            <a:ext cx="4320000" cy="864000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50869525-08ED-97BB-BA72-40B7295D2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307" y="1323004"/>
            <a:ext cx="4320000" cy="8640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89337AA3-ED46-E9D6-0D98-0F2A90500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64" y="1323004"/>
            <a:ext cx="4320000" cy="8640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D306BD0-EB67-875D-B84B-1278C4DC6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64" y="2148343"/>
            <a:ext cx="4320000" cy="864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5565D-9451-8984-19C6-591BB689A701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results</a:t>
            </a:r>
          </a:p>
          <a:p>
            <a:endParaRPr lang="en-US" altLang="ko-KR" sz="1800" dirty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FF8C9BB-36C9-197D-463A-F98059FA8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E2E94A-EAF0-60D1-FF6B-EF359158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step change climate profile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809CC46-B4C6-BB16-A2EF-A0724C19E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직사각형 10">
            <a:extLst>
              <a:ext uri="{FF2B5EF4-FFF2-40B4-BE49-F238E27FC236}">
                <a16:creationId xmlns:a16="http://schemas.microsoft.com/office/drawing/2014/main" id="{607868DC-D923-109D-0965-B82F074A1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865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Comparison of proactive responses to future variations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4588576-0E68-9711-5756-9F6081176C9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6439"/>
          <a:stretch/>
        </p:blipFill>
        <p:spPr>
          <a:xfrm>
            <a:off x="4953000" y="4690371"/>
            <a:ext cx="4320000" cy="16737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DA77C5F-55C2-A3C6-5536-27A5C714B2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6439"/>
          <a:stretch/>
        </p:blipFill>
        <p:spPr>
          <a:xfrm>
            <a:off x="228543" y="4690371"/>
            <a:ext cx="4320000" cy="167379"/>
          </a:xfrm>
          <a:prstGeom prst="rect">
            <a:avLst/>
          </a:prstGeom>
        </p:spPr>
      </p:pic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6318080-4145-AF9A-750F-2E2ACEA69AC8}"/>
              </a:ext>
            </a:extLst>
          </p:cNvPr>
          <p:cNvCxnSpPr>
            <a:cxnSpLocks/>
          </p:cNvCxnSpPr>
          <p:nvPr/>
        </p:nvCxnSpPr>
        <p:spPr>
          <a:xfrm>
            <a:off x="7711200" y="1386464"/>
            <a:ext cx="0" cy="324268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그림 16">
            <a:extLst>
              <a:ext uri="{FF2B5EF4-FFF2-40B4-BE49-F238E27FC236}">
                <a16:creationId xmlns:a16="http://schemas.microsoft.com/office/drawing/2014/main" id="{20B6680F-5A97-8DD4-456A-512F33823B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665" t="27041" r="23510" b="48537"/>
          <a:stretch/>
        </p:blipFill>
        <p:spPr>
          <a:xfrm>
            <a:off x="5616355" y="2273182"/>
            <a:ext cx="1519091" cy="24192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A58369F-15D2-15CE-0663-0DA6EDD54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665" t="27041" r="23510" b="48537"/>
          <a:stretch/>
        </p:blipFill>
        <p:spPr>
          <a:xfrm>
            <a:off x="882829" y="2285040"/>
            <a:ext cx="1519091" cy="241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직사각형 10">
                <a:extLst>
                  <a:ext uri="{FF2B5EF4-FFF2-40B4-BE49-F238E27FC236}">
                    <a16:creationId xmlns:a16="http://schemas.microsoft.com/office/drawing/2014/main" id="{2987461A-9B6F-DB64-18EF-1BF6C867B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81964" y="2493407"/>
                <a:ext cx="1066301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𝑒𝑣𝑎𝑝</m:t>
                        </m:r>
                      </m:sub>
                      <m:sup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직사각형 10">
                <a:extLst>
                  <a:ext uri="{FF2B5EF4-FFF2-40B4-BE49-F238E27FC236}">
                    <a16:creationId xmlns:a16="http://schemas.microsoft.com/office/drawing/2014/main" id="{2987461A-9B6F-DB64-18EF-1BF6C867BB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81964" y="2493407"/>
                <a:ext cx="1066301" cy="292772"/>
              </a:xfrm>
              <a:prstGeom prst="rect">
                <a:avLst/>
              </a:prstGeom>
              <a:blipFill>
                <a:blip r:embed="rId13"/>
                <a:stretch>
                  <a:fillRect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직사각형 10">
                <a:extLst>
                  <a:ext uri="{FF2B5EF4-FFF2-40B4-BE49-F238E27FC236}">
                    <a16:creationId xmlns:a16="http://schemas.microsoft.com/office/drawing/2014/main" id="{6676330A-820F-BD51-74F8-EFE050D88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7037" y="4017119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𝑃𝑀𝑉</m:t>
                      </m:r>
                    </m:oMath>
                  </m:oMathPara>
                </a14:m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직사각형 10">
                <a:extLst>
                  <a:ext uri="{FF2B5EF4-FFF2-40B4-BE49-F238E27FC236}">
                    <a16:creationId xmlns:a16="http://schemas.microsoft.com/office/drawing/2014/main" id="{6676330A-820F-BD51-74F8-EFE050D889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27037" y="4017119"/>
                <a:ext cx="864072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직사각형 10">
                <a:extLst>
                  <a:ext uri="{FF2B5EF4-FFF2-40B4-BE49-F238E27FC236}">
                    <a16:creationId xmlns:a16="http://schemas.microsoft.com/office/drawing/2014/main" id="{339903ED-64D6-EBB0-122B-7E2F275DC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94886" y="1592581"/>
                <a:ext cx="111029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𝑐𝑜𝑚𝑝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3" name="직사각형 10">
                <a:extLst>
                  <a:ext uri="{FF2B5EF4-FFF2-40B4-BE49-F238E27FC236}">
                    <a16:creationId xmlns:a16="http://schemas.microsoft.com/office/drawing/2014/main" id="{339903ED-64D6-EBB0-122B-7E2F275DC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94886" y="1592581"/>
                <a:ext cx="1110291" cy="2746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직사각형 10">
                <a:extLst>
                  <a:ext uri="{FF2B5EF4-FFF2-40B4-BE49-F238E27FC236}">
                    <a16:creationId xmlns:a16="http://schemas.microsoft.com/office/drawing/2014/main" id="{277F8DA1-10C2-6100-3C02-52D2A7A93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72227" y="3266286"/>
                <a:ext cx="1064973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ko-KR" altLang="en-US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𝑡𝑒𝑚𝑝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(%)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4" name="직사각형 10">
                <a:extLst>
                  <a:ext uri="{FF2B5EF4-FFF2-40B4-BE49-F238E27FC236}">
                    <a16:creationId xmlns:a16="http://schemas.microsoft.com/office/drawing/2014/main" id="{277F8DA1-10C2-6100-3C02-52D2A7A932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72227" y="3266286"/>
                <a:ext cx="1064973" cy="2746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10">
                <a:extLst>
                  <a:ext uri="{FF2B5EF4-FFF2-40B4-BE49-F238E27FC236}">
                    <a16:creationId xmlns:a16="http://schemas.microsoft.com/office/drawing/2014/main" id="{EF7C0C58-B730-1ECC-7DE0-8205E04F7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54463" y="2493407"/>
                <a:ext cx="1066301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𝑒𝑣𝑎𝑝</m:t>
                        </m:r>
                      </m:sub>
                      <m:sup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직사각형 10">
                <a:extLst>
                  <a:ext uri="{FF2B5EF4-FFF2-40B4-BE49-F238E27FC236}">
                    <a16:creationId xmlns:a16="http://schemas.microsoft.com/office/drawing/2014/main" id="{EF7C0C58-B730-1ECC-7DE0-8205E04F7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654463" y="2493407"/>
                <a:ext cx="1066301" cy="292772"/>
              </a:xfrm>
              <a:prstGeom prst="rect">
                <a:avLst/>
              </a:prstGeom>
              <a:blipFill>
                <a:blip r:embed="rId17"/>
                <a:stretch>
                  <a:fillRect l="-2083"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직사각형 10">
                <a:extLst>
                  <a:ext uri="{FF2B5EF4-FFF2-40B4-BE49-F238E27FC236}">
                    <a16:creationId xmlns:a16="http://schemas.microsoft.com/office/drawing/2014/main" id="{2B6DDDC4-70B1-2137-6146-03893A61A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63464" y="4017119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𝑃𝑀𝑉</m:t>
                      </m:r>
                    </m:oMath>
                  </m:oMathPara>
                </a14:m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직사각형 10">
                <a:extLst>
                  <a:ext uri="{FF2B5EF4-FFF2-40B4-BE49-F238E27FC236}">
                    <a16:creationId xmlns:a16="http://schemas.microsoft.com/office/drawing/2014/main" id="{2B6DDDC4-70B1-2137-6146-03893A61A9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763464" y="4017119"/>
                <a:ext cx="864072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직사각형 10">
                <a:extLst>
                  <a:ext uri="{FF2B5EF4-FFF2-40B4-BE49-F238E27FC236}">
                    <a16:creationId xmlns:a16="http://schemas.microsoft.com/office/drawing/2014/main" id="{7BB9D64F-51FD-22F7-B278-D5B7CDBD0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41541" y="1592581"/>
                <a:ext cx="111029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𝑐𝑜𝑚𝑝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7" name="직사각형 10">
                <a:extLst>
                  <a:ext uri="{FF2B5EF4-FFF2-40B4-BE49-F238E27FC236}">
                    <a16:creationId xmlns:a16="http://schemas.microsoft.com/office/drawing/2014/main" id="{7BB9D64F-51FD-22F7-B278-D5B7CDBD03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641541" y="1592581"/>
                <a:ext cx="1110291" cy="27462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직사각형 10">
                <a:extLst>
                  <a:ext uri="{FF2B5EF4-FFF2-40B4-BE49-F238E27FC236}">
                    <a16:creationId xmlns:a16="http://schemas.microsoft.com/office/drawing/2014/main" id="{4D53C319-6699-997E-E9B1-6B6D78CF6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664200" y="3266286"/>
                <a:ext cx="1064973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ko-KR" altLang="en-US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𝑡𝑒𝑚𝑝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(%)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8" name="직사각형 10">
                <a:extLst>
                  <a:ext uri="{FF2B5EF4-FFF2-40B4-BE49-F238E27FC236}">
                    <a16:creationId xmlns:a16="http://schemas.microsoft.com/office/drawing/2014/main" id="{4D53C319-6699-997E-E9B1-6B6D78CF61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664200" y="3266286"/>
                <a:ext cx="1064973" cy="27462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직사각형 10">
            <a:extLst>
              <a:ext uri="{FF2B5EF4-FFF2-40B4-BE49-F238E27FC236}">
                <a16:creationId xmlns:a16="http://schemas.microsoft.com/office/drawing/2014/main" id="{CBAE8238-8C8B-B5A3-97B7-8BB45A039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64" y="1396238"/>
            <a:ext cx="24218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MPC responds 20s earlier</a:t>
            </a:r>
            <a:endParaRPr lang="ko-KR" altLang="en-US" sz="1400" dirty="0"/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F6CDF12F-65AE-AF5B-8402-6E05D83EB070}"/>
              </a:ext>
            </a:extLst>
          </p:cNvPr>
          <p:cNvCxnSpPr>
            <a:cxnSpLocks/>
          </p:cNvCxnSpPr>
          <p:nvPr/>
        </p:nvCxnSpPr>
        <p:spPr>
          <a:xfrm>
            <a:off x="2059140" y="1677946"/>
            <a:ext cx="128436" cy="3951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직사각형 10">
            <a:extLst>
              <a:ext uri="{FF2B5EF4-FFF2-40B4-BE49-F238E27FC236}">
                <a16:creationId xmlns:a16="http://schemas.microsoft.com/office/drawing/2014/main" id="{24141F54-8542-2DCB-48EA-74A95DE48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795360"/>
            <a:ext cx="23147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MPC responds 20s earlier</a:t>
            </a:r>
            <a:endParaRPr lang="ko-KR" altLang="en-US" sz="1400" dirty="0"/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B5888BE0-C902-6E8D-9964-D12D0C9DA8FB}"/>
              </a:ext>
            </a:extLst>
          </p:cNvPr>
          <p:cNvCxnSpPr>
            <a:cxnSpLocks/>
          </p:cNvCxnSpPr>
          <p:nvPr/>
        </p:nvCxnSpPr>
        <p:spPr>
          <a:xfrm flipV="1">
            <a:off x="6795567" y="1585798"/>
            <a:ext cx="62433" cy="25502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9D17654-C111-E1B4-A6AE-F8B2D53F2938}"/>
              </a:ext>
            </a:extLst>
          </p:cNvPr>
          <p:cNvSpPr txBox="1">
            <a:spLocks/>
          </p:cNvSpPr>
          <p:nvPr/>
        </p:nvSpPr>
        <p:spPr bwMode="auto">
          <a:xfrm>
            <a:off x="609601" y="1047750"/>
            <a:ext cx="3124200" cy="3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30175" indent="-130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347663" indent="-17462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511175" indent="-128588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6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When exiting the parking lot (300s)</a:t>
            </a:r>
            <a:endParaRPr lang="en-US" sz="1600" b="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F2579AE-5008-A6B9-85A2-193B80A2E8D5}"/>
              </a:ext>
            </a:extLst>
          </p:cNvPr>
          <p:cNvSpPr txBox="1">
            <a:spLocks/>
          </p:cNvSpPr>
          <p:nvPr/>
        </p:nvSpPr>
        <p:spPr bwMode="auto">
          <a:xfrm>
            <a:off x="5181601" y="1047750"/>
            <a:ext cx="3352799" cy="3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30175" indent="-130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347663" indent="-17462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511175" indent="-128588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6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When entering the parking lot (1700s)</a:t>
            </a:r>
          </a:p>
          <a:p>
            <a:endParaRPr lang="en-US" sz="1600" b="0" dirty="0"/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05ACEDE5-221E-D157-B101-626C76DC2A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5164" y="3867928"/>
            <a:ext cx="4320000" cy="864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F169054B-CDB2-D74F-4A32-ADC01A19C2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5164" y="3001325"/>
            <a:ext cx="4320000" cy="864000"/>
          </a:xfrm>
          <a:prstGeom prst="rect">
            <a:avLst/>
          </a:prstGeom>
        </p:spPr>
      </p:pic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A37C4342-DD79-13B4-5153-EE1E8AF1A108}"/>
              </a:ext>
            </a:extLst>
          </p:cNvPr>
          <p:cNvCxnSpPr>
            <a:cxnSpLocks/>
          </p:cNvCxnSpPr>
          <p:nvPr/>
        </p:nvCxnSpPr>
        <p:spPr>
          <a:xfrm>
            <a:off x="3042568" y="1386464"/>
            <a:ext cx="0" cy="324268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08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371C0-A0B3-30E5-0D32-77AD9C2E8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D8C0B295-EC58-60E9-A409-14C72723F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58" y="3728888"/>
            <a:ext cx="4680000" cy="936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A8826D2-6CC4-AF2B-7BAC-CC3EC795F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273" y="2800819"/>
            <a:ext cx="4680000" cy="936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E97A034-45E1-A978-2FA2-68EEBAA7D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58" y="2799145"/>
            <a:ext cx="4680000" cy="936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D0BA675-FADE-5FE3-353B-F4EB0C3EF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273" y="1811770"/>
            <a:ext cx="4680000" cy="936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D5500F4-0A9C-ABCD-FDC1-79A6FFE3A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58" y="1811770"/>
            <a:ext cx="4680000" cy="936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BA68E70-9C5A-4492-B13A-BDF7A1A71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1273" y="3726910"/>
            <a:ext cx="4680000" cy="93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528A9-0903-4C04-E073-19C2D0F10D1C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of energy consumption based on control logic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-MPC controller considers the ram air effect based on vehicle speed, 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optimizing the mass flow rate of fan and pump to minimize energy consumption.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A3C67234-E66B-9FA7-A597-CE3E2F05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E47BAF-8537-CACB-CF41-A9EE3E21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step change climate profile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95635253-4627-8E0D-DF4E-C73F53505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직사각형 10">
            <a:extLst>
              <a:ext uri="{FF2B5EF4-FFF2-40B4-BE49-F238E27FC236}">
                <a16:creationId xmlns:a16="http://schemas.microsoft.com/office/drawing/2014/main" id="{1832FB1B-147D-852D-CA98-A4BCF47D8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Comparison of auxiliary power consumption</a:t>
            </a: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EE2E7457-C8B5-EC24-49BA-5F5DDB2574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6439"/>
          <a:stretch/>
        </p:blipFill>
        <p:spPr>
          <a:xfrm>
            <a:off x="4934443" y="4690371"/>
            <a:ext cx="4320000" cy="16737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B6416D2-53E5-F11A-DA24-469B5E100B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6439"/>
          <a:stretch/>
        </p:blipFill>
        <p:spPr>
          <a:xfrm>
            <a:off x="202080" y="4685261"/>
            <a:ext cx="4320000" cy="16737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AB99C5B-0B8B-518B-CC67-737D5DCF9B8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665" t="27041" r="23510" b="48537"/>
          <a:stretch/>
        </p:blipFill>
        <p:spPr>
          <a:xfrm>
            <a:off x="6249366" y="1723904"/>
            <a:ext cx="1519091" cy="241927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FA19C836-0841-CA49-BF65-45531A6B4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665" t="27041" r="23510" b="48537"/>
          <a:stretch/>
        </p:blipFill>
        <p:spPr>
          <a:xfrm>
            <a:off x="1816262" y="1720751"/>
            <a:ext cx="1519091" cy="241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직사각형 10">
                <a:extLst>
                  <a:ext uri="{FF2B5EF4-FFF2-40B4-BE49-F238E27FC236}">
                    <a16:creationId xmlns:a16="http://schemas.microsoft.com/office/drawing/2014/main" id="{A9962C40-FD6B-C9C0-5DE9-69FBADD2F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32779" y="2231941"/>
                <a:ext cx="111029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𝑐𝑜𝑚𝑝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6" name="직사각형 10">
                <a:extLst>
                  <a:ext uri="{FF2B5EF4-FFF2-40B4-BE49-F238E27FC236}">
                    <a16:creationId xmlns:a16="http://schemas.microsoft.com/office/drawing/2014/main" id="{A9962C40-FD6B-C9C0-5DE9-69FBADD2F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32779" y="2231941"/>
                <a:ext cx="1110291" cy="2746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직사각형 10">
                <a:extLst>
                  <a:ext uri="{FF2B5EF4-FFF2-40B4-BE49-F238E27FC236}">
                    <a16:creationId xmlns:a16="http://schemas.microsoft.com/office/drawing/2014/main" id="{63A9906C-9B3B-7336-0053-5376BED52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07299" y="3203574"/>
                <a:ext cx="1064973" cy="268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𝑙𝑡𝑟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7" name="직사각형 10">
                <a:extLst>
                  <a:ext uri="{FF2B5EF4-FFF2-40B4-BE49-F238E27FC236}">
                    <a16:creationId xmlns:a16="http://schemas.microsoft.com/office/drawing/2014/main" id="{63A9906C-9B3B-7336-0053-5376BED52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07299" y="3203574"/>
                <a:ext cx="1064973" cy="268984"/>
              </a:xfrm>
              <a:prstGeom prst="rect">
                <a:avLst/>
              </a:prstGeom>
              <a:blipFill>
                <a:blip r:embed="rId12"/>
                <a:stretch>
                  <a:fillRect r="-22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직사각형 10">
                <a:extLst>
                  <a:ext uri="{FF2B5EF4-FFF2-40B4-BE49-F238E27FC236}">
                    <a16:creationId xmlns:a16="http://schemas.microsoft.com/office/drawing/2014/main" id="{4EC79030-ECEB-9E4A-FE4F-103159C32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419864" y="3093937"/>
                <a:ext cx="1064973" cy="268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h𝑡𝑟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8" name="직사각형 10">
                <a:extLst>
                  <a:ext uri="{FF2B5EF4-FFF2-40B4-BE49-F238E27FC236}">
                    <a16:creationId xmlns:a16="http://schemas.microsoft.com/office/drawing/2014/main" id="{4EC79030-ECEB-9E4A-FE4F-103159C32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419864" y="3093937"/>
                <a:ext cx="1064973" cy="268984"/>
              </a:xfrm>
              <a:prstGeom prst="rect">
                <a:avLst/>
              </a:prstGeom>
              <a:blipFill>
                <a:blip r:embed="rId13"/>
                <a:stretch>
                  <a:fillRect r="-45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직사각형 10">
                <a:extLst>
                  <a:ext uri="{FF2B5EF4-FFF2-40B4-BE49-F238E27FC236}">
                    <a16:creationId xmlns:a16="http://schemas.microsoft.com/office/drawing/2014/main" id="{C78F6D6E-4510-2E00-EE74-1374CEC8D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416786" y="2155512"/>
                <a:ext cx="1064973" cy="275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𝑎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𝑓𝑎𝑛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49" name="직사각형 10">
                <a:extLst>
                  <a:ext uri="{FF2B5EF4-FFF2-40B4-BE49-F238E27FC236}">
                    <a16:creationId xmlns:a16="http://schemas.microsoft.com/office/drawing/2014/main" id="{C78F6D6E-4510-2E00-EE74-1374CEC8DA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416786" y="2155512"/>
                <a:ext cx="1064973" cy="275140"/>
              </a:xfrm>
              <a:prstGeom prst="rect">
                <a:avLst/>
              </a:prstGeom>
              <a:blipFill>
                <a:blip r:embed="rId14"/>
                <a:stretch>
                  <a:fillRect r="-44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직사각형 10">
                <a:extLst>
                  <a:ext uri="{FF2B5EF4-FFF2-40B4-BE49-F238E27FC236}">
                    <a16:creationId xmlns:a16="http://schemas.microsoft.com/office/drawing/2014/main" id="{DC568974-0305-6024-8692-DE7CD64D5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10120" y="4111750"/>
                <a:ext cx="1064973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ko-KR" altLang="en-US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𝑡𝑒𝑚𝑝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(%)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50" name="직사각형 10">
                <a:extLst>
                  <a:ext uri="{FF2B5EF4-FFF2-40B4-BE49-F238E27FC236}">
                    <a16:creationId xmlns:a16="http://schemas.microsoft.com/office/drawing/2014/main" id="{DC568974-0305-6024-8692-DE7CD64D5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10120" y="4111750"/>
                <a:ext cx="1064973" cy="2746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직사각형 10">
            <a:extLst>
              <a:ext uri="{FF2B5EF4-FFF2-40B4-BE49-F238E27FC236}">
                <a16:creationId xmlns:a16="http://schemas.microsoft.com/office/drawing/2014/main" id="{087EB041-1D37-DE6F-8CED-569D294DBFF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423551" y="4118258"/>
            <a:ext cx="10649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Energy (Wh)</a:t>
            </a:r>
            <a:endParaRPr lang="ko-KR" altLang="en-US" sz="1100" dirty="0">
              <a:latin typeface="Cambria Math" panose="02040503050406030204" pitchFamily="18" charset="0"/>
            </a:endParaRP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0737D074-6028-0115-3989-0EC89E7C5A01}"/>
              </a:ext>
            </a:extLst>
          </p:cNvPr>
          <p:cNvCxnSpPr>
            <a:cxnSpLocks/>
          </p:cNvCxnSpPr>
          <p:nvPr/>
        </p:nvCxnSpPr>
        <p:spPr>
          <a:xfrm flipH="1" flipV="1">
            <a:off x="6216204" y="2042031"/>
            <a:ext cx="109183" cy="42759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직사각형 10">
            <a:extLst>
              <a:ext uri="{FF2B5EF4-FFF2-40B4-BE49-F238E27FC236}">
                <a16:creationId xmlns:a16="http://schemas.microsoft.com/office/drawing/2014/main" id="{CE9ED729-CAC0-98C7-85F4-2F9ED844F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522" y="2366678"/>
            <a:ext cx="10319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Fan bound </a:t>
            </a:r>
            <a:endParaRPr lang="ko-KR" altLang="en-US" sz="1400" dirty="0"/>
          </a:p>
        </p:txBody>
      </p: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D95C2376-8071-5D23-949C-308D595FBFB5}"/>
              </a:ext>
            </a:extLst>
          </p:cNvPr>
          <p:cNvCxnSpPr>
            <a:cxnSpLocks/>
          </p:cNvCxnSpPr>
          <p:nvPr/>
        </p:nvCxnSpPr>
        <p:spPr>
          <a:xfrm flipH="1" flipV="1">
            <a:off x="6128419" y="2328265"/>
            <a:ext cx="190674" cy="1398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직사각형 10">
            <a:extLst>
              <a:ext uri="{FF2B5EF4-FFF2-40B4-BE49-F238E27FC236}">
                <a16:creationId xmlns:a16="http://schemas.microsoft.com/office/drawing/2014/main" id="{B67037BD-08B8-A0B7-1758-74A4C6C28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630" y="4280384"/>
            <a:ext cx="26573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8% energy saving with MPC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84172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B4F5B-C313-69DF-88BE-FB21C58A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609DD6C-60CD-2482-D8DF-D166FF5DF49A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 condition</a:t>
            </a: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Ambient temperature : 35℃ </a:t>
            </a: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Solar heat : 250~750W/m</a:t>
            </a:r>
            <a:r>
              <a:rPr lang="en-US" sz="1800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sine wave</a:t>
            </a: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Total time of driving cycle : 35min (UDDS+HWY)</a:t>
            </a:r>
          </a:p>
          <a:p>
            <a:pPr marL="285750" indent="-285750"/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90F41D06-89EC-7074-36F2-743117436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7B2A1E1-56F9-3E8A-FC8E-976DD0F5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85950"/>
            <a:ext cx="7772400" cy="2850502"/>
          </a:xfrm>
          <a:prstGeom prst="rect">
            <a:avLst/>
          </a:prstGeom>
        </p:spPr>
      </p:pic>
      <p:sp>
        <p:nvSpPr>
          <p:cNvPr id="13" name="직사각형 10">
            <a:extLst>
              <a:ext uri="{FF2B5EF4-FFF2-40B4-BE49-F238E27FC236}">
                <a16:creationId xmlns:a16="http://schemas.microsoft.com/office/drawing/2014/main" id="{BB547792-5C1E-1CAC-2E34-5239BCBE1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638" y="4781550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Climate condition</a:t>
            </a:r>
            <a:endParaRPr lang="ko-KR" altLang="en-US" sz="1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4867EA-7D88-EB0A-F482-561E0F8AE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condition – periodic variation in solar radiation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17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D5F77-0FD3-DB79-344D-6EFAAC8BE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B1E5BBF-FE28-4B3D-C1CC-03BC79CF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00" y="2691022"/>
            <a:ext cx="4680000" cy="936000"/>
          </a:xfrm>
          <a:prstGeom prst="rect">
            <a:avLst/>
          </a:prstGeom>
        </p:spPr>
      </p:pic>
      <p:sp>
        <p:nvSpPr>
          <p:cNvPr id="5" name="직사각형 10">
            <a:extLst>
              <a:ext uri="{FF2B5EF4-FFF2-40B4-BE49-F238E27FC236}">
                <a16:creationId xmlns:a16="http://schemas.microsoft.com/office/drawing/2014/main" id="{0640326D-BD0D-0F7E-F16F-DAADE6B29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638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Simulation result of controlled VTMS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0F912EB-C4F4-5415-BECF-C7DC15DDF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600" y="1739108"/>
            <a:ext cx="4680000" cy="936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94B544B-4776-0EB5-DFD7-9F0D20D22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8" y="2685464"/>
            <a:ext cx="4680000" cy="936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B778341-503C-1633-2AC7-963922C48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8" y="1733550"/>
            <a:ext cx="4680000" cy="936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CD68CD1-3D06-7D40-862D-0403838B10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665" t="27041" r="23510" b="48537"/>
          <a:stretch/>
        </p:blipFill>
        <p:spPr>
          <a:xfrm>
            <a:off x="6324600" y="1657350"/>
            <a:ext cx="1519091" cy="24192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0449535-ACDC-55B1-7D66-409C631AFA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665" t="27041" r="23510" b="48537"/>
          <a:stretch/>
        </p:blipFill>
        <p:spPr>
          <a:xfrm>
            <a:off x="1720799" y="1651792"/>
            <a:ext cx="1519091" cy="241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직사각형 10">
                <a:extLst>
                  <a:ext uri="{FF2B5EF4-FFF2-40B4-BE49-F238E27FC236}">
                    <a16:creationId xmlns:a16="http://schemas.microsoft.com/office/drawing/2014/main" id="{9834719F-B4F8-4216-16FF-616C6D53D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4795" y="2934501"/>
                <a:ext cx="144139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ko-KR" sz="1400" b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22℃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𝑐𝑎𝑏</m:t>
                        </m:r>
                      </m:sub>
                    </m:sSub>
                  </m:oMath>
                </a14:m>
                <a:r>
                  <a:rPr lang="ko-KR" altLang="en-US" sz="1400" dirty="0"/>
                  <a:t> </a:t>
                </a:r>
                <a:r>
                  <a:rPr lang="en-US" altLang="ko-KR" sz="1400" dirty="0"/>
                  <a:t>target</a:t>
                </a:r>
                <a:endParaRPr lang="ko-KR" altLang="en-US" sz="1400" dirty="0"/>
              </a:p>
            </p:txBody>
          </p:sp>
        </mc:Choice>
        <mc:Fallback xmlns="">
          <p:sp>
            <p:nvSpPr>
              <p:cNvPr id="32" name="직사각형 10">
                <a:extLst>
                  <a:ext uri="{FF2B5EF4-FFF2-40B4-BE49-F238E27FC236}">
                    <a16:creationId xmlns:a16="http://schemas.microsoft.com/office/drawing/2014/main" id="{9834719F-B4F8-4216-16FF-616C6D53D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4795" y="2934501"/>
                <a:ext cx="1441396" cy="307777"/>
              </a:xfrm>
              <a:prstGeom prst="rect">
                <a:avLst/>
              </a:prstGeom>
              <a:blipFill>
                <a:blip r:embed="rId8"/>
                <a:stretch>
                  <a:fillRect t="-3922" b="-215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A3D207C3-C4A7-1684-0F34-D42D9C0EA0D7}"/>
              </a:ext>
            </a:extLst>
          </p:cNvPr>
          <p:cNvCxnSpPr/>
          <p:nvPr/>
        </p:nvCxnSpPr>
        <p:spPr>
          <a:xfrm flipH="1">
            <a:off x="6767111" y="3110708"/>
            <a:ext cx="2286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그림 33">
            <a:extLst>
              <a:ext uri="{FF2B5EF4-FFF2-40B4-BE49-F238E27FC236}">
                <a16:creationId xmlns:a16="http://schemas.microsoft.com/office/drawing/2014/main" id="{4D6EFC6B-C3C3-E195-07AE-49BDE6EC2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600" y="3720308"/>
            <a:ext cx="4680000" cy="936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4B21F5A-D284-C9A3-830E-759B15139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98" y="3714750"/>
            <a:ext cx="4680000" cy="9360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67C4CD2A-5AF6-C114-6621-431689201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86439"/>
          <a:stretch/>
        </p:blipFill>
        <p:spPr>
          <a:xfrm>
            <a:off x="4800600" y="4635771"/>
            <a:ext cx="4320000" cy="16737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9660EEF-4A35-AA54-8D63-82A4BC11A33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86439"/>
          <a:stretch/>
        </p:blipFill>
        <p:spPr>
          <a:xfrm>
            <a:off x="328200" y="4630661"/>
            <a:ext cx="4320000" cy="167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직사각형 10">
                <a:extLst>
                  <a:ext uri="{FF2B5EF4-FFF2-40B4-BE49-F238E27FC236}">
                    <a16:creationId xmlns:a16="http://schemas.microsoft.com/office/drawing/2014/main" id="{8E961074-1264-0025-980C-5C79FCC9C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6541" y="2020698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𝑃𝑀𝑉</m:t>
                      </m:r>
                    </m:oMath>
                  </m:oMathPara>
                </a14:m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직사각형 10">
                <a:extLst>
                  <a:ext uri="{FF2B5EF4-FFF2-40B4-BE49-F238E27FC236}">
                    <a16:creationId xmlns:a16="http://schemas.microsoft.com/office/drawing/2014/main" id="{8E961074-1264-0025-980C-5C79FCC9C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536541" y="2020698"/>
                <a:ext cx="864072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직사각형 10">
                <a:extLst>
                  <a:ext uri="{FF2B5EF4-FFF2-40B4-BE49-F238E27FC236}">
                    <a16:creationId xmlns:a16="http://schemas.microsoft.com/office/drawing/2014/main" id="{FE4771D0-48A7-74C5-77FF-A362D9079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66563" y="1988459"/>
                <a:ext cx="1066301" cy="292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𝑒𝑣𝑎𝑝</m:t>
                        </m:r>
                      </m:sub>
                      <m:sup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직사각형 10">
                <a:extLst>
                  <a:ext uri="{FF2B5EF4-FFF2-40B4-BE49-F238E27FC236}">
                    <a16:creationId xmlns:a16="http://schemas.microsoft.com/office/drawing/2014/main" id="{FE4771D0-48A7-74C5-77FF-A362D9079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66563" y="1988459"/>
                <a:ext cx="1066301" cy="292772"/>
              </a:xfrm>
              <a:prstGeom prst="rect">
                <a:avLst/>
              </a:prstGeom>
              <a:blipFill>
                <a:blip r:embed="rId13"/>
                <a:stretch>
                  <a:fillRect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직사각형 10">
                <a:extLst>
                  <a:ext uri="{FF2B5EF4-FFF2-40B4-BE49-F238E27FC236}">
                    <a16:creationId xmlns:a16="http://schemas.microsoft.com/office/drawing/2014/main" id="{DC3AFA6B-B7A2-48AA-8DE0-0340C5B20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65666" y="2959750"/>
                <a:ext cx="1066301" cy="291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𝑣𝑒𝑛𝑡</m:t>
                        </m:r>
                      </m:sub>
                      <m:sup>
                        <m:r>
                          <a:rPr lang="en-US" altLang="ko-K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ko-KR" altLang="en-US" sz="1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℃</a:t>
                </a:r>
                <a:r>
                  <a:rPr lang="en-US" altLang="ko-K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직사각형 10">
                <a:extLst>
                  <a:ext uri="{FF2B5EF4-FFF2-40B4-BE49-F238E27FC236}">
                    <a16:creationId xmlns:a16="http://schemas.microsoft.com/office/drawing/2014/main" id="{DC3AFA6B-B7A2-48AA-8DE0-0340C5B20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165666" y="2959750"/>
                <a:ext cx="1066301" cy="291298"/>
              </a:xfrm>
              <a:prstGeom prst="rect">
                <a:avLst/>
              </a:prstGeom>
              <a:blipFill>
                <a:blip r:embed="rId14"/>
                <a:stretch>
                  <a:fillRect r="-104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직사각형 10">
                <a:extLst>
                  <a:ext uri="{FF2B5EF4-FFF2-40B4-BE49-F238E27FC236}">
                    <a16:creationId xmlns:a16="http://schemas.microsoft.com/office/drawing/2014/main" id="{2DBD35DA-82C3-6A20-82E9-AC576AB04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36541" y="2915614"/>
                <a:ext cx="8640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ko-K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𝑐𝑎𝑏</m:t>
                          </m:r>
                        </m:sub>
                      </m:sSub>
                      <m:r>
                        <m:rPr>
                          <m:nor/>
                        </m:rPr>
                        <a:rPr lang="ko-KR" altLang="en-US" sz="1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ko-KR" sz="1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ko-KR" sz="1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℃</m:t>
                      </m:r>
                      <m:r>
                        <m:rPr>
                          <m:nor/>
                        </m:rPr>
                        <a:rPr lang="en-US" altLang="ko-KR" sz="1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1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직사각형 10">
                <a:extLst>
                  <a:ext uri="{FF2B5EF4-FFF2-40B4-BE49-F238E27FC236}">
                    <a16:creationId xmlns:a16="http://schemas.microsoft.com/office/drawing/2014/main" id="{2DBD35DA-82C3-6A20-82E9-AC576AB04D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536541" y="2915614"/>
                <a:ext cx="864072" cy="276999"/>
              </a:xfrm>
              <a:prstGeom prst="rect">
                <a:avLst/>
              </a:prstGeom>
              <a:blipFill>
                <a:blip r:embed="rId15"/>
                <a:stretch>
                  <a:fillRect r="-869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직사각형 10">
            <a:extLst>
              <a:ext uri="{FF2B5EF4-FFF2-40B4-BE49-F238E27FC236}">
                <a16:creationId xmlns:a16="http://schemas.microsoft.com/office/drawing/2014/main" id="{35DAC93B-6327-6C5B-0D81-0F8555E584B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242514" y="3957265"/>
            <a:ext cx="12207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/>
              <a:t>Normalized</a:t>
            </a:r>
            <a:br>
              <a:rPr lang="en-US" altLang="ko-KR" sz="1100" dirty="0"/>
            </a:br>
            <a:r>
              <a:rPr lang="en-US" altLang="ko-KR" sz="1100" dirty="0"/>
              <a:t>control input</a:t>
            </a:r>
            <a:endParaRPr lang="ko-KR" altLang="en-US" sz="1100" dirty="0"/>
          </a:p>
        </p:txBody>
      </p:sp>
      <p:sp>
        <p:nvSpPr>
          <p:cNvPr id="43" name="직사각형 10">
            <a:extLst>
              <a:ext uri="{FF2B5EF4-FFF2-40B4-BE49-F238E27FC236}">
                <a16:creationId xmlns:a16="http://schemas.microsoft.com/office/drawing/2014/main" id="{F28B2FBD-0229-8DB5-5FA6-D88AC1B5C3C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50339" y="3957265"/>
            <a:ext cx="12207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/>
              <a:t>Normalized</a:t>
            </a:r>
            <a:br>
              <a:rPr lang="en-US" altLang="ko-KR" sz="1100" dirty="0"/>
            </a:br>
            <a:r>
              <a:rPr lang="en-US" altLang="ko-KR" sz="1100" dirty="0"/>
              <a:t>control input</a:t>
            </a:r>
            <a:endParaRPr lang="ko-KR" altLang="en-US" sz="1100" dirty="0"/>
          </a:p>
        </p:txBody>
      </p:sp>
      <p:sp>
        <p:nvSpPr>
          <p:cNvPr id="44" name="직사각형 10">
            <a:extLst>
              <a:ext uri="{FF2B5EF4-FFF2-40B4-BE49-F238E27FC236}">
                <a16:creationId xmlns:a16="http://schemas.microsoft.com/office/drawing/2014/main" id="{A39EC0F2-9260-3490-6E6D-09EB8B187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43" y="4320000"/>
            <a:ext cx="11694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Rule-based</a:t>
            </a:r>
            <a:endParaRPr lang="ko-KR" altLang="en-US" sz="1400" dirty="0"/>
          </a:p>
        </p:txBody>
      </p:sp>
      <p:sp>
        <p:nvSpPr>
          <p:cNvPr id="45" name="직사각형 10">
            <a:extLst>
              <a:ext uri="{FF2B5EF4-FFF2-40B4-BE49-F238E27FC236}">
                <a16:creationId xmlns:a16="http://schemas.microsoft.com/office/drawing/2014/main" id="{BAC88FDE-6FF9-A848-B16D-293AAFBFF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874" y="4313977"/>
            <a:ext cx="6833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MPC </a:t>
            </a:r>
            <a:endParaRPr lang="ko-KR" altLang="en-US" sz="1400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9B791FB-2DFC-D3CC-7B8E-C5C2FD94D2DC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of results based on control logic</a:t>
            </a: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-The MPC controller maintains desirable passenger thermal comfort considering variations in solar radiation.</a:t>
            </a: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EE9D443-B07B-1534-F787-91FAED12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periodic variation in solar radiation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45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1C2A7-71B8-E725-8B12-DDFE7B83D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10">
            <a:extLst>
              <a:ext uri="{FF2B5EF4-FFF2-40B4-BE49-F238E27FC236}">
                <a16:creationId xmlns:a16="http://schemas.microsoft.com/office/drawing/2014/main" id="{6D577CFC-D285-867A-DEB7-948BC958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638" y="4824213"/>
            <a:ext cx="6488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Comparison of auxiliary power consumption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28917B1-358D-1A40-13AA-071ECA1761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439"/>
          <a:stretch/>
        </p:blipFill>
        <p:spPr>
          <a:xfrm>
            <a:off x="4874976" y="4648854"/>
            <a:ext cx="4320000" cy="16737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181E226-4D5F-49DE-2AE8-DA9FB541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439"/>
          <a:stretch/>
        </p:blipFill>
        <p:spPr>
          <a:xfrm>
            <a:off x="412800" y="4614171"/>
            <a:ext cx="4320000" cy="16737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22763C6-EC6E-378B-B244-71B4DBC7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00" y="3724680"/>
            <a:ext cx="4680000" cy="936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082F573-914C-A7DD-B738-684B30699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976" y="2793455"/>
            <a:ext cx="4680000" cy="936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D1FB7B5-8245-CBC1-9205-1F7591C97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00" y="2796608"/>
            <a:ext cx="4680000" cy="936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2A4F037-DD6B-F02A-7FF8-17947A5B1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976" y="1814089"/>
            <a:ext cx="4680000" cy="936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A5A46C3-39BB-A759-F03F-19A1F1A49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00" y="1814089"/>
            <a:ext cx="4680000" cy="936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7FBDFD0-C1A3-0FF7-C172-3AAD544C96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976" y="3727833"/>
            <a:ext cx="4680000" cy="936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B1F5186-3971-BA55-5340-95453B778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665" t="27041" r="23510" b="48537"/>
          <a:stretch/>
        </p:blipFill>
        <p:spPr>
          <a:xfrm>
            <a:off x="6326976" y="1746162"/>
            <a:ext cx="1519091" cy="24192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4B47559-3089-BBC0-6D3D-AA574C8FEE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5665" t="27041" r="23510" b="48537"/>
          <a:stretch/>
        </p:blipFill>
        <p:spPr>
          <a:xfrm>
            <a:off x="1909909" y="1733550"/>
            <a:ext cx="1519091" cy="241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0">
                <a:extLst>
                  <a:ext uri="{FF2B5EF4-FFF2-40B4-BE49-F238E27FC236}">
                    <a16:creationId xmlns:a16="http://schemas.microsoft.com/office/drawing/2014/main" id="{785C268D-D5FF-3E35-1B35-8F41C61AF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6659" y="2196703"/>
                <a:ext cx="111029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𝑐𝑜𝑚𝑝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18" name="직사각형 10">
                <a:extLst>
                  <a:ext uri="{FF2B5EF4-FFF2-40B4-BE49-F238E27FC236}">
                    <a16:creationId xmlns:a16="http://schemas.microsoft.com/office/drawing/2014/main" id="{785C268D-D5FF-3E35-1B35-8F41C61AFB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6659" y="2196703"/>
                <a:ext cx="1110291" cy="2746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직사각형 10">
                <a:extLst>
                  <a:ext uri="{FF2B5EF4-FFF2-40B4-BE49-F238E27FC236}">
                    <a16:creationId xmlns:a16="http://schemas.microsoft.com/office/drawing/2014/main" id="{082F3E48-D5BE-B180-0E0E-0D9E92666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821" y="3141063"/>
                <a:ext cx="1064973" cy="268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𝑙𝑡𝑟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19" name="직사각형 10">
                <a:extLst>
                  <a:ext uri="{FF2B5EF4-FFF2-40B4-BE49-F238E27FC236}">
                    <a16:creationId xmlns:a16="http://schemas.microsoft.com/office/drawing/2014/main" id="{082F3E48-D5BE-B180-0E0E-0D9E92666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18821" y="3141063"/>
                <a:ext cx="1064973" cy="268984"/>
              </a:xfrm>
              <a:prstGeom prst="rect">
                <a:avLst/>
              </a:prstGeom>
              <a:blipFill>
                <a:blip r:embed="rId12"/>
                <a:stretch>
                  <a:fillRect r="-45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직사각형 10">
                <a:extLst>
                  <a:ext uri="{FF2B5EF4-FFF2-40B4-BE49-F238E27FC236}">
                    <a16:creationId xmlns:a16="http://schemas.microsoft.com/office/drawing/2014/main" id="{4B238A7E-0A91-7D43-10A8-B0175106F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413197" y="3128620"/>
                <a:ext cx="1064973" cy="268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𝑐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h𝑡𝑟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0" name="직사각형 10">
                <a:extLst>
                  <a:ext uri="{FF2B5EF4-FFF2-40B4-BE49-F238E27FC236}">
                    <a16:creationId xmlns:a16="http://schemas.microsoft.com/office/drawing/2014/main" id="{4B238A7E-0A91-7D43-10A8-B0175106F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413197" y="3128620"/>
                <a:ext cx="1064973" cy="268984"/>
              </a:xfrm>
              <a:prstGeom prst="rect">
                <a:avLst/>
              </a:prstGeom>
              <a:blipFill>
                <a:blip r:embed="rId13"/>
                <a:stretch>
                  <a:fillRect r="-45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직사각형 10">
                <a:extLst>
                  <a:ext uri="{FF2B5EF4-FFF2-40B4-BE49-F238E27FC236}">
                    <a16:creationId xmlns:a16="http://schemas.microsoft.com/office/drawing/2014/main" id="{15766DD9-7A59-5718-723D-40E4B8D70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410119" y="2064879"/>
                <a:ext cx="1064973" cy="275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ko-KR" sz="11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𝑎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𝑓𝑎𝑛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𝑘𝑔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1" name="직사각형 10">
                <a:extLst>
                  <a:ext uri="{FF2B5EF4-FFF2-40B4-BE49-F238E27FC236}">
                    <a16:creationId xmlns:a16="http://schemas.microsoft.com/office/drawing/2014/main" id="{15766DD9-7A59-5718-723D-40E4B8D70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4410119" y="2064879"/>
                <a:ext cx="1064973" cy="275140"/>
              </a:xfrm>
              <a:prstGeom prst="rect">
                <a:avLst/>
              </a:prstGeom>
              <a:blipFill>
                <a:blip r:embed="rId14"/>
                <a:stretch>
                  <a:fillRect r="-44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직사각형 10">
                <a:extLst>
                  <a:ext uri="{FF2B5EF4-FFF2-40B4-BE49-F238E27FC236}">
                    <a16:creationId xmlns:a16="http://schemas.microsoft.com/office/drawing/2014/main" id="{248C2381-3710-C528-85DA-7F06E7846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6000" y="4143280"/>
                <a:ext cx="1064973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ko-KR" altLang="en-US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𝑡𝑒𝑚𝑝</m:t>
                          </m:r>
                        </m:sub>
                      </m:sSub>
                      <m:r>
                        <a:rPr lang="en-US" altLang="ko-KR" sz="11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(%)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2" name="직사각형 10">
                <a:extLst>
                  <a:ext uri="{FF2B5EF4-FFF2-40B4-BE49-F238E27FC236}">
                    <a16:creationId xmlns:a16="http://schemas.microsoft.com/office/drawing/2014/main" id="{248C2381-3710-C528-85DA-7F06E7846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16000" y="4143280"/>
                <a:ext cx="1064973" cy="2746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직사각형 10">
            <a:extLst>
              <a:ext uri="{FF2B5EF4-FFF2-40B4-BE49-F238E27FC236}">
                <a16:creationId xmlns:a16="http://schemas.microsoft.com/office/drawing/2014/main" id="{D695EB3A-803A-51DE-2BE7-DBC53DC026B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416884" y="4152941"/>
            <a:ext cx="10649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Energy (Wh)</a:t>
            </a:r>
            <a:endParaRPr lang="ko-KR" altLang="en-US" sz="1100" dirty="0">
              <a:latin typeface="Cambria Math" panose="02040503050406030204" pitchFamily="18" charset="0"/>
            </a:endParaRP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88F0EA8A-6106-B558-83C9-487BC164F3F3}"/>
              </a:ext>
            </a:extLst>
          </p:cNvPr>
          <p:cNvCxnSpPr>
            <a:cxnSpLocks/>
          </p:cNvCxnSpPr>
          <p:nvPr/>
        </p:nvCxnSpPr>
        <p:spPr>
          <a:xfrm flipH="1" flipV="1">
            <a:off x="8204376" y="1988089"/>
            <a:ext cx="53467" cy="52457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직사각형 10">
            <a:extLst>
              <a:ext uri="{FF2B5EF4-FFF2-40B4-BE49-F238E27FC236}">
                <a16:creationId xmlns:a16="http://schemas.microsoft.com/office/drawing/2014/main" id="{50A04F50-D04B-0B46-84F0-73A5D9F34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212" y="2409717"/>
            <a:ext cx="10319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Fan bound </a:t>
            </a:r>
            <a:endParaRPr lang="ko-KR" altLang="en-US" sz="1400" dirty="0"/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957972C4-A681-9088-4F45-F17147CE42E5}"/>
              </a:ext>
            </a:extLst>
          </p:cNvPr>
          <p:cNvCxnSpPr>
            <a:cxnSpLocks/>
          </p:cNvCxnSpPr>
          <p:nvPr/>
        </p:nvCxnSpPr>
        <p:spPr>
          <a:xfrm flipH="1" flipV="1">
            <a:off x="8079863" y="2409717"/>
            <a:ext cx="171686" cy="10148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A5019DA-9222-4EE9-7B57-5671E1D24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376" y="4267871"/>
            <a:ext cx="26573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13% energy saving with MPC</a:t>
            </a:r>
            <a:endParaRPr lang="ko-KR" altLang="en-US" sz="140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3870B0B-578E-B3D1-D8F3-161F09E151DB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of energy consumption based on control logic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-The MPC controller accounts for variations in solar radiation and vehicle speed, 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enabling energy savings.</a:t>
            </a:r>
            <a:endParaRPr lang="en-US" sz="18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ED72983-3739-214E-872F-5ECE17F87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Simulation results – periodic variation in solar radiation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40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C9783-FC98-4047-8F11-263C9B802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3786896-1E3D-3A3A-4DD2-18A0336B134B}"/>
              </a:ext>
            </a:extLst>
          </p:cNvPr>
          <p:cNvSpPr txBox="1">
            <a:spLocks/>
          </p:cNvSpPr>
          <p:nvPr/>
        </p:nvSpPr>
        <p:spPr>
          <a:xfrm>
            <a:off x="367435" y="704122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the VTMS plant model with high fidelity physics using simscape.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the control-oriented HVAC system model based ideal vapor-compression cycle and a modified PMV-based thermal comfort model.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evaluate the performance of the proposed HVAC control strategy in complex driving scenarios, simulations were conducted under various driving scenarios.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MPC controller considers the ram air effect based on vehicle speed, achieving higher energy efficiency compared to the RB controller.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MPC controller predict future variations in solar radiation and ambient temperature, enabling proactive responses such as pre-cooling and pre-heating.</a:t>
            </a:r>
          </a:p>
          <a:p>
            <a:pPr marL="285750" indent="-285750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MPC controller adapts more effectively to complex driving conditions than RB controller, enabling maximum energy savings while maintaining desirable passenger thermal comfort.</a:t>
            </a:r>
          </a:p>
          <a:p>
            <a:pPr marL="285750" indent="-285750">
              <a:lnSpc>
                <a:spcPct val="100000"/>
              </a:lnSpc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491D07C-B740-35BC-C78D-38EC0CBC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1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68EF4B-F813-8C4E-87D2-9A34765C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Speaker Information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D51A5-7C8C-AA47-B5F4-C9FB5296F7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defTabSz="4572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altLang="ko-KR" sz="2667" dirty="0">
                <a:solidFill>
                  <a:prstClr val="black"/>
                </a:solidFill>
                <a:latin typeface="Calibri" panose="020F0502020204030204"/>
                <a:cs typeface="Arial"/>
              </a:rPr>
              <a:t>Thank you</a:t>
            </a:r>
          </a:p>
          <a:p>
            <a:pPr marL="848763" lvl="3" indent="-457189" defTabSz="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2133" dirty="0">
                <a:solidFill>
                  <a:prstClr val="black"/>
                </a:solidFill>
                <a:latin typeface="Calibri" panose="020F0502020204030204"/>
                <a:cs typeface="Arial"/>
              </a:rPr>
              <a:t>Myungkyu Lee</a:t>
            </a:r>
          </a:p>
          <a:p>
            <a:pPr marL="848763" lvl="3" indent="-457189" defTabSz="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2133" dirty="0">
                <a:solidFill>
                  <a:prstClr val="black"/>
                </a:solidFill>
                <a:latin typeface="Calibri" panose="020F0502020204030204"/>
                <a:cs typeface="Arial"/>
              </a:rPr>
              <a:t>Hongik Univ</a:t>
            </a:r>
          </a:p>
          <a:p>
            <a:pPr marL="848763" lvl="3" indent="-457189" defTabSz="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2133" dirty="0">
                <a:latin typeface="Calibri" panose="020F0502020204030204"/>
                <a:cs typeface="Arial"/>
              </a:rPr>
              <a:t>Ph.D. Candidate</a:t>
            </a:r>
            <a:br>
              <a:rPr lang="en-US" altLang="ko-KR" sz="2133" dirty="0">
                <a:latin typeface="Calibri" panose="020F0502020204030204"/>
                <a:cs typeface="Arial"/>
              </a:rPr>
            </a:br>
            <a:r>
              <a:rPr lang="en-US" altLang="ko-KR" sz="2133" dirty="0">
                <a:latin typeface="Calibri" panose="020F0502020204030204"/>
                <a:cs typeface="Arial"/>
              </a:rPr>
              <a:t>Vehicle powertrain &amp; Thermal management system analysis</a:t>
            </a:r>
          </a:p>
          <a:p>
            <a:pPr marL="848763" lvl="3" indent="-457189" defTabSz="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ko-KR" sz="2133" dirty="0">
                <a:solidFill>
                  <a:prstClr val="black"/>
                </a:solidFill>
                <a:latin typeface="Calibri" panose="020F0502020204030204"/>
                <a:cs typeface="Arial"/>
              </a:rPr>
              <a:t>dlaudrb143@gmail.com</a:t>
            </a:r>
            <a:endParaRPr lang="en-US" altLang="ko-KR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8F6B80-AC3E-1349-9B74-9F5DB2D51B95}"/>
              </a:ext>
            </a:extLst>
          </p:cNvPr>
          <p:cNvSpPr/>
          <p:nvPr/>
        </p:nvSpPr>
        <p:spPr>
          <a:xfrm>
            <a:off x="3028950" y="4797910"/>
            <a:ext cx="30861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Paper # (if applicable) </a:t>
            </a:r>
          </a:p>
        </p:txBody>
      </p:sp>
    </p:spTree>
    <p:extLst>
      <p:ext uri="{BB962C8B-B14F-4D97-AF65-F5344CB8AC3E}">
        <p14:creationId xmlns:p14="http://schemas.microsoft.com/office/powerpoint/2010/main" val="290242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A5A1F-48D8-CC72-5973-9B12A047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EE74-4DD5-6662-BF80-084278423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8813043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6EEEB5F-8840-891F-EBD6-A8B83271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44A4DF1-300E-C61D-B1DA-CA946CAB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1" descr="도표, 스케치, 기술 도면, 평면도이(가) 표시된 사진&#10;&#10;자동 생성된 설명">
            <a:extLst>
              <a:ext uri="{FF2B5EF4-FFF2-40B4-BE49-F238E27FC236}">
                <a16:creationId xmlns:a16="http://schemas.microsoft.com/office/drawing/2014/main" id="{32DDBA5E-2AF0-23AB-4FD2-09439902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827946"/>
            <a:ext cx="6172200" cy="254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D70D9EE-C99F-AD14-CAD5-F4E318E98946}"/>
              </a:ext>
            </a:extLst>
          </p:cNvPr>
          <p:cNvSpPr txBox="1">
            <a:spLocks/>
          </p:cNvSpPr>
          <p:nvPr/>
        </p:nvSpPr>
        <p:spPr>
          <a:xfrm>
            <a:off x="381000" y="719138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A/C operation, the evaporator outlet air is often too cold, 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reheating is required to prevent over-cooling and maintain passenger comfort.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Optimal control of HVAC system that simultaneously considers both A/C and reheating operations is essential for maintaining comfortable cabin environments.</a:t>
            </a:r>
          </a:p>
        </p:txBody>
      </p:sp>
      <p:sp>
        <p:nvSpPr>
          <p:cNvPr id="8" name="직사각형 26">
            <a:extLst>
              <a:ext uri="{FF2B5EF4-FFF2-40B4-BE49-F238E27FC236}">
                <a16:creationId xmlns:a16="http://schemas.microsoft.com/office/drawing/2014/main" id="{EFFE7D6F-043F-D47B-9CA4-970AF68A4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451" y="4342546"/>
            <a:ext cx="40590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Schematic Diagram of HVAC and Cabin System</a:t>
            </a:r>
            <a:endParaRPr lang="ko-KR" altLang="en-US" sz="1400" baseline="30000" dirty="0"/>
          </a:p>
        </p:txBody>
      </p:sp>
      <p:sp>
        <p:nvSpPr>
          <p:cNvPr id="9" name="직사각형 10">
            <a:extLst>
              <a:ext uri="{FF2B5EF4-FFF2-40B4-BE49-F238E27FC236}">
                <a16:creationId xmlns:a16="http://schemas.microsoft.com/office/drawing/2014/main" id="{9A7DF073-AC9C-4F20-B7B1-5209D6F6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227" y="4699585"/>
            <a:ext cx="59953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800" dirty="0"/>
              <a:t>Ref) Shin, Y., Ham, J., &amp; Cho, H. (2019). Investigation on thermal comfort using driver’s bio-signals depend on vehicle cabin and vent exit air temperature. Journal of Mechanical Science and Technology, 33, 3585-3596.</a:t>
            </a:r>
          </a:p>
        </p:txBody>
      </p:sp>
    </p:spTree>
    <p:extLst>
      <p:ext uri="{BB962C8B-B14F-4D97-AF65-F5344CB8AC3E}">
        <p14:creationId xmlns:p14="http://schemas.microsoft.com/office/powerpoint/2010/main" val="950801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16485-F13D-307B-5F90-4D8F159E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8038-7D06-62E3-72A7-D270C417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8813043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DBECEAC-2DE4-D913-092D-D2A9F2CDA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C1A3939-431F-F0E5-B813-CF1A69595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E61A3D-D46B-101B-C437-D81B4C472AF1}"/>
              </a:ext>
            </a:extLst>
          </p:cNvPr>
          <p:cNvSpPr txBox="1">
            <a:spLocks/>
          </p:cNvSpPr>
          <p:nvPr/>
        </p:nvSpPr>
        <p:spPr>
          <a:xfrm>
            <a:off x="381000" y="719138"/>
            <a:ext cx="8560526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Conventional thermal management strategies usually adopt finite-state-machine(FSM), proportional-integral-derivative(PID), fuzzy control(FC); derived from experience.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rule-based approaches struggles to adapt to complex driving scenarios 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Recently, Model Predictive Control (MPC) has been widely used in vehicle HVAC system, as it optimizes control actions to minimize a cost function over a prediction horizon.</a:t>
            </a:r>
            <a:endParaRPr lang="en-US" altLang="ko-KR" sz="1800" dirty="0"/>
          </a:p>
        </p:txBody>
      </p:sp>
      <p:sp>
        <p:nvSpPr>
          <p:cNvPr id="11" name="직사각형 26">
            <a:extLst>
              <a:ext uri="{FF2B5EF4-FFF2-40B4-BE49-F238E27FC236}">
                <a16:creationId xmlns:a16="http://schemas.microsoft.com/office/drawing/2014/main" id="{CF4DFD9A-0C53-AAC6-6AE7-45F8645D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99" y="4299762"/>
            <a:ext cx="2900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Rule based logic</a:t>
            </a:r>
            <a:endParaRPr lang="ko-KR" altLang="en-US" sz="1400" dirty="0"/>
          </a:p>
        </p:txBody>
      </p:sp>
      <p:sp>
        <p:nvSpPr>
          <p:cNvPr id="12" name="직사각형 26">
            <a:extLst>
              <a:ext uri="{FF2B5EF4-FFF2-40B4-BE49-F238E27FC236}">
                <a16:creationId xmlns:a16="http://schemas.microsoft.com/office/drawing/2014/main" id="{F7816B76-998C-36F9-926A-7929F1A4C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639" y="4299762"/>
            <a:ext cx="2636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Model predictive control</a:t>
            </a:r>
            <a:endParaRPr lang="ko-KR" altLang="en-US" sz="1400" baseline="30000" dirty="0"/>
          </a:p>
        </p:txBody>
      </p:sp>
      <p:pic>
        <p:nvPicPr>
          <p:cNvPr id="13" name="그림 4">
            <a:extLst>
              <a:ext uri="{FF2B5EF4-FFF2-40B4-BE49-F238E27FC236}">
                <a16:creationId xmlns:a16="http://schemas.microsoft.com/office/drawing/2014/main" id="{0280BF64-5E2F-E335-7BE9-ED8340C3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4" y="2528074"/>
            <a:ext cx="3505200" cy="18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0">
            <a:extLst>
              <a:ext uri="{FF2B5EF4-FFF2-40B4-BE49-F238E27FC236}">
                <a16:creationId xmlns:a16="http://schemas.microsoft.com/office/drawing/2014/main" id="{D91374C0-DBF0-E5EA-C8B8-C053E24A4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227" y="4699585"/>
            <a:ext cx="59953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800" dirty="0"/>
              <a:t>Ref ) Chen, Y., Kwak, K. H., Kim, J., Jung, D. D., &amp; Kim, Y. (2024). Integrated Thermal Management of Electric Vehicles Based on Model Predictive Control with Approximated Value Function. IEEE Access.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E765ABE-C53B-967A-74A9-4911A1437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59" y="2595405"/>
            <a:ext cx="4176301" cy="17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A1778-443C-1DD0-91EC-96161542E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E455-A621-EF03-C9A9-B4004B67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8813043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4298E5B-2F64-46F1-A3A0-7CA21C4B9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A89A6D9-CC45-BC11-BF88-5A9EAFB7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1FE9CF-1875-49B2-B72C-4195B3808FA1}"/>
              </a:ext>
            </a:extLst>
          </p:cNvPr>
          <p:cNvSpPr txBox="1">
            <a:spLocks/>
          </p:cNvSpPr>
          <p:nvPr/>
        </p:nvSpPr>
        <p:spPr>
          <a:xfrm>
            <a:off x="381000" y="719138"/>
            <a:ext cx="8610600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Moreover, the role of the HVAC system is to ensure passenger thermal comfort 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maximize energy savings while achieving desirable passenger thermal comfort, 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MPC-based controller requires a model that can explicitly evaluate thermal comfort.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predictive mean vote (PMV) model is one of the most popular indices for evaluating thermal environmental conditions.</a:t>
            </a:r>
          </a:p>
        </p:txBody>
      </p:sp>
      <p:sp>
        <p:nvSpPr>
          <p:cNvPr id="11" name="직사각형 26">
            <a:extLst>
              <a:ext uri="{FF2B5EF4-FFF2-40B4-BE49-F238E27FC236}">
                <a16:creationId xmlns:a16="http://schemas.microsoft.com/office/drawing/2014/main" id="{8D9E6D51-ACB1-C095-D855-8EE64EF80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78792"/>
            <a:ext cx="464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Factors influencing thermal comfort for passengers</a:t>
            </a:r>
            <a:endParaRPr lang="ko-KR" altLang="en-US" sz="1400" dirty="0"/>
          </a:p>
        </p:txBody>
      </p:sp>
      <p:sp>
        <p:nvSpPr>
          <p:cNvPr id="12" name="직사각형 26">
            <a:extLst>
              <a:ext uri="{FF2B5EF4-FFF2-40B4-BE49-F238E27FC236}">
                <a16:creationId xmlns:a16="http://schemas.microsoft.com/office/drawing/2014/main" id="{3A1CA83F-051E-43A3-D742-876099FB7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502" y="4378792"/>
            <a:ext cx="40590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400" dirty="0"/>
              <a:t>Thermal sensation scale based on PMV</a:t>
            </a:r>
            <a:endParaRPr lang="ko-KR" altLang="en-US" sz="1400" baseline="30000" dirty="0"/>
          </a:p>
        </p:txBody>
      </p:sp>
      <p:pic>
        <p:nvPicPr>
          <p:cNvPr id="13" name="그림 3" descr="텍스트, 도표, 폰트, 라인이(가) 표시된 사진&#10;&#10;자동 생성된 설명">
            <a:extLst>
              <a:ext uri="{FF2B5EF4-FFF2-40B4-BE49-F238E27FC236}">
                <a16:creationId xmlns:a16="http://schemas.microsoft.com/office/drawing/2014/main" id="{CE8CA9F0-1173-76E2-95B0-FAF3D776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69536"/>
            <a:ext cx="4419600" cy="15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D022B16-01BF-49E7-A80F-BEE55C75C7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902"/>
          <a:stretch/>
        </p:blipFill>
        <p:spPr>
          <a:xfrm>
            <a:off x="6010498" y="2481904"/>
            <a:ext cx="870917" cy="1771379"/>
          </a:xfrm>
          <a:prstGeom prst="rect">
            <a:avLst/>
          </a:prstGeom>
        </p:spPr>
      </p:pic>
      <p:sp>
        <p:nvSpPr>
          <p:cNvPr id="15" name="직사각형 10">
            <a:extLst>
              <a:ext uri="{FF2B5EF4-FFF2-40B4-BE49-F238E27FC236}">
                <a16:creationId xmlns:a16="http://schemas.microsoft.com/office/drawing/2014/main" id="{84F3FEE5-A304-E5FC-7796-D7A51757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227" y="4699585"/>
            <a:ext cx="599537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800" dirty="0"/>
              <a:t>Ref ) ANSI ASHRAE Standard 55 (2017). Thermal environmental conditions for human occupancy. ASHRAE.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25AAF58-A75F-052D-CDEA-F49C4DB2E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405704"/>
            <a:ext cx="957832" cy="189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38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E1B55-76BC-FEDE-68F5-4633E9B79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88906-8F3D-966F-7CE6-9DE5585B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8813043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5ACDDC9C-2344-8DA0-65C9-49EA7EF41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B5012AE-66C0-F539-9B21-E71B714F2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FFC76B-B788-D397-586B-46C86A4D9E99}"/>
              </a:ext>
            </a:extLst>
          </p:cNvPr>
          <p:cNvSpPr txBox="1">
            <a:spLocks/>
          </p:cNvSpPr>
          <p:nvPr/>
        </p:nvSpPr>
        <p:spPr>
          <a:xfrm>
            <a:off x="381000" y="719138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recent studies have used the PMV model in their MPC-based control design 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improve HVAC system efficiency while maintaining passenger comfort.</a:t>
            </a:r>
          </a:p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previous studies have often assumed a static driving environment, </a:t>
            </a:r>
            <a:b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whereas in reality, the performance of the EV thermal management system (TMS) is affected by complex and varying environmental conditions.</a:t>
            </a:r>
          </a:p>
          <a:p>
            <a:pPr marL="285750" indent="-285750"/>
            <a:endParaRPr lang="en-US" altLang="ko-K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overcome the limitations of previous MPC-based approaches and fully realize the optimal performance of HVAC system control in electric vehicles, this study proposes a novel MPC-based HVAC control strategy that incorporates reheating using an internal condenser during A/C operation and considers passenger thermal comfort.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proposed control strategy aims to analyze the impact of various environmental factors, such as ambient temperature and solar radiation, on overall system performance.</a:t>
            </a:r>
          </a:p>
        </p:txBody>
      </p:sp>
    </p:spTree>
    <p:extLst>
      <p:ext uri="{BB962C8B-B14F-4D97-AF65-F5344CB8AC3E}">
        <p14:creationId xmlns:p14="http://schemas.microsoft.com/office/powerpoint/2010/main" val="418459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08663-A3BE-82CD-03C6-E2AAF146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85CE-09E0-B309-2E2B-FF16286E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8813043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DB1EC73C-E573-4EF5-7827-6363D454E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C1BF573-B58E-231E-A268-157CBFD5F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5DCF2C-2CC7-D73E-95AF-39A001927463}"/>
              </a:ext>
            </a:extLst>
          </p:cNvPr>
          <p:cNvSpPr txBox="1">
            <a:spLocks/>
          </p:cNvSpPr>
          <p:nvPr/>
        </p:nvSpPr>
        <p:spPr>
          <a:xfrm>
            <a:off x="381000" y="742950"/>
            <a:ext cx="8469313" cy="609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1800" b="1" dirty="0"/>
              <a:t>Thermal comfort-conscious air-conditioning system control for electric vehicles using model predictive control under transient climate condition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F2CE536-9DE7-3BB8-9FBE-5B29E5C1E199}"/>
              </a:ext>
            </a:extLst>
          </p:cNvPr>
          <p:cNvSpPr txBox="1">
            <a:spLocks/>
          </p:cNvSpPr>
          <p:nvPr/>
        </p:nvSpPr>
        <p:spPr bwMode="auto">
          <a:xfrm>
            <a:off x="381000" y="1428750"/>
            <a:ext cx="846931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557213" indent="-214313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30175" indent="-130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347663" indent="-17462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511175" indent="-128588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5788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VTMS plant model with high fidelity physics using simscape.</a:t>
            </a:r>
          </a:p>
          <a:p>
            <a:pPr marL="585788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the control-oriented HVAC system model based ideal vapor-compression cycle and a modified PMV-based thermal comfort model.</a:t>
            </a:r>
          </a:p>
          <a:p>
            <a:pPr marL="585788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 the model predictive controller.</a:t>
            </a:r>
          </a:p>
          <a:p>
            <a:pPr marL="585788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 of the proposed HVAC control strategy through simulations under transient climate conditions, including varying ambient temperature and solar radiation, in complex driving scenarios.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223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41C9-208B-D7A0-1B5F-6D980D1F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ACCD-A73D-7166-BE41-879B39583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273845"/>
            <a:ext cx="9144000" cy="402410"/>
          </a:xfrm>
          <a:prstGeom prst="rect">
            <a:avLst/>
          </a:prstGeom>
        </p:spPr>
        <p:txBody>
          <a:bodyPr/>
          <a:lstStyle/>
          <a:p>
            <a:r>
              <a:rPr lang="en-US" altLang="ko-KR" sz="22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VTMS Plant Model with High-Fidelity Physics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1CC7E304-2FC9-B350-7E71-5CA8A44E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7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8FB4A7D-75AF-F4C5-23ED-5C42E25B0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직사각형 26">
            <a:extLst>
              <a:ext uri="{FF2B5EF4-FFF2-40B4-BE49-F238E27FC236}">
                <a16:creationId xmlns:a16="http://schemas.microsoft.com/office/drawing/2014/main" id="{27403CEE-2B26-B8F4-9003-EC721DDC5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" y="4248150"/>
            <a:ext cx="4739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ko-KR" sz="1600" dirty="0"/>
              <a:t>Architecture of HVAC system with R1234yf</a:t>
            </a:r>
            <a:endParaRPr lang="ko-KR" altLang="en-US" sz="1600" dirty="0"/>
          </a:p>
        </p:txBody>
      </p:sp>
      <p:sp>
        <p:nvSpPr>
          <p:cNvPr id="7" name="직사각형 26">
            <a:extLst>
              <a:ext uri="{FF2B5EF4-FFF2-40B4-BE49-F238E27FC236}">
                <a16:creationId xmlns:a16="http://schemas.microsoft.com/office/drawing/2014/main" id="{379D1E38-7D3A-48F0-1D8B-202AAC77F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634" y="1852196"/>
            <a:ext cx="3915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ko-KR" sz="1600" dirty="0"/>
              <a:t>Electric vehicle Specifications </a:t>
            </a:r>
            <a:endParaRPr lang="ko-KR" altLang="en-US" sz="1600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E3272D80-64EA-C568-DCD3-0A34F05CA9A6}"/>
              </a:ext>
            </a:extLst>
          </p:cNvPr>
          <p:cNvGraphicFramePr>
            <a:graphicFrameLocks noGrp="1"/>
          </p:cNvGraphicFramePr>
          <p:nvPr/>
        </p:nvGraphicFramePr>
        <p:xfrm>
          <a:off x="4904209" y="2250569"/>
          <a:ext cx="4086536" cy="1823348"/>
        </p:xfrm>
        <a:graphic>
          <a:graphicData uri="http://schemas.openxmlformats.org/drawingml/2006/table">
            <a:tbl>
              <a:tblPr firstRow="1" firstCol="1" bandRow="1"/>
              <a:tblGrid>
                <a:gridCol w="1163448">
                  <a:extLst>
                    <a:ext uri="{9D8B030D-6E8A-4147-A177-3AD203B41FA5}">
                      <a16:colId xmlns:a16="http://schemas.microsoft.com/office/drawing/2014/main" val="528901004"/>
                    </a:ext>
                  </a:extLst>
                </a:gridCol>
                <a:gridCol w="1827327">
                  <a:extLst>
                    <a:ext uri="{9D8B030D-6E8A-4147-A177-3AD203B41FA5}">
                      <a16:colId xmlns:a16="http://schemas.microsoft.com/office/drawing/2014/main" val="3965981260"/>
                    </a:ext>
                  </a:extLst>
                </a:gridCol>
                <a:gridCol w="1095761">
                  <a:extLst>
                    <a:ext uri="{9D8B030D-6E8A-4147-A177-3AD203B41FA5}">
                      <a16:colId xmlns:a16="http://schemas.microsoft.com/office/drawing/2014/main" val="978655513"/>
                    </a:ext>
                  </a:extLst>
                </a:gridCol>
              </a:tblGrid>
              <a:tr h="36493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Component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Type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Specification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15410"/>
                  </a:ext>
                </a:extLst>
              </a:tr>
              <a:tr h="36493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Vehicle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Battery electric vehicle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1900 kg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372056"/>
                  </a:ext>
                </a:extLst>
              </a:tr>
              <a:tr h="3636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Battery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Lithium-ion pouch cell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73kWh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852237"/>
                  </a:ext>
                </a:extLst>
              </a:tr>
              <a:tr h="36493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Motor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Permanent magnetic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160 kW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894048"/>
                  </a:ext>
                </a:extLst>
              </a:tr>
              <a:tr h="36493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VTMS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Electric compressor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latinLnBrk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바탕" panose="02030600000101010101" pitchFamily="18" charset="-127"/>
                          <a:cs typeface="Times New Roman" panose="02020603050405020304" pitchFamily="18" charset="0"/>
                        </a:rPr>
                        <a:t>45 cc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607946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B09D2186-1366-FC5F-4014-1987EC9D3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" y="1866781"/>
            <a:ext cx="4739562" cy="222896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D3FA13F-43A0-EBA7-DC03-05A01C12F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572" y="3224845"/>
            <a:ext cx="1270857" cy="79470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C832D0-13A2-6545-9B81-6BB482B50E28}"/>
              </a:ext>
            </a:extLst>
          </p:cNvPr>
          <p:cNvSpPr txBox="1">
            <a:spLocks/>
          </p:cNvSpPr>
          <p:nvPr/>
        </p:nvSpPr>
        <p:spPr>
          <a:xfrm>
            <a:off x="367435" y="730250"/>
            <a:ext cx="8469313" cy="368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ko-KR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VTMS plant model with high- fidelity physics is developed in Simscape, based on performance map and geometry data of each component, used as the plant model.</a:t>
            </a:r>
          </a:p>
        </p:txBody>
      </p:sp>
    </p:spTree>
    <p:extLst>
      <p:ext uri="{BB962C8B-B14F-4D97-AF65-F5344CB8AC3E}">
        <p14:creationId xmlns:p14="http://schemas.microsoft.com/office/powerpoint/2010/main" val="1241882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a04399-c7e5-4fcf-b735-2678e6fed458">
      <Terms xmlns="http://schemas.microsoft.com/office/infopath/2007/PartnerControls"/>
    </lcf76f155ced4ddcb4097134ff3c332f>
    <TaxCatchAll xmlns="63bcba6c-a169-4f7f-9622-66e1309e990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764B843F86745ABA63C00F7238EC0" ma:contentTypeVersion="18" ma:contentTypeDescription="Create a new document." ma:contentTypeScope="" ma:versionID="981a15c99f6cb83d6172824fb9239b50">
  <xsd:schema xmlns:xsd="http://www.w3.org/2001/XMLSchema" xmlns:xs="http://www.w3.org/2001/XMLSchema" xmlns:p="http://schemas.microsoft.com/office/2006/metadata/properties" xmlns:ns2="07a04399-c7e5-4fcf-b735-2678e6fed458" xmlns:ns3="63bcba6c-a169-4f7f-9622-66e1309e9900" targetNamespace="http://schemas.microsoft.com/office/2006/metadata/properties" ma:root="true" ma:fieldsID="a0fa2637f1b40fe599f4bb50bc3a021c" ns2:_="" ns3:_="">
    <xsd:import namespace="07a04399-c7e5-4fcf-b735-2678e6fed458"/>
    <xsd:import namespace="63bcba6c-a169-4f7f-9622-66e1309e99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04399-c7e5-4fcf-b735-2678e6fed4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13b2ed-c304-4591-a7c9-eb826bf95b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bcba6c-a169-4f7f-9622-66e1309e990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dfcacdf-b702-44f0-ac36-c9d63de21d8c}" ma:internalName="TaxCatchAll" ma:showField="CatchAllData" ma:web="63bcba6c-a169-4f7f-9622-66e1309e99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241542-829C-476C-9205-8310A68D99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C6DA17-B042-4E4F-AC60-B99E50B34DD0}">
  <ds:schemaRefs>
    <ds:schemaRef ds:uri="07a04399-c7e5-4fcf-b735-2678e6fed458"/>
    <ds:schemaRef ds:uri="600d7941-d9c8-44b9-861a-4e3946071322"/>
    <ds:schemaRef ds:uri="63bcba6c-a169-4f7f-9622-66e1309e9900"/>
    <ds:schemaRef ds:uri="c26af9df-e40e-48c2-97cd-ce20f8b28cbd"/>
    <ds:schemaRef ds:uri="ecd0dfd9-e163-40d0-9023-1c3cb72a959d"/>
    <ds:schemaRef ds:uri="f028ddb0-b656-48cd-88fa-9454955f79c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A52A3F7-DA7A-421C-BF80-748D41A67DFA}">
  <ds:schemaRefs>
    <ds:schemaRef ds:uri="07a04399-c7e5-4fcf-b735-2678e6fed458"/>
    <ds:schemaRef ds:uri="63bcba6c-a169-4f7f-9622-66e1309e99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849</TotalTime>
  <Words>2765</Words>
  <Application>Microsoft Office PowerPoint</Application>
  <PresentationFormat>화면 슬라이드 쇼(16:9)</PresentationFormat>
  <Paragraphs>367</Paragraphs>
  <Slides>38</Slides>
  <Notes>37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8" baseType="lpstr">
      <vt:lpstr>ProximaNova-Regular</vt:lpstr>
      <vt:lpstr>맑은 고딕</vt:lpstr>
      <vt:lpstr>Aptos</vt:lpstr>
      <vt:lpstr>Arial</vt:lpstr>
      <vt:lpstr>Calibri</vt:lpstr>
      <vt:lpstr>Cambria Math</vt:lpstr>
      <vt:lpstr>Times New Roman</vt:lpstr>
      <vt:lpstr>Wingdings</vt:lpstr>
      <vt:lpstr>Office Theme</vt:lpstr>
      <vt:lpstr>Equation</vt:lpstr>
      <vt:lpstr>Thermal comfort-conscious air-conditioning system control for electric vehicles using model predictive control under transient climate condition </vt:lpstr>
      <vt:lpstr>Outline</vt:lpstr>
      <vt:lpstr>Background</vt:lpstr>
      <vt:lpstr>Background</vt:lpstr>
      <vt:lpstr>Background</vt:lpstr>
      <vt:lpstr>Background</vt:lpstr>
      <vt:lpstr>Background</vt:lpstr>
      <vt:lpstr>Objectives</vt:lpstr>
      <vt:lpstr>Development of VTMS Plant Model with High-Fidelity Physics </vt:lpstr>
      <vt:lpstr>Development of VTMS Plant Model with High-Fidelity Physics </vt:lpstr>
      <vt:lpstr>Development of VTMS Plant Model with High-Fidelity Physics </vt:lpstr>
      <vt:lpstr>Development of VTMS Plant Model with High-Fidelity Physics </vt:lpstr>
      <vt:lpstr>Development of VTMS Plant Model with High-Fidelity Physics </vt:lpstr>
      <vt:lpstr>Development of VTMS Plant Model with High-Fidelity Physics </vt:lpstr>
      <vt:lpstr>Development of VTMS Plant Model with High-Fidelity Physics </vt:lpstr>
      <vt:lpstr>Model predictive control</vt:lpstr>
      <vt:lpstr>Model predictive control – Cost function</vt:lpstr>
      <vt:lpstr>Model predictive control - Control-oriented Model</vt:lpstr>
      <vt:lpstr>Model predictive control - Control-oriented Model</vt:lpstr>
      <vt:lpstr>Model predictive control - Control-oriented Model</vt:lpstr>
      <vt:lpstr>Model predictive control - Control-oriented Model</vt:lpstr>
      <vt:lpstr>Model predictive control - Control-oriented Model</vt:lpstr>
      <vt:lpstr>Development of modified Thermal comfort model</vt:lpstr>
      <vt:lpstr>Development of modified Thermal comfort model</vt:lpstr>
      <vt:lpstr>Model predictive control – Kalman filter</vt:lpstr>
      <vt:lpstr>Model predictive control condition</vt:lpstr>
      <vt:lpstr>Simulation condition – steady climate profile</vt:lpstr>
      <vt:lpstr>Simulation results – steady climate profile</vt:lpstr>
      <vt:lpstr>Simulation results – steady climate profile</vt:lpstr>
      <vt:lpstr>Simulation results – step change climate profile</vt:lpstr>
      <vt:lpstr>Simulation results – step change climate profile</vt:lpstr>
      <vt:lpstr>Simulation results – step change climate profile</vt:lpstr>
      <vt:lpstr>Simulation results – step change climate profile</vt:lpstr>
      <vt:lpstr>Simulation condition – periodic variation in solar radiation</vt:lpstr>
      <vt:lpstr>Simulation results – periodic variation in solar radiation</vt:lpstr>
      <vt:lpstr>Simulation results – periodic variation in solar radiation</vt:lpstr>
      <vt:lpstr>Summary and Conclusions</vt:lpstr>
      <vt:lpstr>Speaker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Schall</dc:creator>
  <cp:lastModifiedBy>이명규</cp:lastModifiedBy>
  <cp:revision>64</cp:revision>
  <dcterms:created xsi:type="dcterms:W3CDTF">2023-08-28T14:19:58Z</dcterms:created>
  <dcterms:modified xsi:type="dcterms:W3CDTF">2025-06-07T08:12:48Z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0x010100325764B843F86745ABA63C00F7238EC0</vt:lpwstr>
  </property>
  <property fmtid="{D5CDD505-2E9C-101B-9397-08002B2CF9AE}" pid="3" name="MediaServiceImageTags">
    <vt:lpwstr/>
  </property>
</Properties>
</file>