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  <p:sldMasterId id="2147483675" r:id="rId5"/>
  </p:sldMasterIdLst>
  <p:notesMasterIdLst>
    <p:notesMasterId r:id="rId23"/>
  </p:notesMasterIdLst>
  <p:sldIdLst>
    <p:sldId id="263" r:id="rId6"/>
    <p:sldId id="257" r:id="rId7"/>
    <p:sldId id="259" r:id="rId8"/>
    <p:sldId id="264" r:id="rId9"/>
    <p:sldId id="265" r:id="rId10"/>
    <p:sldId id="266" r:id="rId11"/>
    <p:sldId id="267" r:id="rId12"/>
    <p:sldId id="275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60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9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8916-E1A4-481C-8742-C8B09DD98C2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B4BD4-0CE4-4732-865F-4AA0132AC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05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DBF3B-5ADD-A72A-C67E-79878F0B2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ED60A6-59F0-DAF4-5A17-A7B89FB32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8B8D58-5939-B0B6-0A54-C8109EE56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0B69A-0448-3BF5-8AB4-27C3EEBA6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9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4FD00-2FAB-8D52-A118-1C82FB42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EF8661-C7CC-BDDC-FA3B-C3A5E3186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0B3B94-ACEA-5729-DCA5-723E8B686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E0874-274A-1F4F-832B-B69AFFDDC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7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3D3CE-EEF7-8578-4D2F-276F5F6AC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834F89-8BDC-C637-0312-63E12CCA4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78A617-A77C-D2B7-97DC-C0F8E2BE1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F07F7-A97A-4036-53A8-C66780604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9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84E9F-A021-3E02-4BDC-BBBE37EE5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72AD49-E25E-52E6-EBA5-B3552CA777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E36515-2733-4270-7D0F-0000BD6C4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469B2-EF35-3905-B537-DDE7ACC1E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87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99D08-3325-40C4-47D6-BB300D40F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79C96-BDE7-E481-771D-D5387E5FB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4B882-839B-292A-08E2-2F8F61FFB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B88E7-E7DC-A1EB-D682-6041BD4CBE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8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0D9AC-7FEC-FA55-BE64-27AAEE4C2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86269E-7DFC-576C-BFD7-C139C54E0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F648F8-E17A-C3CA-5946-E7D27D841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2D926-AD25-334B-F586-319BE43D3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2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FC5F6-0D58-2119-55C3-39658E85E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933F2B-27CC-F334-F6DD-C906D38E3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A0FFAD-368E-5265-7C42-C1408A78A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668E8-E7C0-DF27-1F68-B738C936A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6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0EBF0-B839-FB0A-F26E-919BC0DF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0E2D38-A310-01EA-D899-8A5EC0964E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A1F59-9C3A-D739-6267-CFBFD6388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41531-F703-30C7-8D19-9F9A3F2AC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0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F5CD0-0350-D7A4-6658-E75633A40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6A240B-CDC1-7CE6-F919-CED44425D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B1AF25-D117-1709-3546-443591EB0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B7215-6416-518F-5706-E72C3852F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35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2CFEF-0306-1BE2-C3E2-D0BED8F1D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B07E4D-49CF-CB0A-17FD-41C513C8FF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C188F-F15E-6A57-8AD7-9A9F558EE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B8122-3971-A3F8-E9E2-0019785DD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82BFA-7CEA-724A-754C-1B7103F5A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E9E88-B738-7530-40CF-8E2536E96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ED3DA-FA8E-F015-1A30-1F96BFE96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1D1B0-6A15-0EBA-00A5-BB0D97914E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8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0467-30DB-28AD-F3A0-D3E0DF052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9AA015-CFDA-A507-3FDC-2FB264026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F1485-37B6-D5E8-1CE1-E96568B71D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E346-1CE1-33A3-D7D2-69E54C4C4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29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E7FD6-0968-72E2-B6C5-1255715B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E5700C-8030-0310-0F70-D5B250436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1893F1-C451-5A3A-FE72-5E0CBE1F0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E05C2-F694-7B9F-6512-EBE0523B7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5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7ED680-4E24-5E42-813F-8D69D70754C3}"/>
              </a:ext>
            </a:extLst>
          </p:cNvPr>
          <p:cNvCxnSpPr>
            <a:cxnSpLocks/>
          </p:cNvCxnSpPr>
          <p:nvPr userDrawn="1"/>
        </p:nvCxnSpPr>
        <p:spPr>
          <a:xfrm>
            <a:off x="381000" y="742950"/>
            <a:ext cx="8369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CC6C976-D184-464C-9064-1C7F44A31227}"/>
              </a:ext>
            </a:extLst>
          </p:cNvPr>
          <p:cNvSpPr/>
          <p:nvPr userDrawn="1"/>
        </p:nvSpPr>
        <p:spPr>
          <a:xfrm>
            <a:off x="271810" y="4692923"/>
            <a:ext cx="2623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SAE International®</a:t>
            </a:r>
          </a:p>
          <a:p>
            <a:r>
              <a:rPr lang="en-US" sz="80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TMSS 2025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42FE0B-CA9C-6D4A-AA86-A90F58A9FAEA}"/>
              </a:ext>
            </a:extLst>
          </p:cNvPr>
          <p:cNvSpPr/>
          <p:nvPr userDrawn="1"/>
        </p:nvSpPr>
        <p:spPr>
          <a:xfrm>
            <a:off x="6886096" y="4797907"/>
            <a:ext cx="19637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8D8A4392-6EB1-D247-92EE-538B37AF4DD6}" type="slidenum">
              <a:rPr lang="en-US" sz="800" smtClean="0"/>
              <a:pPr algn="r"/>
              <a:t>‹#›</a:t>
            </a:fld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7BE11-864B-CF48-B6C8-D8FACF961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9" y="931915"/>
            <a:ext cx="8369807" cy="369430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76D64C-A4A2-922F-3CC5-48AEA2CAE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D2E289-810E-7182-672C-4DD7EF3D99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B23ED-E1BA-D468-B5C3-750FCB07E5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E95415-8A76-4F3A-8717-CD79460D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1075" y="2724151"/>
            <a:ext cx="5926873" cy="10159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1075" y="3868616"/>
            <a:ext cx="5926873" cy="1274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628B42-8455-CB41-8130-60D681F7AB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97775" y="4140200"/>
            <a:ext cx="1263650" cy="774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b="0" i="0" u="none" strike="noStrike" smtClean="0"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0" i="0" u="none" strike="noStrike">
                <a:solidFill>
                  <a:srgbClr val="222222"/>
                </a:solidFill>
                <a:effectLst/>
                <a:latin typeface="ProximaNova-Regular"/>
              </a:rPr>
              <a:t>Insert your company's logo here.</a:t>
            </a:r>
            <a:endParaRPr lang="en-US"/>
          </a:p>
        </p:txBody>
      </p:sp>
      <p:pic>
        <p:nvPicPr>
          <p:cNvPr id="5" name="Picture 4" descr="A car with a white door&#10;&#10;AI-generated content may be incorrect.">
            <a:extLst>
              <a:ext uri="{FF2B5EF4-FFF2-40B4-BE49-F238E27FC236}">
                <a16:creationId xmlns:a16="http://schemas.microsoft.com/office/drawing/2014/main" id="{E605F198-A734-B493-34A5-920F31FDF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1626"/>
          <a:stretch/>
        </p:blipFill>
        <p:spPr>
          <a:xfrm>
            <a:off x="0" y="0"/>
            <a:ext cx="9144000" cy="17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7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ar&#10;&#10;Description automatically generated">
            <a:extLst>
              <a:ext uri="{FF2B5EF4-FFF2-40B4-BE49-F238E27FC236}">
                <a16:creationId xmlns:a16="http://schemas.microsoft.com/office/drawing/2014/main" id="{95C4B0BB-1622-4E38-AE8A-9A584F6FB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8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2B0AAA-FF8D-1327-6E74-A54B59F6C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7E7CA-50F7-58CB-8897-3B5E287E1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E95415-8A76-4F3A-8717-CD79460D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0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0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E16C-8AFB-A04A-751D-9446D925A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CFD9-A562-6F2C-BF53-66CEDB48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Arial Narrow" panose="020B0606020202030204" pitchFamily="34" charset="0"/>
              </a:rPr>
              <a:t>Components Information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887D8-8A49-D4E1-C715-0DEB3FADA090}"/>
              </a:ext>
            </a:extLst>
          </p:cNvPr>
          <p:cNvSpPr txBox="1"/>
          <p:nvPr/>
        </p:nvSpPr>
        <p:spPr>
          <a:xfrm>
            <a:off x="380999" y="863770"/>
            <a:ext cx="2053046" cy="37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  <a:cs typeface="+mn-cs"/>
              </a:rPr>
              <a:t>Liquid Cool Condenser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88AB2-2C59-200D-20F3-EDBC97F8CF9F}"/>
              </a:ext>
            </a:extLst>
          </p:cNvPr>
          <p:cNvSpPr txBox="1"/>
          <p:nvPr/>
        </p:nvSpPr>
        <p:spPr>
          <a:xfrm>
            <a:off x="3454247" y="863770"/>
            <a:ext cx="2053046" cy="37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  <a:cs typeface="+mn-cs"/>
              </a:rPr>
              <a:t>Chiller</a:t>
            </a: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1E1AFD40-90DA-BD95-92A6-B755673D1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7" y="1378265"/>
            <a:ext cx="1283931" cy="1250093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668A286A-7F38-EB3E-4599-CAF278471E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276" y="1606690"/>
            <a:ext cx="1288987" cy="919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238457-4EF7-C80E-D2DF-3A51C657A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803" y="1272624"/>
            <a:ext cx="1516111" cy="12905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40E1A6-B980-F89C-F36A-5D9E94C4A838}"/>
              </a:ext>
            </a:extLst>
          </p:cNvPr>
          <p:cNvSpPr txBox="1"/>
          <p:nvPr/>
        </p:nvSpPr>
        <p:spPr>
          <a:xfrm>
            <a:off x="6355684" y="863770"/>
            <a:ext cx="2258351" cy="37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  <a:cs typeface="+mn-cs"/>
              </a:rPr>
              <a:t>Vapor Injection Compressor</a:t>
            </a:r>
          </a:p>
        </p:txBody>
      </p:sp>
      <p:graphicFrame>
        <p:nvGraphicFramePr>
          <p:cNvPr id="9" name="表格 12">
            <a:extLst>
              <a:ext uri="{FF2B5EF4-FFF2-40B4-BE49-F238E27FC236}">
                <a16:creationId xmlns:a16="http://schemas.microsoft.com/office/drawing/2014/main" id="{895AD4EE-D00A-4823-F15D-B03817851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976013"/>
              </p:ext>
            </p:extLst>
          </p:nvPr>
        </p:nvGraphicFramePr>
        <p:xfrm>
          <a:off x="595085" y="2865139"/>
          <a:ext cx="1732697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2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Size [mm</a:t>
                      </a:r>
                      <a:r>
                        <a:rPr lang="en-US" altLang="zh-CN" sz="800" b="0" baseline="30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]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141 x 70 x 84</a:t>
                      </a:r>
                    </a:p>
                    <a:p>
                      <a:pPr algn="ctr"/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 (L x W x H)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62">
                <a:tc rowSpan="3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Refrigerant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Side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Dimple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562"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I-flow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562"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1Path 30R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562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Coolant</a:t>
                      </a:r>
                      <a:br>
                        <a:rPr lang="en-US" altLang="zh-CN" sz="800" b="0" dirty="0">
                          <a:latin typeface="Arial Narrow" panose="020B0606020202030204" pitchFamily="34" charset="0"/>
                        </a:rPr>
                      </a:br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Side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Fin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56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I-flow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56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1Path 31W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表格 12">
            <a:extLst>
              <a:ext uri="{FF2B5EF4-FFF2-40B4-BE49-F238E27FC236}">
                <a16:creationId xmlns:a16="http://schemas.microsoft.com/office/drawing/2014/main" id="{C87AE41F-3505-2BA8-98DB-725E9BE46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918114"/>
              </p:ext>
            </p:extLst>
          </p:nvPr>
        </p:nvGraphicFramePr>
        <p:xfrm>
          <a:off x="3614422" y="2865139"/>
          <a:ext cx="1732696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Size [mm</a:t>
                      </a:r>
                      <a:r>
                        <a:rPr lang="en-US" altLang="zh-CN" sz="800" b="0" baseline="30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]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168 x 78 x 89</a:t>
                      </a:r>
                    </a:p>
                    <a:p>
                      <a:pPr algn="ctr"/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 (L x W x H)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62">
                <a:tc rowSpan="3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Refrigerant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Side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Fishbone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562"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I-flow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562"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3 Path 8,13,21R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562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Coolant</a:t>
                      </a:r>
                      <a:br>
                        <a:rPr lang="en-US" altLang="zh-CN" sz="800" b="0" dirty="0">
                          <a:latin typeface="Arial Narrow" panose="020B0606020202030204" pitchFamily="34" charset="0"/>
                        </a:rPr>
                      </a:br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Side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Fishbone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56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I-flow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56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dirty="0">
                          <a:latin typeface="Arial Narrow" panose="020B0606020202030204" pitchFamily="34" charset="0"/>
                        </a:rPr>
                        <a:t>1 Path 43W</a:t>
                      </a:r>
                      <a:endParaRPr lang="zh-CN" altLang="en-US" sz="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표 7">
            <a:extLst>
              <a:ext uri="{FF2B5EF4-FFF2-40B4-BE49-F238E27FC236}">
                <a16:creationId xmlns:a16="http://schemas.microsoft.com/office/drawing/2014/main" id="{53EDEE97-D6F9-3BF6-400B-6F8B57651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480176"/>
              </p:ext>
            </p:extLst>
          </p:nvPr>
        </p:nvGraphicFramePr>
        <p:xfrm>
          <a:off x="6296483" y="2694305"/>
          <a:ext cx="2376750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2083124234"/>
                    </a:ext>
                  </a:extLst>
                </a:gridCol>
              </a:tblGrid>
              <a:tr h="14951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latin typeface="Arial Narrow" panose="020B0606020202030204" pitchFamily="34" charset="0"/>
                          <a:cs typeface="Arial" pitchFamily="34" charset="0"/>
                        </a:rPr>
                        <a:t>Displacement [cc]</a:t>
                      </a:r>
                      <a:endParaRPr lang="ko-KR" altLang="en-US" sz="800" b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781423"/>
                  </a:ext>
                </a:extLst>
              </a:tr>
              <a:tr h="14951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baseline="0" dirty="0">
                          <a:latin typeface="Arial Narrow" panose="020B0606020202030204" pitchFamily="34" charset="0"/>
                          <a:cs typeface="Arial" pitchFamily="34" charset="0"/>
                        </a:rPr>
                        <a:t>Refrigerant</a:t>
                      </a:r>
                      <a:endParaRPr lang="ko-KR" altLang="en-US" sz="800" b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R290</a:t>
                      </a:r>
                      <a:endParaRPr lang="ko-KR" altLang="en-US" sz="8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928426"/>
                  </a:ext>
                </a:extLst>
              </a:tr>
              <a:tr h="14951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latin typeface="Arial Narrow" panose="020B0606020202030204" pitchFamily="34" charset="0"/>
                          <a:cs typeface="Arial" pitchFamily="34" charset="0"/>
                        </a:rPr>
                        <a:t>Package (D X L)  [mm]</a:t>
                      </a:r>
                      <a:endParaRPr lang="ko-KR" altLang="en-US" sz="800" b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241 x 200 x 180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1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latin typeface="Arial Narrow" panose="020B0606020202030204" pitchFamily="34" charset="0"/>
                          <a:cs typeface="Arial" pitchFamily="34" charset="0"/>
                        </a:rPr>
                        <a:t>Weight [kg]</a:t>
                      </a:r>
                      <a:endParaRPr lang="ko-KR" altLang="en-US" sz="800" b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7.15</a:t>
                      </a:r>
                      <a:endParaRPr lang="ko-KR" altLang="en-US" sz="8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1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Max. ePower [kW]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5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Input Voltage [Vdc]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180 ~ 470V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400 ~ 900V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92943"/>
                  </a:ext>
                </a:extLst>
              </a:tr>
              <a:tr h="14951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latin typeface="Arial Narrow" panose="020B0606020202030204" pitchFamily="34" charset="0"/>
                          <a:cs typeface="Arial" pitchFamily="34" charset="0"/>
                        </a:rPr>
                        <a:t>Speed Range [rpm]</a:t>
                      </a:r>
                      <a:endParaRPr lang="ko-KR" altLang="en-US" sz="800" b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800 ~ 8500</a:t>
                      </a:r>
                      <a:endParaRPr lang="ko-KR" altLang="en-US" sz="8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1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latin typeface="Arial Narrow" panose="020B0606020202030204" pitchFamily="34" charset="0"/>
                          <a:cs typeface="Arial" pitchFamily="34" charset="0"/>
                        </a:rPr>
                        <a:t>Oil</a:t>
                      </a:r>
                      <a:endParaRPr lang="ko-KR" altLang="en-US" sz="800" b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PAG RFL68EP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195614"/>
                  </a:ext>
                </a:extLst>
              </a:tr>
              <a:tr h="14951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Leakage [g/yr]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8AF1D-B74A-117E-500A-08140ED10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07220-C137-86B7-4755-8375FCF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Arial Narrow" panose="020B0606020202030204" pitchFamily="34" charset="0"/>
              </a:rPr>
              <a:t>Charge Determination Test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05FA3-FBF9-DA8F-F07F-378D175659A4}"/>
              </a:ext>
            </a:extLst>
          </p:cNvPr>
          <p:cNvSpPr txBox="1"/>
          <p:nvPr/>
        </p:nvSpPr>
        <p:spPr>
          <a:xfrm>
            <a:off x="512204" y="922614"/>
            <a:ext cx="2973841" cy="183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Charge Determination Test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   - Test condition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　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. Max. Cabin Cooling Condition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　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. R290 Charging : 150 to 350g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　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. 34cc </a:t>
            </a:r>
            <a:r>
              <a:rPr kumimoji="0" lang="en-US" altLang="ko-K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eComp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 running with </a:t>
            </a:r>
            <a:r>
              <a:rPr kumimoji="0" lang="en-US" altLang="ko-KR" sz="11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PAG Oil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100" dirty="0">
                <a:solidFill>
                  <a:prstClr val="black"/>
                </a:solidFill>
                <a:latin typeface="Arial Narrow" panose="020B0606020202030204" pitchFamily="34" charset="0"/>
                <a:ea typeface="黑体"/>
              </a:rPr>
              <a:t>　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. Temp @LCC out : 53 ~ 60 degC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    . Pressure @Comp out : 19 ~ 24 </a:t>
            </a:r>
            <a:r>
              <a:rPr kumimoji="0" lang="en-US" altLang="ko-K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barA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黑体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C1B4E8-7743-212A-13E3-57AE510F0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598068"/>
              </p:ext>
            </p:extLst>
          </p:nvPr>
        </p:nvGraphicFramePr>
        <p:xfrm>
          <a:off x="830299" y="2884201"/>
          <a:ext cx="2133600" cy="1138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657">
                  <a:extLst>
                    <a:ext uri="{9D8B030D-6E8A-4147-A177-3AD203B41FA5}">
                      <a16:colId xmlns:a16="http://schemas.microsoft.com/office/drawing/2014/main" val="3466342197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3683069662"/>
                    </a:ext>
                  </a:extLst>
                </a:gridCol>
              </a:tblGrid>
              <a:tr h="284604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Arial Narrow" panose="020B0606020202030204" pitchFamily="34" charset="0"/>
                        </a:rPr>
                        <a:t>Refrigerant</a:t>
                      </a:r>
                      <a:endParaRPr lang="ko-KR" altLang="en-US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88387"/>
                  </a:ext>
                </a:extLst>
              </a:tr>
              <a:tr h="2846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Arial Narrow" panose="020B0606020202030204" pitchFamily="34" charset="0"/>
                        </a:rPr>
                        <a:t>Baseline</a:t>
                      </a:r>
                      <a:endParaRPr lang="ko-KR" altLang="en-US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Arial Narrow" panose="020B0606020202030204" pitchFamily="34" charset="0"/>
                        </a:rPr>
                        <a:t>178g</a:t>
                      </a:r>
                      <a:endParaRPr lang="ko-KR" altLang="en-US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6706414"/>
                  </a:ext>
                </a:extLst>
              </a:tr>
              <a:tr h="2846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Arial Narrow" panose="020B0606020202030204" pitchFamily="34" charset="0"/>
                        </a:rPr>
                        <a:t>IHX Cycle</a:t>
                      </a:r>
                      <a:endParaRPr lang="ko-KR" altLang="en-US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Arial Narrow" panose="020B0606020202030204" pitchFamily="34" charset="0"/>
                        </a:rPr>
                        <a:t>200g</a:t>
                      </a:r>
                      <a:endParaRPr lang="ko-KR" altLang="en-US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9965887"/>
                  </a:ext>
                </a:extLst>
              </a:tr>
              <a:tr h="2846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Arial Narrow" panose="020B0606020202030204" pitchFamily="34" charset="0"/>
                        </a:rPr>
                        <a:t>VI Cycle</a:t>
                      </a:r>
                      <a:endParaRPr lang="ko-KR" altLang="en-US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atin typeface="Arial Narrow" panose="020B0606020202030204" pitchFamily="34" charset="0"/>
                        </a:rPr>
                        <a:t>310g</a:t>
                      </a:r>
                      <a:endParaRPr lang="ko-KR" altLang="en-US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16631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17ECBBA-2923-681B-8447-C372E5C09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491" y="1203264"/>
            <a:ext cx="4706692" cy="3361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45354-1310-3F2D-6B4E-A4A7C44F75E2}"/>
              </a:ext>
            </a:extLst>
          </p:cNvPr>
          <p:cNvSpPr/>
          <p:nvPr/>
        </p:nvSpPr>
        <p:spPr>
          <a:xfrm>
            <a:off x="6327774" y="2408584"/>
            <a:ext cx="1342817" cy="1837747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8BC23-32E7-830F-9BE6-2D07A32A410F}"/>
              </a:ext>
            </a:extLst>
          </p:cNvPr>
          <p:cNvSpPr txBox="1"/>
          <p:nvPr/>
        </p:nvSpPr>
        <p:spPr>
          <a:xfrm>
            <a:off x="6432444" y="2186985"/>
            <a:ext cx="1133475" cy="206210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algn="ctr" latinLnBrk="0"/>
            <a:r>
              <a:rPr lang="en-US" altLang="ko-KR" sz="1050" b="1" dirty="0">
                <a:latin typeface="Arial Narrow" panose="020B0606020202030204" pitchFamily="34" charset="0"/>
              </a:rPr>
              <a:t>Proper Charging</a:t>
            </a:r>
            <a:endParaRPr lang="ko-KR" altLang="en-US" sz="105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693DD4-F314-ABC7-2BB0-C247CAD9CAB4}"/>
              </a:ext>
            </a:extLst>
          </p:cNvPr>
          <p:cNvSpPr txBox="1"/>
          <p:nvPr/>
        </p:nvSpPr>
        <p:spPr>
          <a:xfrm>
            <a:off x="3724616" y="922614"/>
            <a:ext cx="1536814" cy="190821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pPr algn="l" latinLnBrk="0"/>
            <a:r>
              <a:rPr lang="en-US" altLang="ko-KR" sz="1000" dirty="0" err="1">
                <a:latin typeface="Arial Narrow" panose="020B0606020202030204" pitchFamily="34" charset="0"/>
              </a:rPr>
              <a:t>e.g</a:t>
            </a:r>
            <a:r>
              <a:rPr lang="en-US" altLang="ko-KR" sz="1000" dirty="0">
                <a:latin typeface="Arial Narrow" panose="020B0606020202030204" pitchFamily="34" charset="0"/>
              </a:rPr>
              <a:t>) Vapor Injection Case</a:t>
            </a:r>
            <a:endParaRPr lang="ko-KR" altLang="en-US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8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51B71-9F4B-200B-EF68-3B036D2C6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A087-7CCF-1A30-D530-E650001D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Arial Narrow" panose="020B0606020202030204" pitchFamily="34" charset="0"/>
              </a:rPr>
              <a:t>Test Result Summary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F33FE0-B04A-77B1-4AF6-B5AE35B16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44146"/>
              </p:ext>
            </p:extLst>
          </p:nvPr>
        </p:nvGraphicFramePr>
        <p:xfrm>
          <a:off x="660400" y="1206156"/>
          <a:ext cx="3759200" cy="3396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438">
                  <a:extLst>
                    <a:ext uri="{9D8B030D-6E8A-4147-A177-3AD203B41FA5}">
                      <a16:colId xmlns:a16="http://schemas.microsoft.com/office/drawing/2014/main" val="197706566"/>
                    </a:ext>
                  </a:extLst>
                </a:gridCol>
                <a:gridCol w="345531">
                  <a:extLst>
                    <a:ext uri="{9D8B030D-6E8A-4147-A177-3AD203B41FA5}">
                      <a16:colId xmlns:a16="http://schemas.microsoft.com/office/drawing/2014/main" val="377227301"/>
                    </a:ext>
                  </a:extLst>
                </a:gridCol>
                <a:gridCol w="592201">
                  <a:extLst>
                    <a:ext uri="{9D8B030D-6E8A-4147-A177-3AD203B41FA5}">
                      <a16:colId xmlns:a16="http://schemas.microsoft.com/office/drawing/2014/main" val="2181874155"/>
                    </a:ext>
                  </a:extLst>
                </a:gridCol>
                <a:gridCol w="509132">
                  <a:extLst>
                    <a:ext uri="{9D8B030D-6E8A-4147-A177-3AD203B41FA5}">
                      <a16:colId xmlns:a16="http://schemas.microsoft.com/office/drawing/2014/main" val="1201183306"/>
                    </a:ext>
                  </a:extLst>
                </a:gridCol>
                <a:gridCol w="592201">
                  <a:extLst>
                    <a:ext uri="{9D8B030D-6E8A-4147-A177-3AD203B41FA5}">
                      <a16:colId xmlns:a16="http://schemas.microsoft.com/office/drawing/2014/main" val="3806697551"/>
                    </a:ext>
                  </a:extLst>
                </a:gridCol>
                <a:gridCol w="491713">
                  <a:extLst>
                    <a:ext uri="{9D8B030D-6E8A-4147-A177-3AD203B41FA5}">
                      <a16:colId xmlns:a16="http://schemas.microsoft.com/office/drawing/2014/main" val="1466494302"/>
                    </a:ext>
                  </a:extLst>
                </a:gridCol>
                <a:gridCol w="724984">
                  <a:extLst>
                    <a:ext uri="{9D8B030D-6E8A-4147-A177-3AD203B41FA5}">
                      <a16:colId xmlns:a16="http://schemas.microsoft.com/office/drawing/2014/main" val="3079380417"/>
                    </a:ext>
                  </a:extLst>
                </a:gridCol>
              </a:tblGrid>
              <a:tr h="287264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Arial Narrow" panose="020B0606020202030204" pitchFamily="34" charset="0"/>
                        </a:rPr>
                        <a:t>Liquid Cool Condenser</a:t>
                      </a:r>
                      <a:endParaRPr lang="ko-KR" altLang="en-US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Arial Narrow" panose="020B0606020202030204" pitchFamily="34" charset="0"/>
                        </a:rPr>
                        <a:t>Chiller</a:t>
                      </a:r>
                      <a:endParaRPr lang="ko-KR" altLang="en-US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Arial Narrow" panose="020B0606020202030204" pitchFamily="34" charset="0"/>
                        </a:rPr>
                        <a:t>Capacity</a:t>
                      </a:r>
                      <a:endParaRPr lang="ko-KR" altLang="en-US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87635"/>
                  </a:ext>
                </a:extLst>
              </a:tr>
              <a:tr h="325111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Mode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Flow 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Temp 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Flow 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Temp 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7307356"/>
                  </a:ext>
                </a:extLst>
              </a:tr>
              <a:tr h="284471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[LPM]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[°C]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[LPM]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[°C]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Arial Narrow" panose="020B0606020202030204" pitchFamily="34" charset="0"/>
                        </a:rPr>
                        <a:t>[kW]</a:t>
                      </a:r>
                      <a:endParaRPr lang="ko-KR" altLang="en-US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06280"/>
                  </a:ext>
                </a:extLst>
              </a:tr>
              <a:tr h="4165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Cooling</a:t>
                      </a:r>
                    </a:p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Mode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3.5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3647584"/>
                  </a:ext>
                </a:extLst>
              </a:tr>
              <a:tr h="416580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7.6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0550669"/>
                  </a:ext>
                </a:extLst>
              </a:tr>
              <a:tr h="416580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8.3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8.3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8840318"/>
                  </a:ext>
                </a:extLst>
              </a:tr>
              <a:tr h="4165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8.0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9101925"/>
                  </a:ext>
                </a:extLst>
              </a:tr>
              <a:tr h="4165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Heating</a:t>
                      </a:r>
                    </a:p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Mode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-20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6.3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29442"/>
                  </a:ext>
                </a:extLst>
              </a:tr>
              <a:tr h="416580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-8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7.9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031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F3E9A75-DAAD-A050-CCE0-68179A61DB0A}"/>
              </a:ext>
            </a:extLst>
          </p:cNvPr>
          <p:cNvSpPr txBox="1"/>
          <p:nvPr/>
        </p:nvSpPr>
        <p:spPr>
          <a:xfrm>
            <a:off x="573896" y="898092"/>
            <a:ext cx="2455939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pPr marL="171450" indent="-171450" algn="l" latinLnBrk="0">
              <a:buFont typeface="Wingdings" panose="05000000000000000000" pitchFamily="2" charset="2"/>
              <a:buChar char="ü"/>
            </a:pPr>
            <a:r>
              <a:rPr lang="en-US" altLang="ko-KR" sz="1200" b="1" dirty="0">
                <a:latin typeface="Arial Narrow" panose="020B0606020202030204" pitchFamily="34" charset="0"/>
              </a:rPr>
              <a:t>Test Condition</a:t>
            </a:r>
            <a:endParaRPr lang="ko-KR" altLang="en-US" sz="12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9380B-069A-0D95-2D89-1FBB24C40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855" y="1008892"/>
            <a:ext cx="4524048" cy="3098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CE835F-3D71-BFE9-4D9B-2CE714DA6988}"/>
              </a:ext>
            </a:extLst>
          </p:cNvPr>
          <p:cNvSpPr txBox="1"/>
          <p:nvPr/>
        </p:nvSpPr>
        <p:spPr>
          <a:xfrm>
            <a:off x="5123543" y="4220845"/>
            <a:ext cx="2458695" cy="206210"/>
          </a:xfrm>
          <a:prstGeom prst="rect">
            <a:avLst/>
          </a:prstGeom>
          <a:solidFill>
            <a:schemeClr val="accent5">
              <a:alpha val="30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 latinLnBrk="0"/>
            <a:r>
              <a:rPr lang="en-US" altLang="ko-KR" sz="1050" dirty="0">
                <a:latin typeface="Arial Narrow" panose="020B0606020202030204" pitchFamily="34" charset="0"/>
              </a:rPr>
              <a:t>Cooling Mode</a:t>
            </a:r>
            <a:endParaRPr lang="ko-KR" altLang="en-US" sz="1050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715AB-96BD-DB06-5A46-74C7F0A6E6B4}"/>
              </a:ext>
            </a:extLst>
          </p:cNvPr>
          <p:cNvSpPr txBox="1"/>
          <p:nvPr/>
        </p:nvSpPr>
        <p:spPr>
          <a:xfrm>
            <a:off x="7692570" y="4220845"/>
            <a:ext cx="1058235" cy="206210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 latinLnBrk="0"/>
            <a:r>
              <a:rPr lang="en-US" altLang="ko-KR" sz="1050" dirty="0">
                <a:latin typeface="Arial Narrow" panose="020B0606020202030204" pitchFamily="34" charset="0"/>
              </a:rPr>
              <a:t>Heating Mode</a:t>
            </a:r>
            <a:endParaRPr lang="ko-KR" altLang="en-US" sz="1050" dirty="0">
              <a:latin typeface="Arial Narrow" panose="020B0606020202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C42CF6-3EA4-7F6B-AA4E-7E32F2352808}"/>
              </a:ext>
            </a:extLst>
          </p:cNvPr>
          <p:cNvCxnSpPr>
            <a:cxnSpLocks/>
          </p:cNvCxnSpPr>
          <p:nvPr/>
        </p:nvCxnSpPr>
        <p:spPr>
          <a:xfrm>
            <a:off x="7637404" y="1429275"/>
            <a:ext cx="0" cy="31708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139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75AD7-6DEB-4217-9E12-544F59CE6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E5A2-AEEA-86EB-16DB-759CC5E4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Arial Narrow" panose="020B0606020202030204" pitchFamily="34" charset="0"/>
              </a:rPr>
              <a:t>Test Result – 1) IHX vs VI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70E6F6-96CB-E8BA-0266-EB1FD071C035}"/>
              </a:ext>
            </a:extLst>
          </p:cNvPr>
          <p:cNvSpPr/>
          <p:nvPr/>
        </p:nvSpPr>
        <p:spPr>
          <a:xfrm>
            <a:off x="576940" y="805735"/>
            <a:ext cx="2723006" cy="27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Cooling “B” Mode</a:t>
            </a:r>
            <a:endParaRPr lang="ko-KR" alt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4AA348-F9D1-63FD-CC77-09D743256C3B}"/>
              </a:ext>
            </a:extLst>
          </p:cNvPr>
          <p:cNvSpPr/>
          <p:nvPr/>
        </p:nvSpPr>
        <p:spPr>
          <a:xfrm>
            <a:off x="4973578" y="805735"/>
            <a:ext cx="2723006" cy="2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Heating “B” Mode</a:t>
            </a:r>
            <a:endParaRPr lang="ko-KR" alt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F4856-92DA-59A7-0CE3-16965EAD1CD1}"/>
              </a:ext>
            </a:extLst>
          </p:cNvPr>
          <p:cNvSpPr txBox="1"/>
          <p:nvPr/>
        </p:nvSpPr>
        <p:spPr>
          <a:xfrm>
            <a:off x="4973578" y="3869172"/>
            <a:ext cx="3865625" cy="6970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>
                <a:latin typeface="Arial Narrow" panose="020B0606020202030204" pitchFamily="34" charset="0"/>
              </a:rPr>
              <a:t>  - Additional mass flow rate of VI function would be helpful to meet required </a:t>
            </a:r>
          </a:p>
          <a:p>
            <a:pPr>
              <a:lnSpc>
                <a:spcPct val="150000"/>
              </a:lnSpc>
            </a:pPr>
            <a:r>
              <a:rPr lang="en-US" altLang="ko-KR" sz="1050" dirty="0">
                <a:latin typeface="Arial Narrow" panose="020B0606020202030204" pitchFamily="34" charset="0"/>
              </a:rPr>
              <a:t>    heating capacity at LCC even if running with lower comp speed</a:t>
            </a: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Arial Narrow" panose="020B0606020202030204" pitchFamily="34" charset="0"/>
              </a:rPr>
              <a:t>       </a:t>
            </a:r>
            <a:r>
              <a:rPr lang="en-US" altLang="ko-KR" sz="1050" b="1" dirty="0">
                <a:latin typeface="Arial Narrow" panose="020B0606020202030204" pitchFamily="34" charset="0"/>
                <a:sym typeface="Wingdings" panose="05000000000000000000" pitchFamily="2" charset="2"/>
              </a:rPr>
              <a:t>  @ H/P mode, VI performance seems better than IHX behavior</a:t>
            </a:r>
            <a:endParaRPr lang="en-US" altLang="ko-KR" sz="105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DDC0A-7638-BD77-93A9-0327A9123109}"/>
              </a:ext>
            </a:extLst>
          </p:cNvPr>
          <p:cNvSpPr txBox="1"/>
          <p:nvPr/>
        </p:nvSpPr>
        <p:spPr>
          <a:xfrm>
            <a:off x="576940" y="3869172"/>
            <a:ext cx="4263340" cy="6970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>
                <a:latin typeface="Arial Narrow" panose="020B0606020202030204" pitchFamily="34" charset="0"/>
              </a:rPr>
              <a:t>  - Heat transfer from heat source to refrigerant with lower inlet quality @chiller, </a:t>
            </a:r>
          </a:p>
          <a:p>
            <a:pPr>
              <a:lnSpc>
                <a:spcPct val="150000"/>
              </a:lnSpc>
            </a:pPr>
            <a:r>
              <a:rPr lang="en-US" altLang="ko-KR" sz="1050" dirty="0">
                <a:latin typeface="Arial Narrow" panose="020B0606020202030204" pitchFamily="34" charset="0"/>
              </a:rPr>
              <a:t>    would be more helpful to improve cycle performance than VI function</a:t>
            </a: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Arial Narrow" panose="020B0606020202030204" pitchFamily="34" charset="0"/>
              </a:rPr>
              <a:t>     </a:t>
            </a:r>
            <a:r>
              <a:rPr lang="en-US" altLang="ko-KR" sz="1050" b="1" dirty="0">
                <a:latin typeface="Arial Narrow" panose="020B0606020202030204" pitchFamily="34" charset="0"/>
                <a:sym typeface="Wingdings" panose="05000000000000000000" pitchFamily="2" charset="2"/>
              </a:rPr>
              <a:t>  @ A/C mode, IHX seems better option to enhance performance.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DAB9B-7D8D-1E23-8177-D2534B341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964" y="1082735"/>
            <a:ext cx="3334736" cy="2698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9F471F-947E-715A-8996-9ED8C6093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36" y="1111284"/>
            <a:ext cx="3344313" cy="26690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3D5B59-95D1-DDCE-F67C-19C905AF66A7}"/>
              </a:ext>
            </a:extLst>
          </p:cNvPr>
          <p:cNvSpPr txBox="1"/>
          <p:nvPr/>
        </p:nvSpPr>
        <p:spPr>
          <a:xfrm>
            <a:off x="6879885" y="1811048"/>
            <a:ext cx="1098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 err="1">
                <a:latin typeface="Arial Narrow" panose="020B0606020202030204" pitchFamily="34" charset="0"/>
              </a:rPr>
              <a:t>Q</a:t>
            </a:r>
            <a:r>
              <a:rPr lang="en-US" altLang="ko-KR" sz="1400" b="1" i="1" baseline="-25000" dirty="0" err="1">
                <a:latin typeface="Arial Narrow" panose="020B0606020202030204" pitchFamily="34" charset="0"/>
              </a:rPr>
              <a:t>heat</a:t>
            </a:r>
            <a:r>
              <a:rPr lang="en-US" altLang="ko-KR" sz="1400" b="1" i="1" dirty="0">
                <a:latin typeface="Arial Narrow" panose="020B0606020202030204" pitchFamily="34" charset="0"/>
              </a:rPr>
              <a:t> 7.9 kW</a:t>
            </a:r>
            <a:endParaRPr lang="ko-KR" altLang="en-US" sz="1400" b="1" i="1" dirty="0"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77E0CE-054E-F1B6-9E54-9C8C534094CF}"/>
              </a:ext>
            </a:extLst>
          </p:cNvPr>
          <p:cNvSpPr txBox="1"/>
          <p:nvPr/>
        </p:nvSpPr>
        <p:spPr>
          <a:xfrm>
            <a:off x="2073054" y="2750904"/>
            <a:ext cx="1149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 err="1">
                <a:latin typeface="Arial Narrow" panose="020B0606020202030204" pitchFamily="34" charset="0"/>
              </a:rPr>
              <a:t>Q</a:t>
            </a:r>
            <a:r>
              <a:rPr lang="en-US" altLang="ko-KR" sz="1400" b="1" i="1" baseline="-25000" dirty="0" err="1">
                <a:latin typeface="Arial Narrow" panose="020B0606020202030204" pitchFamily="34" charset="0"/>
              </a:rPr>
              <a:t>cool</a:t>
            </a:r>
            <a:r>
              <a:rPr lang="en-US" altLang="ko-KR" sz="1400" b="1" i="1" dirty="0">
                <a:latin typeface="Arial Narrow" panose="020B0606020202030204" pitchFamily="34" charset="0"/>
              </a:rPr>
              <a:t> 7.6 kW</a:t>
            </a:r>
            <a:endParaRPr lang="ko-KR" altLang="en-US" sz="1400" b="1" i="1" dirty="0"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34F6-D3A7-8ADA-D1C9-126888646CED}"/>
              </a:ext>
            </a:extLst>
          </p:cNvPr>
          <p:cNvSpPr txBox="1"/>
          <p:nvPr/>
        </p:nvSpPr>
        <p:spPr>
          <a:xfrm>
            <a:off x="1555829" y="1460965"/>
            <a:ext cx="6699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COP 103%</a:t>
            </a:r>
            <a:endParaRPr lang="ko-KR" altLang="en-US" sz="7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A3117-87DC-E0CD-FF12-D0DE5A1A9134}"/>
              </a:ext>
            </a:extLst>
          </p:cNvPr>
          <p:cNvSpPr txBox="1"/>
          <p:nvPr/>
        </p:nvSpPr>
        <p:spPr>
          <a:xfrm>
            <a:off x="1555829" y="1346663"/>
            <a:ext cx="6699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>
                <a:solidFill>
                  <a:srgbClr val="C00000"/>
                </a:solidFill>
                <a:latin typeface="Arial Narrow" panose="020B0606020202030204" pitchFamily="34" charset="0"/>
              </a:rPr>
              <a:t>COP 112%</a:t>
            </a:r>
            <a:endParaRPr lang="ko-KR" altLang="en-US" sz="7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DF0FD7-DC64-308D-F917-02D6F6843E44}"/>
              </a:ext>
            </a:extLst>
          </p:cNvPr>
          <p:cNvSpPr txBox="1"/>
          <p:nvPr/>
        </p:nvSpPr>
        <p:spPr>
          <a:xfrm>
            <a:off x="1555829" y="1232361"/>
            <a:ext cx="669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COP 100%</a:t>
            </a:r>
            <a:endParaRPr lang="ko-KR" altLang="en-US" sz="7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A6FAE-DA66-78EA-A6E2-941F2DC441CF}"/>
              </a:ext>
            </a:extLst>
          </p:cNvPr>
          <p:cNvSpPr txBox="1"/>
          <p:nvPr/>
        </p:nvSpPr>
        <p:spPr>
          <a:xfrm>
            <a:off x="5784101" y="1432416"/>
            <a:ext cx="6699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COP 112%</a:t>
            </a:r>
            <a:endParaRPr lang="ko-KR" altLang="en-US" sz="7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D0003-4A12-AB79-C35A-026A0523A1A3}"/>
              </a:ext>
            </a:extLst>
          </p:cNvPr>
          <p:cNvSpPr txBox="1"/>
          <p:nvPr/>
        </p:nvSpPr>
        <p:spPr>
          <a:xfrm>
            <a:off x="5784101" y="1318114"/>
            <a:ext cx="6699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>
                <a:solidFill>
                  <a:srgbClr val="C00000"/>
                </a:solidFill>
                <a:latin typeface="Arial Narrow" panose="020B0606020202030204" pitchFamily="34" charset="0"/>
              </a:rPr>
              <a:t>COP 100%</a:t>
            </a:r>
            <a:endParaRPr lang="ko-KR" altLang="en-US" sz="7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B0F639-D4DA-741C-DC53-D2D2E21DCF83}"/>
              </a:ext>
            </a:extLst>
          </p:cNvPr>
          <p:cNvSpPr txBox="1"/>
          <p:nvPr/>
        </p:nvSpPr>
        <p:spPr>
          <a:xfrm>
            <a:off x="5784101" y="1203812"/>
            <a:ext cx="669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COP 100%</a:t>
            </a:r>
            <a:endParaRPr lang="ko-KR" altLang="en-US" sz="7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568430-2158-EE09-F8C4-7F45A1A64F6A}"/>
              </a:ext>
            </a:extLst>
          </p:cNvPr>
          <p:cNvSpPr txBox="1"/>
          <p:nvPr/>
        </p:nvSpPr>
        <p:spPr>
          <a:xfrm>
            <a:off x="7935621" y="2118825"/>
            <a:ext cx="8344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err="1">
                <a:solidFill>
                  <a:schemeClr val="accent6"/>
                </a:solidFill>
                <a:latin typeface="Arial Narrow" panose="020B0606020202030204" pitchFamily="34" charset="0"/>
              </a:rPr>
              <a:t>ePower</a:t>
            </a:r>
            <a:r>
              <a:rPr lang="en-US" altLang="ko-KR" sz="7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 90%</a:t>
            </a:r>
            <a:endParaRPr lang="ko-KR" altLang="en-US" sz="7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832113-4633-0E10-B03B-1ED4FFDC7248}"/>
              </a:ext>
            </a:extLst>
          </p:cNvPr>
          <p:cNvSpPr txBox="1"/>
          <p:nvPr/>
        </p:nvSpPr>
        <p:spPr>
          <a:xfrm>
            <a:off x="8001892" y="2000552"/>
            <a:ext cx="8344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ePower</a:t>
            </a:r>
            <a:r>
              <a:rPr lang="en-US" altLang="ko-KR" sz="700" b="1" dirty="0">
                <a:solidFill>
                  <a:srgbClr val="C00000"/>
                </a:solidFill>
                <a:latin typeface="Arial Narrow" panose="020B0606020202030204" pitchFamily="34" charset="0"/>
              </a:rPr>
              <a:t> 101%</a:t>
            </a:r>
            <a:endParaRPr lang="ko-KR" altLang="en-US" sz="7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0B7D0-B52C-264C-B3F9-07CAD8E37AF7}"/>
              </a:ext>
            </a:extLst>
          </p:cNvPr>
          <p:cNvSpPr txBox="1"/>
          <p:nvPr/>
        </p:nvSpPr>
        <p:spPr>
          <a:xfrm>
            <a:off x="8068163" y="1882278"/>
            <a:ext cx="8344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ePower</a:t>
            </a:r>
            <a:r>
              <a:rPr lang="en-US" altLang="ko-KR" sz="7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100%</a:t>
            </a:r>
            <a:endParaRPr lang="ko-KR" altLang="en-US" sz="7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905BFC-351A-9D43-18CE-A6D4077E4BE8}"/>
              </a:ext>
            </a:extLst>
          </p:cNvPr>
          <p:cNvSpPr txBox="1"/>
          <p:nvPr/>
        </p:nvSpPr>
        <p:spPr>
          <a:xfrm>
            <a:off x="3545190" y="2086288"/>
            <a:ext cx="8344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err="1">
                <a:solidFill>
                  <a:schemeClr val="accent6"/>
                </a:solidFill>
                <a:latin typeface="Arial Narrow" panose="020B0606020202030204" pitchFamily="34" charset="0"/>
              </a:rPr>
              <a:t>ePower</a:t>
            </a:r>
            <a:r>
              <a:rPr lang="en-US" altLang="ko-KR" sz="7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 97%</a:t>
            </a:r>
            <a:endParaRPr lang="ko-KR" altLang="en-US" sz="7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DF768A-AC69-9B96-CD2A-E59DBE00C82E}"/>
              </a:ext>
            </a:extLst>
          </p:cNvPr>
          <p:cNvSpPr txBox="1"/>
          <p:nvPr/>
        </p:nvSpPr>
        <p:spPr>
          <a:xfrm>
            <a:off x="3630688" y="1968015"/>
            <a:ext cx="8344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ePower</a:t>
            </a:r>
            <a:r>
              <a:rPr lang="en-US" altLang="ko-KR" sz="700" b="1" dirty="0">
                <a:solidFill>
                  <a:srgbClr val="C00000"/>
                </a:solidFill>
                <a:latin typeface="Arial Narrow" panose="020B0606020202030204" pitchFamily="34" charset="0"/>
              </a:rPr>
              <a:t> 90%</a:t>
            </a:r>
            <a:endParaRPr lang="ko-KR" altLang="en-US" sz="7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14034E-AFF1-059A-36E6-96B3BB51E8AC}"/>
              </a:ext>
            </a:extLst>
          </p:cNvPr>
          <p:cNvSpPr txBox="1"/>
          <p:nvPr/>
        </p:nvSpPr>
        <p:spPr>
          <a:xfrm>
            <a:off x="3696959" y="1849741"/>
            <a:ext cx="8344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ePower</a:t>
            </a:r>
            <a:r>
              <a:rPr lang="en-US" altLang="ko-KR" sz="7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100%</a:t>
            </a:r>
            <a:endParaRPr lang="ko-KR" altLang="en-US" sz="7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950D97-35F6-18D6-F907-8D0E6CAC17EE}"/>
              </a:ext>
            </a:extLst>
          </p:cNvPr>
          <p:cNvSpPr txBox="1"/>
          <p:nvPr/>
        </p:nvSpPr>
        <p:spPr>
          <a:xfrm>
            <a:off x="7584686" y="2693915"/>
            <a:ext cx="8344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74% rpm</a:t>
            </a:r>
            <a:endParaRPr lang="ko-KR" altLang="en-US" sz="7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4B4648-15BB-90F1-07D9-20C3CDDEB684}"/>
              </a:ext>
            </a:extLst>
          </p:cNvPr>
          <p:cNvSpPr txBox="1"/>
          <p:nvPr/>
        </p:nvSpPr>
        <p:spPr>
          <a:xfrm>
            <a:off x="7670184" y="2575642"/>
            <a:ext cx="8344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rgbClr val="C00000"/>
                </a:solidFill>
                <a:latin typeface="Arial Narrow" panose="020B0606020202030204" pitchFamily="34" charset="0"/>
              </a:rPr>
              <a:t>101% rpm</a:t>
            </a:r>
            <a:endParaRPr lang="ko-KR" altLang="en-US" sz="7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C66EF3-353B-49D8-26B7-42A697DBE820}"/>
              </a:ext>
            </a:extLst>
          </p:cNvPr>
          <p:cNvSpPr txBox="1"/>
          <p:nvPr/>
        </p:nvSpPr>
        <p:spPr>
          <a:xfrm>
            <a:off x="7736455" y="2457368"/>
            <a:ext cx="8344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100% rpm</a:t>
            </a:r>
            <a:endParaRPr lang="ko-KR" altLang="en-US" sz="7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AFFEB0-FD51-4D36-4D26-662328D411E9}"/>
              </a:ext>
            </a:extLst>
          </p:cNvPr>
          <p:cNvSpPr txBox="1"/>
          <p:nvPr/>
        </p:nvSpPr>
        <p:spPr>
          <a:xfrm>
            <a:off x="3269149" y="2567072"/>
            <a:ext cx="8344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91% rpm</a:t>
            </a:r>
            <a:endParaRPr lang="ko-KR" altLang="en-US" sz="7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57EC69-BC17-5F54-D1FE-71927997E451}"/>
              </a:ext>
            </a:extLst>
          </p:cNvPr>
          <p:cNvSpPr txBox="1"/>
          <p:nvPr/>
        </p:nvSpPr>
        <p:spPr>
          <a:xfrm>
            <a:off x="3345799" y="2481510"/>
            <a:ext cx="8344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rgbClr val="C00000"/>
                </a:solidFill>
                <a:latin typeface="Arial Narrow" panose="020B0606020202030204" pitchFamily="34" charset="0"/>
              </a:rPr>
              <a:t>91% rpm</a:t>
            </a:r>
            <a:endParaRPr lang="ko-KR" altLang="en-US" sz="7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674DEB-EEC3-F1F1-28B0-CBC6751B51C9}"/>
              </a:ext>
            </a:extLst>
          </p:cNvPr>
          <p:cNvSpPr txBox="1"/>
          <p:nvPr/>
        </p:nvSpPr>
        <p:spPr>
          <a:xfrm>
            <a:off x="3420918" y="2375167"/>
            <a:ext cx="8344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100% rpm</a:t>
            </a:r>
            <a:endParaRPr lang="ko-KR" altLang="en-US" sz="7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4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B1395-E31B-1DF9-7F87-F9E409D33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1399-F9AD-4BBF-F6AA-A6BAE894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Arial Narrow" panose="020B0606020202030204" pitchFamily="34" charset="0"/>
              </a:rPr>
              <a:t>Test Result – 2) IHX sizing effect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91F610-B05C-7C9A-EC0E-1A4E38C4776B}"/>
              </a:ext>
            </a:extLst>
          </p:cNvPr>
          <p:cNvSpPr/>
          <p:nvPr/>
        </p:nvSpPr>
        <p:spPr>
          <a:xfrm>
            <a:off x="374599" y="810951"/>
            <a:ext cx="3900382" cy="681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Test Configuration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 :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34" charset="-127"/>
                <a:cs typeface="+mn-cs"/>
              </a:rPr>
              <a:t>Testing for IHX Sizing effect with controlling IHX bypass flow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47A9A8-E6DA-0D23-E7CA-53EB796800A6}"/>
              </a:ext>
            </a:extLst>
          </p:cNvPr>
          <p:cNvGrpSpPr/>
          <p:nvPr/>
        </p:nvGrpSpPr>
        <p:grpSpPr>
          <a:xfrm>
            <a:off x="617749" y="1903763"/>
            <a:ext cx="3178962" cy="2235457"/>
            <a:chOff x="711408" y="4224182"/>
            <a:chExt cx="3190212" cy="2063283"/>
          </a:xfrm>
        </p:grpSpPr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D12C56A8-EAAE-5103-ACA9-DC930E267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8798" y="4548494"/>
              <a:ext cx="883034" cy="443232"/>
            </a:xfrm>
            <a:prstGeom prst="bentConnector3">
              <a:avLst>
                <a:gd name="adj1" fmla="val -1194"/>
              </a:avLst>
            </a:prstGeom>
            <a:ln w="28575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D7CF334-79DB-1C44-49AC-AE222271096D}"/>
                </a:ext>
              </a:extLst>
            </p:cNvPr>
            <p:cNvGrpSpPr/>
            <p:nvPr/>
          </p:nvGrpSpPr>
          <p:grpSpPr>
            <a:xfrm>
              <a:off x="1810879" y="4875360"/>
              <a:ext cx="613502" cy="465884"/>
              <a:chOff x="4514604" y="3661560"/>
              <a:chExt cx="548640" cy="363140"/>
            </a:xfrm>
            <a:noFill/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AA5AF4C-341F-12D7-C445-D10DA41F67E6}"/>
                  </a:ext>
                </a:extLst>
              </p:cNvPr>
              <p:cNvSpPr txBox="1"/>
              <p:nvPr/>
            </p:nvSpPr>
            <p:spPr>
              <a:xfrm>
                <a:off x="4514604" y="3661560"/>
                <a:ext cx="548640" cy="18157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ko-KR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IHX HP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F42C6C3-FF51-239F-C45F-74A7F747DCD7}"/>
                  </a:ext>
                </a:extLst>
              </p:cNvPr>
              <p:cNvSpPr txBox="1"/>
              <p:nvPr/>
            </p:nvSpPr>
            <p:spPr>
              <a:xfrm>
                <a:off x="4514604" y="3843130"/>
                <a:ext cx="548640" cy="18157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ko-KR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IHX LP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D21D61-D116-8FA5-31D2-A2F374286062}"/>
                </a:ext>
              </a:extLst>
            </p:cNvPr>
            <p:cNvSpPr txBox="1"/>
            <p:nvPr/>
          </p:nvSpPr>
          <p:spPr>
            <a:xfrm>
              <a:off x="2360444" y="4422219"/>
              <a:ext cx="613502" cy="232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LCC</a:t>
              </a:r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06B3CCB-B439-CD2F-2FB6-C14F057FECC5}"/>
                </a:ext>
              </a:extLst>
            </p:cNvPr>
            <p:cNvSpPr txBox="1"/>
            <p:nvPr/>
          </p:nvSpPr>
          <p:spPr>
            <a:xfrm>
              <a:off x="1325122" y="5764681"/>
              <a:ext cx="613502" cy="232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Chiller</a:t>
              </a:r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2F26518-9864-4ACD-1389-B9D7A42196B9}"/>
                </a:ext>
              </a:extLst>
            </p:cNvPr>
            <p:cNvGrpSpPr/>
            <p:nvPr/>
          </p:nvGrpSpPr>
          <p:grpSpPr>
            <a:xfrm>
              <a:off x="3057554" y="4746963"/>
              <a:ext cx="844066" cy="349328"/>
              <a:chOff x="4818193" y="2678353"/>
              <a:chExt cx="754828" cy="272289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FCB0743-5B62-F8A8-3ADB-05DFEDA7243A}"/>
                  </a:ext>
                </a:extLst>
              </p:cNvPr>
              <p:cNvSpPr/>
              <p:nvPr/>
            </p:nvSpPr>
            <p:spPr>
              <a:xfrm rot="10800000" flipV="1">
                <a:off x="4818193" y="2679488"/>
                <a:ext cx="274320" cy="27115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C00FFAF-6887-DED2-097E-1E3E988306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55045" y="2678353"/>
                <a:ext cx="66907" cy="223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0C663A2-AA93-4D15-49C7-0D87B06809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8312" y="2687612"/>
                <a:ext cx="66907" cy="223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8B57AD8-78E6-878E-BB3E-EC20F4DB43DA}"/>
                  </a:ext>
                </a:extLst>
              </p:cNvPr>
              <p:cNvSpPr txBox="1"/>
              <p:nvPr/>
            </p:nvSpPr>
            <p:spPr>
              <a:xfrm>
                <a:off x="5121579" y="2729362"/>
                <a:ext cx="451442" cy="18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altLang="ko-KR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EC316BA-25FB-5EC2-ACFD-4352892DA3DD}"/>
                </a:ext>
              </a:extLst>
            </p:cNvPr>
            <p:cNvGrpSpPr/>
            <p:nvPr/>
          </p:nvGrpSpPr>
          <p:grpSpPr>
            <a:xfrm>
              <a:off x="814640" y="5086300"/>
              <a:ext cx="504813" cy="255529"/>
              <a:chOff x="2971603" y="2715477"/>
              <a:chExt cx="451442" cy="199176"/>
            </a:xfrm>
          </p:grpSpPr>
          <p:sp>
            <p:nvSpPr>
              <p:cNvPr id="59" name="Flowchart: Collate 58">
                <a:extLst>
                  <a:ext uri="{FF2B5EF4-FFF2-40B4-BE49-F238E27FC236}">
                    <a16:creationId xmlns:a16="http://schemas.microsoft.com/office/drawing/2014/main" id="{8BB7A5BF-0509-8298-D4CD-1FEC570F57E9}"/>
                  </a:ext>
                </a:extLst>
              </p:cNvPr>
              <p:cNvSpPr/>
              <p:nvPr/>
            </p:nvSpPr>
            <p:spPr>
              <a:xfrm rot="10800000" flipH="1" flipV="1">
                <a:off x="3286588" y="2715477"/>
                <a:ext cx="121977" cy="199176"/>
              </a:xfrm>
              <a:prstGeom prst="flowChartCollat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36CB721-BEF4-FB5F-2539-4C3FE8944DC5}"/>
                  </a:ext>
                </a:extLst>
              </p:cNvPr>
              <p:cNvSpPr txBox="1"/>
              <p:nvPr/>
            </p:nvSpPr>
            <p:spPr>
              <a:xfrm>
                <a:off x="2971603" y="2729362"/>
                <a:ext cx="451442" cy="18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altLang="ko-KR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EXV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EC51A1D3-3EBA-69DB-6E0A-4FE66BD22CFC}"/>
                </a:ext>
              </a:extLst>
            </p:cNvPr>
            <p:cNvCxnSpPr>
              <a:stCxn id="35" idx="3"/>
              <a:endCxn id="61" idx="0"/>
            </p:cNvCxnSpPr>
            <p:nvPr/>
          </p:nvCxnSpPr>
          <p:spPr>
            <a:xfrm>
              <a:off x="2973946" y="4538690"/>
              <a:ext cx="236984" cy="209729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FC04EEA9-6741-AE8D-677C-6D9963738F46}"/>
                </a:ext>
              </a:extLst>
            </p:cNvPr>
            <p:cNvCxnSpPr>
              <a:cxnSpLocks/>
              <a:stCxn id="35" idx="1"/>
              <a:endCxn id="65" idx="0"/>
            </p:cNvCxnSpPr>
            <p:nvPr/>
          </p:nvCxnSpPr>
          <p:spPr>
            <a:xfrm rot="10800000" flipV="1">
              <a:off x="2117631" y="4538690"/>
              <a:ext cx="242814" cy="336670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ED49FF07-4F51-E732-96E6-28EA6BFFA98F}"/>
                </a:ext>
              </a:extLst>
            </p:cNvPr>
            <p:cNvCxnSpPr>
              <a:cxnSpLocks/>
              <a:stCxn id="59" idx="0"/>
              <a:endCxn id="65" idx="1"/>
            </p:cNvCxnSpPr>
            <p:nvPr/>
          </p:nvCxnSpPr>
          <p:spPr>
            <a:xfrm rot="5400000" flipH="1" flipV="1">
              <a:off x="1475736" y="4751159"/>
              <a:ext cx="94469" cy="575817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11B894B1-015E-8D33-34E7-681336576B0E}"/>
                </a:ext>
              </a:extLst>
            </p:cNvPr>
            <p:cNvCxnSpPr>
              <a:cxnSpLocks/>
              <a:stCxn id="59" idx="2"/>
              <a:endCxn id="36" idx="1"/>
            </p:cNvCxnSpPr>
            <p:nvPr/>
          </p:nvCxnSpPr>
          <p:spPr>
            <a:xfrm rot="16200000" flipH="1">
              <a:off x="1010431" y="5566460"/>
              <a:ext cx="539323" cy="90059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106E4E87-669A-6D3A-E212-F95779DB8746}"/>
                </a:ext>
              </a:extLst>
            </p:cNvPr>
            <p:cNvCxnSpPr>
              <a:cxnSpLocks/>
              <a:stCxn id="36" idx="3"/>
              <a:endCxn id="66" idx="2"/>
            </p:cNvCxnSpPr>
            <p:nvPr/>
          </p:nvCxnSpPr>
          <p:spPr>
            <a:xfrm flipV="1">
              <a:off x="1938624" y="5341244"/>
              <a:ext cx="179006" cy="539908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81847C3A-FE8A-BBD3-F901-2FA1EA062010}"/>
                </a:ext>
              </a:extLst>
            </p:cNvPr>
            <p:cNvCxnSpPr>
              <a:cxnSpLocks/>
              <a:stCxn id="66" idx="3"/>
              <a:endCxn id="61" idx="4"/>
            </p:cNvCxnSpPr>
            <p:nvPr/>
          </p:nvCxnSpPr>
          <p:spPr>
            <a:xfrm flipV="1">
              <a:off x="2424381" y="5096291"/>
              <a:ext cx="786549" cy="128482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427B8F0-DA67-748E-254D-64A83A4480EE}"/>
                </a:ext>
              </a:extLst>
            </p:cNvPr>
            <p:cNvGrpSpPr/>
            <p:nvPr/>
          </p:nvGrpSpPr>
          <p:grpSpPr>
            <a:xfrm>
              <a:off x="711409" y="4916043"/>
              <a:ext cx="3085975" cy="1371422"/>
              <a:chOff x="5702159" y="2635007"/>
              <a:chExt cx="2759714" cy="1068974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9FE4D92-8BC0-F62A-88F0-8AAF0A88DC4A}"/>
                  </a:ext>
                </a:extLst>
              </p:cNvPr>
              <p:cNvSpPr/>
              <p:nvPr/>
            </p:nvSpPr>
            <p:spPr>
              <a:xfrm>
                <a:off x="5702159" y="2878047"/>
                <a:ext cx="811971" cy="825933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32F25D8-4A1D-A4F2-1582-018540362BEA}"/>
                  </a:ext>
                </a:extLst>
              </p:cNvPr>
              <p:cNvSpPr/>
              <p:nvPr/>
            </p:nvSpPr>
            <p:spPr>
              <a:xfrm>
                <a:off x="6516705" y="2789961"/>
                <a:ext cx="803387" cy="914019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5AF116-1448-52D8-CBD6-95A8CDA07D63}"/>
                  </a:ext>
                </a:extLst>
              </p:cNvPr>
              <p:cNvSpPr/>
              <p:nvPr/>
            </p:nvSpPr>
            <p:spPr>
              <a:xfrm>
                <a:off x="7317755" y="2635007"/>
                <a:ext cx="1144118" cy="1068974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A7334CD-B5DF-7D0F-15BE-3AC120751224}"/>
                </a:ext>
              </a:extLst>
            </p:cNvPr>
            <p:cNvGrpSpPr/>
            <p:nvPr/>
          </p:nvGrpSpPr>
          <p:grpSpPr>
            <a:xfrm>
              <a:off x="711408" y="4224182"/>
              <a:ext cx="3085978" cy="1007796"/>
              <a:chOff x="5692888" y="2094195"/>
              <a:chExt cx="2759717" cy="78554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BA2F43A-BE52-7F52-B0C0-5D81C473CFB9}"/>
                  </a:ext>
                </a:extLst>
              </p:cNvPr>
              <p:cNvSpPr/>
              <p:nvPr/>
            </p:nvSpPr>
            <p:spPr>
              <a:xfrm>
                <a:off x="7308486" y="2094195"/>
                <a:ext cx="1144119" cy="540810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BE384BE-661F-7458-2C7E-BC089AA2753F}"/>
                  </a:ext>
                </a:extLst>
              </p:cNvPr>
              <p:cNvSpPr/>
              <p:nvPr/>
            </p:nvSpPr>
            <p:spPr>
              <a:xfrm>
                <a:off x="6500570" y="2095627"/>
                <a:ext cx="810253" cy="696586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5E39FDA-60C9-33CD-5CC7-4400B2BB566C}"/>
                  </a:ext>
                </a:extLst>
              </p:cNvPr>
              <p:cNvSpPr/>
              <p:nvPr/>
            </p:nvSpPr>
            <p:spPr>
              <a:xfrm>
                <a:off x="5692888" y="2095548"/>
                <a:ext cx="807593" cy="784188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8CC98081-DC5E-EC50-031E-A2306D8C6D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7630" y="5251989"/>
              <a:ext cx="1100613" cy="627326"/>
            </a:xfrm>
            <a:prstGeom prst="bentConnector3">
              <a:avLst>
                <a:gd name="adj1" fmla="val 98305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8E6423C-0995-9B96-ACF5-1A65EC19BA85}"/>
                </a:ext>
              </a:extLst>
            </p:cNvPr>
            <p:cNvGrpSpPr>
              <a:grpSpLocks/>
            </p:cNvGrpSpPr>
            <p:nvPr/>
          </p:nvGrpSpPr>
          <p:grpSpPr>
            <a:xfrm rot="16200000" flipH="1" flipV="1">
              <a:off x="1380511" y="4559791"/>
              <a:ext cx="1474691" cy="1311902"/>
              <a:chOff x="6207660" y="4386072"/>
              <a:chExt cx="4237661" cy="5590365"/>
            </a:xfrm>
            <a:solidFill>
              <a:srgbClr val="CC99FF"/>
            </a:solidFill>
          </p:grpSpPr>
          <p:sp>
            <p:nvSpPr>
              <p:cNvPr id="49" name="Flowchart: Collate 48">
                <a:extLst>
                  <a:ext uri="{FF2B5EF4-FFF2-40B4-BE49-F238E27FC236}">
                    <a16:creationId xmlns:a16="http://schemas.microsoft.com/office/drawing/2014/main" id="{F3111EEE-0459-7426-0213-5E228CCE0C60}"/>
                  </a:ext>
                </a:extLst>
              </p:cNvPr>
              <p:cNvSpPr/>
              <p:nvPr/>
            </p:nvSpPr>
            <p:spPr>
              <a:xfrm>
                <a:off x="9988120" y="4386072"/>
                <a:ext cx="457201" cy="914399"/>
              </a:xfrm>
              <a:prstGeom prst="flowChartCollat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D931832-0290-5C8E-33B5-DCBE53C430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17844" y="4737838"/>
                <a:ext cx="221658" cy="2216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Flowchart: Collate 51">
                <a:extLst>
                  <a:ext uri="{FF2B5EF4-FFF2-40B4-BE49-F238E27FC236}">
                    <a16:creationId xmlns:a16="http://schemas.microsoft.com/office/drawing/2014/main" id="{FA47A0B2-E720-88B4-5A02-98E5B0549C3E}"/>
                  </a:ext>
                </a:extLst>
              </p:cNvPr>
              <p:cNvSpPr/>
              <p:nvPr/>
            </p:nvSpPr>
            <p:spPr>
              <a:xfrm>
                <a:off x="6207660" y="9062037"/>
                <a:ext cx="457200" cy="914400"/>
              </a:xfrm>
              <a:prstGeom prst="flowChartCollat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D648507-1DCF-933C-E049-6CC8E22607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25431" y="9408406"/>
                <a:ext cx="221660" cy="221658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01D7E8AA-346B-5630-5106-41B5C41D9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122" y="1045301"/>
            <a:ext cx="2395195" cy="175694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82A965A-AEFE-943E-7EF5-6E671EC7D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123" y="3091916"/>
            <a:ext cx="2395196" cy="174850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CF49FF5-1A40-A89A-33AC-62AD2347F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783" y="1050067"/>
            <a:ext cx="2495406" cy="175694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CF948E7-B365-E3AF-2CFE-1D068DE9933D}"/>
              </a:ext>
            </a:extLst>
          </p:cNvPr>
          <p:cNvSpPr/>
          <p:nvPr/>
        </p:nvSpPr>
        <p:spPr>
          <a:xfrm>
            <a:off x="6961066" y="3388228"/>
            <a:ext cx="1109577" cy="1034446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0086FE6-4B33-C375-4CD6-C666E59E71B3}"/>
              </a:ext>
            </a:extLst>
          </p:cNvPr>
          <p:cNvSpPr txBox="1"/>
          <p:nvPr/>
        </p:nvSpPr>
        <p:spPr>
          <a:xfrm>
            <a:off x="6612271" y="829857"/>
            <a:ext cx="230042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34" charset="-127"/>
                <a:cs typeface="+mn-cs"/>
              </a:rPr>
              <a:t>All of data points make same cooling capacity</a:t>
            </a:r>
            <a:endParaRPr kumimoji="0" lang="ko-KR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5C5D960-4C43-F9B7-65D8-A9C93C2D3DD6}"/>
              </a:ext>
            </a:extLst>
          </p:cNvPr>
          <p:cNvSpPr txBox="1"/>
          <p:nvPr/>
        </p:nvSpPr>
        <p:spPr>
          <a:xfrm>
            <a:off x="6612271" y="2881827"/>
            <a:ext cx="2626561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Arial Narrow" panose="020B0606020202030204" pitchFamily="34" charset="0"/>
                <a:ea typeface="맑은 고딕" panose="020B0503020000020004" pitchFamily="34" charset="-127"/>
              </a:rPr>
              <a:t>Proper IHX sizing @Mild Load:0.5kW, @High Load : 2.0kW ↑</a:t>
            </a:r>
            <a:endParaRPr kumimoji="0" lang="ko-KR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2483F44-080C-72CB-1103-F1D44171853A}"/>
              </a:ext>
            </a:extLst>
          </p:cNvPr>
          <p:cNvSpPr txBox="1"/>
          <p:nvPr/>
        </p:nvSpPr>
        <p:spPr>
          <a:xfrm>
            <a:off x="4038923" y="829857"/>
            <a:ext cx="2485265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34" charset="-127"/>
                <a:cs typeface="+mn-cs"/>
              </a:rPr>
              <a:t>@Mild Load, after 55 steps, Chiller exit changed to gas out </a:t>
            </a:r>
            <a:endParaRPr kumimoji="0" lang="ko-KR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33DD1D8-1B6B-0542-CB84-78E800B7E14A}"/>
              </a:ext>
            </a:extLst>
          </p:cNvPr>
          <p:cNvSpPr txBox="1"/>
          <p:nvPr/>
        </p:nvSpPr>
        <p:spPr>
          <a:xfrm>
            <a:off x="5719726" y="1410804"/>
            <a:ext cx="866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34" charset="-127"/>
                <a:cs typeface="+mn-cs"/>
              </a:rPr>
              <a:t>Gas phase out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Narrow" panose="020B0606020202030204" pitchFamily="34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858433E-AF52-3E6D-EDA8-4034F1A2DEC9}"/>
              </a:ext>
            </a:extLst>
          </p:cNvPr>
          <p:cNvCxnSpPr/>
          <p:nvPr/>
        </p:nvCxnSpPr>
        <p:spPr>
          <a:xfrm>
            <a:off x="5771401" y="1657025"/>
            <a:ext cx="40005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518A40E8-8A97-6967-DAA2-13DB11449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8784" y="3091916"/>
            <a:ext cx="2495404" cy="1748503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B5ECD9E6-5359-2307-78EE-66FF06E8D88C}"/>
              </a:ext>
            </a:extLst>
          </p:cNvPr>
          <p:cNvSpPr/>
          <p:nvPr/>
        </p:nvSpPr>
        <p:spPr>
          <a:xfrm>
            <a:off x="4383297" y="3510191"/>
            <a:ext cx="1182335" cy="651123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D63439-10FF-6BCC-2F09-EA293AA60601}"/>
              </a:ext>
            </a:extLst>
          </p:cNvPr>
          <p:cNvSpPr txBox="1"/>
          <p:nvPr/>
        </p:nvSpPr>
        <p:spPr>
          <a:xfrm>
            <a:off x="4028783" y="2881827"/>
            <a:ext cx="248526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34" charset="-127"/>
                <a:cs typeface="+mn-cs"/>
              </a:rPr>
              <a:t>Gas phase exit leads degradation of cooling cycle efficiency</a:t>
            </a:r>
            <a:endParaRPr kumimoji="0" lang="ko-KR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984C69-2D87-001F-DB52-2F300BC9CA42}"/>
              </a:ext>
            </a:extLst>
          </p:cNvPr>
          <p:cNvSpPr txBox="1"/>
          <p:nvPr/>
        </p:nvSpPr>
        <p:spPr>
          <a:xfrm>
            <a:off x="4307265" y="3329542"/>
            <a:ext cx="1155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34" charset="-127"/>
                <a:cs typeface="+mn-cs"/>
              </a:rPr>
              <a:t>Optimal operation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 Narrow" panose="020B0606020202030204" pitchFamily="34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01BBE4F-79AF-968A-8F40-C2E1E726EF97}"/>
              </a:ext>
            </a:extLst>
          </p:cNvPr>
          <p:cNvSpPr txBox="1"/>
          <p:nvPr/>
        </p:nvSpPr>
        <p:spPr>
          <a:xfrm>
            <a:off x="3885164" y="2578004"/>
            <a:ext cx="86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b="1" dirty="0">
                <a:latin typeface="Arial Narrow" panose="020B0606020202030204" pitchFamily="34" charset="0"/>
                <a:ea typeface="맑은 고딕" panose="020B0503020000020004" pitchFamily="34" charset="-127"/>
              </a:rPr>
              <a:t>Large IHX</a:t>
            </a:r>
            <a:endParaRPr kumimoji="0" lang="ko-KR" alt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41FB117-1614-E243-7849-5A79A3B3150F}"/>
              </a:ext>
            </a:extLst>
          </p:cNvPr>
          <p:cNvSpPr txBox="1"/>
          <p:nvPr/>
        </p:nvSpPr>
        <p:spPr>
          <a:xfrm>
            <a:off x="5962916" y="2578004"/>
            <a:ext cx="705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b="1" dirty="0">
                <a:latin typeface="Arial Narrow" panose="020B0606020202030204" pitchFamily="34" charset="0"/>
                <a:ea typeface="맑은 고딕" panose="020B0503020000020004" pitchFamily="34" charset="-127"/>
              </a:rPr>
              <a:t>Small IHX</a:t>
            </a:r>
            <a:endParaRPr kumimoji="0" lang="ko-KR" alt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63CD8D8-CAB2-33A0-BF30-A8D4BEBDA31B}"/>
              </a:ext>
            </a:extLst>
          </p:cNvPr>
          <p:cNvCxnSpPr>
            <a:cxnSpLocks/>
          </p:cNvCxnSpPr>
          <p:nvPr/>
        </p:nvCxnSpPr>
        <p:spPr>
          <a:xfrm>
            <a:off x="5779021" y="1336258"/>
            <a:ext cx="0" cy="2949409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21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7FFFA-6BB3-55FC-9D0B-EF83754AB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945F61-1FAF-C2A4-130F-CE9BF9FEE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67" y="1203357"/>
            <a:ext cx="3734072" cy="2893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AD4A61-39E2-40F7-7D75-B88BB52E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Arial Narrow" panose="020B0606020202030204" pitchFamily="34" charset="0"/>
              </a:rPr>
              <a:t>Test Result – 3) VI Characteristic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0644F4-0C8F-1AF7-E9AA-B7FCACF7C010}"/>
                  </a:ext>
                </a:extLst>
              </p:cNvPr>
              <p:cNvSpPr txBox="1"/>
              <p:nvPr/>
            </p:nvSpPr>
            <p:spPr>
              <a:xfrm>
                <a:off x="4800462" y="3899222"/>
                <a:ext cx="3864207" cy="345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000" b="1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000" b="1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000" b="1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000" b="1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000" b="1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𝒊𝒏𝒋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000" b="1" i="1" dirty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000" b="1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000" b="1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000" b="1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𝒄𝒉𝒊𝒍𝒍𝒆𝒓</m:t>
                              </m:r>
                            </m:sub>
                          </m:sSub>
                        </m:den>
                      </m:f>
                      <m:r>
                        <a:rPr lang="en-US" altLang="ko-KR" sz="10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1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𝟐𝟕𝟖𝟓</m:t>
                      </m:r>
                      <m:d>
                        <m:dPr>
                          <m:ctrlPr>
                            <a:rPr lang="en-US" altLang="ko-KR" sz="1000" b="1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000" b="1" i="1" dirty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000" b="1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1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ko-KR" sz="1000" b="1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𝒊𝒏𝒋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000" b="1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1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ko-KR" sz="1000" b="1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𝒄𝒉𝒊𝒍𝒍𝒆𝒓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𝟑𝟑𝟓𝟔</m:t>
                      </m:r>
                    </m:oMath>
                  </m:oMathPara>
                </a14:m>
                <a:endParaRPr lang="ko-KR" altLang="en-US" sz="1000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0644F4-0C8F-1AF7-E9AA-B7FCACF7C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462" y="3899222"/>
                <a:ext cx="3864207" cy="345800"/>
              </a:xfrm>
              <a:prstGeom prst="rect">
                <a:avLst/>
              </a:prstGeom>
              <a:blipFill>
                <a:blip r:embed="rId4"/>
                <a:stretch>
                  <a:fillRect t="-1786" b="-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7E0495B-03A2-F06C-8B79-81949B8AC487}"/>
              </a:ext>
            </a:extLst>
          </p:cNvPr>
          <p:cNvSpPr txBox="1"/>
          <p:nvPr/>
        </p:nvSpPr>
        <p:spPr>
          <a:xfrm>
            <a:off x="2575560" y="4579671"/>
            <a:ext cx="63484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 2016, Purdue University, International Compressor Engineering Conference, A Methodology for Characterization of Vapor injection Compressors</a:t>
            </a:r>
            <a:endParaRPr lang="ko-KR" altLang="en-US" sz="9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6F269-8F0D-A97E-7CD2-DF882C8F231C}"/>
              </a:ext>
            </a:extLst>
          </p:cNvPr>
          <p:cNvSpPr txBox="1"/>
          <p:nvPr/>
        </p:nvSpPr>
        <p:spPr>
          <a:xfrm>
            <a:off x="834755" y="4327294"/>
            <a:ext cx="7314833" cy="252377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algn="ctr" latinLnBrk="0"/>
            <a:r>
              <a:rPr lang="en-US" altLang="ko-KR" sz="1400" b="1" dirty="0">
                <a:latin typeface="Arial Narrow" panose="020B0606020202030204" pitchFamily="34" charset="0"/>
              </a:rPr>
              <a:t>Injection point property can be estimated by regression formular of pressure ratio and mass flow ratio</a:t>
            </a:r>
            <a:endParaRPr lang="ko-KR" altLang="en-US" sz="1400" b="1" dirty="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D4879-1852-9A3E-6495-D9837C8AF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461" y="1175478"/>
            <a:ext cx="3864208" cy="26525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A258F4-2B94-21B7-2C56-5099B5D77DD9}"/>
              </a:ext>
            </a:extLst>
          </p:cNvPr>
          <p:cNvSpPr/>
          <p:nvPr/>
        </p:nvSpPr>
        <p:spPr>
          <a:xfrm>
            <a:off x="479331" y="816206"/>
            <a:ext cx="5692057" cy="27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Finding vapor injection point property in the cycle by correlated parameters* </a:t>
            </a:r>
            <a:endParaRPr lang="ko-KR" altLang="en-US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9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F616A-F5F0-A557-BFA1-F9513EA8D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83BF-BD56-D33B-7B4A-8649D240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Arial Narrow" panose="020B0606020202030204" pitchFamily="34" charset="0"/>
              </a:rPr>
              <a:t>Wrap-up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E50C9-B104-F0C0-F601-75B86A31A21D}"/>
              </a:ext>
            </a:extLst>
          </p:cNvPr>
          <p:cNvSpPr txBox="1"/>
          <p:nvPr/>
        </p:nvSpPr>
        <p:spPr>
          <a:xfrm>
            <a:off x="619123" y="1160225"/>
            <a:ext cx="8131682" cy="1935145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marL="285750" indent="-285750" algn="l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Arial Narrow" panose="020B0606020202030204" pitchFamily="34" charset="0"/>
              </a:rPr>
              <a:t>Enhanced approach of IHX and VI in R290 secondary loop cycle were evaluated and compared quantitively </a:t>
            </a:r>
          </a:p>
          <a:p>
            <a:pPr algn="l" latinLnBrk="0">
              <a:lnSpc>
                <a:spcPct val="150000"/>
              </a:lnSpc>
            </a:pPr>
            <a:r>
              <a:rPr lang="ko-KR" altLang="en-US" sz="1400" dirty="0">
                <a:latin typeface="Arial Narrow" panose="020B0606020202030204" pitchFamily="34" charset="0"/>
              </a:rPr>
              <a:t>      </a:t>
            </a:r>
            <a:r>
              <a:rPr lang="en-US" altLang="ko-KR" sz="1400" dirty="0">
                <a:latin typeface="Arial Narrow" panose="020B0606020202030204" pitchFamily="34" charset="0"/>
              </a:rPr>
              <a:t>- Cooling Mode</a:t>
            </a:r>
            <a:r>
              <a:rPr lang="ko-KR" altLang="en-US" sz="1400" dirty="0">
                <a:latin typeface="Arial Narrow" panose="020B0606020202030204" pitchFamily="34" charset="0"/>
              </a:rPr>
              <a:t> </a:t>
            </a:r>
            <a:r>
              <a:rPr lang="en-US" altLang="ko-KR" sz="1400" dirty="0">
                <a:latin typeface="Arial Narrow" panose="020B0606020202030204" pitchFamily="34" charset="0"/>
              </a:rPr>
              <a:t>: IHX cycle would be better application for enhancing performance</a:t>
            </a:r>
          </a:p>
          <a:p>
            <a:pPr algn="l" latinLnBrk="0">
              <a:lnSpc>
                <a:spcPct val="150000"/>
              </a:lnSpc>
            </a:pPr>
            <a:r>
              <a:rPr lang="en-US" altLang="ko-KR" sz="1400" dirty="0">
                <a:latin typeface="Arial Narrow" panose="020B0606020202030204" pitchFamily="34" charset="0"/>
              </a:rPr>
              <a:t>      - Heating Mode</a:t>
            </a:r>
            <a:r>
              <a:rPr lang="ko-KR" altLang="en-US" sz="1400" dirty="0">
                <a:latin typeface="Arial Narrow" panose="020B0606020202030204" pitchFamily="34" charset="0"/>
              </a:rPr>
              <a:t> </a:t>
            </a:r>
            <a:r>
              <a:rPr lang="en-US" altLang="ko-KR" sz="1400" dirty="0">
                <a:latin typeface="Arial Narrow" panose="020B0606020202030204" pitchFamily="34" charset="0"/>
              </a:rPr>
              <a:t>: VI cycle would be better application for enhancing performance</a:t>
            </a:r>
          </a:p>
          <a:p>
            <a:pPr marL="285750" indent="-285750" algn="l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Arial Narrow" panose="020B0606020202030204" pitchFamily="34" charset="0"/>
              </a:rPr>
              <a:t>Through the evaluation of the IHX sizing effect, it would be able to propose suitable IHX sizing for the system</a:t>
            </a:r>
          </a:p>
          <a:p>
            <a:pPr marL="285750" indent="-285750" algn="l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Arial Narrow" panose="020B0606020202030204" pitchFamily="34" charset="0"/>
              </a:rPr>
              <a:t>Based on the VI evaluation with various conditions, VI characteristics in the cycle can be estimated with formula of injection pressure ratio and mass flow 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37328-B40C-2436-D160-37690F0856EB}"/>
              </a:ext>
            </a:extLst>
          </p:cNvPr>
          <p:cNvSpPr txBox="1"/>
          <p:nvPr/>
        </p:nvSpPr>
        <p:spPr>
          <a:xfrm>
            <a:off x="497111" y="888271"/>
            <a:ext cx="2057400" cy="283154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pPr algn="l" latinLnBrk="0"/>
            <a:r>
              <a:rPr lang="en-US" altLang="ko-KR" sz="1600" b="1" dirty="0">
                <a:latin typeface="Arial Narrow" panose="020B0606020202030204" pitchFamily="34" charset="0"/>
              </a:rPr>
              <a:t>* Review</a:t>
            </a:r>
            <a:endParaRPr lang="ko-KR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896C3-1519-3C1D-26BB-F6CD91EE2F4A}"/>
              </a:ext>
            </a:extLst>
          </p:cNvPr>
          <p:cNvSpPr txBox="1"/>
          <p:nvPr/>
        </p:nvSpPr>
        <p:spPr>
          <a:xfrm>
            <a:off x="497111" y="3555466"/>
            <a:ext cx="2057400" cy="283154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pPr algn="l" latinLnBrk="0"/>
            <a:r>
              <a:rPr lang="en-US" altLang="ko-KR" sz="1600" b="1" dirty="0">
                <a:latin typeface="Arial Narrow" panose="020B0606020202030204" pitchFamily="34" charset="0"/>
              </a:rPr>
              <a:t>* Future Work</a:t>
            </a:r>
            <a:endParaRPr lang="ko-KR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419D5-AE58-22EB-29D4-B5049E22579C}"/>
              </a:ext>
            </a:extLst>
          </p:cNvPr>
          <p:cNvSpPr txBox="1"/>
          <p:nvPr/>
        </p:nvSpPr>
        <p:spPr>
          <a:xfrm>
            <a:off x="619123" y="3838620"/>
            <a:ext cx="4904427" cy="642484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Arial Narrow" panose="020B0606020202030204" pitchFamily="34" charset="0"/>
              </a:rPr>
              <a:t>Considerations on how to reduce R290 refrigerant charging amount</a:t>
            </a: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Arial Narrow" panose="020B0606020202030204" pitchFamily="34" charset="0"/>
              </a:rPr>
              <a:t>Operating Envelop Testing of R290 Cycle</a:t>
            </a:r>
          </a:p>
        </p:txBody>
      </p:sp>
    </p:spTree>
    <p:extLst>
      <p:ext uri="{BB962C8B-B14F-4D97-AF65-F5344CB8AC3E}">
        <p14:creationId xmlns:p14="http://schemas.microsoft.com/office/powerpoint/2010/main" val="35634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68EF4B-F813-8C4E-87D2-9A34765C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Contact Info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D51A5-7C8C-AA47-B5F4-C9FB5296F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48763" lvl="3" indent="-457189">
              <a:defRPr/>
            </a:pPr>
            <a:r>
              <a:rPr lang="en-US" sz="2133" dirty="0">
                <a:cs typeface="Arial"/>
              </a:rPr>
              <a:t>Name : ILYOUNG PARK</a:t>
            </a:r>
          </a:p>
          <a:p>
            <a:pPr marL="848763" lvl="3" indent="-457189">
              <a:defRPr/>
            </a:pPr>
            <a:r>
              <a:rPr lang="en-US" sz="2133" dirty="0">
                <a:cs typeface="Arial"/>
              </a:rPr>
              <a:t>Company : </a:t>
            </a:r>
            <a:r>
              <a:rPr lang="en-US" sz="2133" dirty="0" err="1">
                <a:cs typeface="Arial"/>
              </a:rPr>
              <a:t>Sanhua</a:t>
            </a:r>
            <a:r>
              <a:rPr lang="en-US" sz="2133" dirty="0">
                <a:cs typeface="Arial"/>
              </a:rPr>
              <a:t> Automotive</a:t>
            </a:r>
          </a:p>
          <a:p>
            <a:pPr marL="848763" lvl="3" indent="-457189">
              <a:defRPr/>
            </a:pPr>
            <a:r>
              <a:rPr lang="en-US" sz="2133" dirty="0">
                <a:cs typeface="Arial"/>
              </a:rPr>
              <a:t>Address : 3729 Auburn Rd, Auburn Hills, MI,US, Zip:</a:t>
            </a:r>
            <a:r>
              <a:rPr lang="en-US" altLang="ko-KR" sz="2133" dirty="0">
                <a:cs typeface="Arial"/>
              </a:rPr>
              <a:t>48360</a:t>
            </a:r>
            <a:endParaRPr lang="en-US" sz="2133" dirty="0">
              <a:cs typeface="Arial"/>
            </a:endParaRPr>
          </a:p>
          <a:p>
            <a:pPr marL="848763" lvl="3" indent="-457189">
              <a:defRPr/>
            </a:pPr>
            <a:r>
              <a:rPr lang="en-US" sz="2133" dirty="0">
                <a:cs typeface="Arial"/>
              </a:rPr>
              <a:t>Phone : 248-402-3328</a:t>
            </a:r>
          </a:p>
          <a:p>
            <a:pPr marL="848763" lvl="3" indent="-457189">
              <a:defRPr/>
            </a:pPr>
            <a:r>
              <a:rPr lang="en-US" sz="2133" dirty="0" err="1">
                <a:cs typeface="Arial"/>
              </a:rPr>
              <a:t>EMail</a:t>
            </a:r>
            <a:r>
              <a:rPr lang="en-US" sz="2133" dirty="0">
                <a:cs typeface="Arial"/>
              </a:rPr>
              <a:t> : young.park@sanhuagroup.com</a:t>
            </a:r>
            <a:endParaRPr lang="en-US" sz="2133" dirty="0">
              <a:ea typeface="ＭＳ Ｐゴシック" charset="0"/>
              <a:cs typeface="Arial"/>
            </a:endParaRPr>
          </a:p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8F6B80-AC3E-1349-9B74-9F5DB2D51B95}"/>
              </a:ext>
            </a:extLst>
          </p:cNvPr>
          <p:cNvSpPr/>
          <p:nvPr/>
        </p:nvSpPr>
        <p:spPr>
          <a:xfrm>
            <a:off x="3028950" y="4797910"/>
            <a:ext cx="30861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Paper # (if applicable) </a:t>
            </a:r>
          </a:p>
        </p:txBody>
      </p:sp>
    </p:spTree>
    <p:extLst>
      <p:ext uri="{BB962C8B-B14F-4D97-AF65-F5344CB8AC3E}">
        <p14:creationId xmlns:p14="http://schemas.microsoft.com/office/powerpoint/2010/main" val="290242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2BB2179-A625-1D40-B1B7-35A866AB83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97775" y="4140200"/>
            <a:ext cx="1263650" cy="774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IL YOUNG PARK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4212F93-3F25-47E6-C9BE-E3B2B3443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+mn-ea"/>
                <a:cs typeface="+mn-cs"/>
              </a:rPr>
              <a:t>Enhanced R290 System </a:t>
            </a:r>
            <a:b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7B1254-0B29-FF6F-E42F-C2E65E4AC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504" y="4432280"/>
            <a:ext cx="460888" cy="5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1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Arial Narrow" panose="020B0606020202030204" pitchFamily="34" charset="0"/>
              </a:rPr>
              <a:t>Contents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50FCE-4811-6CA0-BD04-039B5ED07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969758"/>
            <a:ext cx="6861630" cy="33990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Indirect Thermal Management System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Precedent Research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Rationales of Enhanced Approach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Test Facility Schematic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Components Information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Test Result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03339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34703-2874-073B-AF26-BA253CBF4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8D4E-2C2E-4CAA-8A83-2E336DFF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Arial Narrow" panose="020B0606020202030204" pitchFamily="34" charset="0"/>
              </a:rPr>
              <a:t>Indirect Thermal Management System</a:t>
            </a:r>
            <a:endParaRPr lang="en-US" dirty="0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546DEC67-407B-714F-67B0-46B4302F6E07}"/>
              </a:ext>
            </a:extLst>
          </p:cNvPr>
          <p:cNvSpPr txBox="1"/>
          <p:nvPr/>
        </p:nvSpPr>
        <p:spPr>
          <a:xfrm>
            <a:off x="380999" y="822134"/>
            <a:ext cx="836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With increasing of electrical parts in vehicle, </a:t>
            </a:r>
            <a:r>
              <a:rPr lang="en-US" altLang="ko-KR" sz="1400" u="sng" dirty="0">
                <a:solidFill>
                  <a:prstClr val="black"/>
                </a:solidFill>
                <a:latin typeface="Arial Narrow" panose="020B0606020202030204" pitchFamily="34" charset="0"/>
              </a:rPr>
              <a:t>Indirect Thermal Management System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would be more suitable way to handle it</a:t>
            </a:r>
            <a:endParaRPr lang="ko-KR" alt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09890CC6-7DD7-B574-6E02-53D17F5D2C94}"/>
              </a:ext>
            </a:extLst>
          </p:cNvPr>
          <p:cNvSpPr txBox="1"/>
          <p:nvPr/>
        </p:nvSpPr>
        <p:spPr>
          <a:xfrm>
            <a:off x="3283535" y="1046675"/>
            <a:ext cx="2879945" cy="198516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algn="ctr" defTabSz="914400"/>
            <a:r>
              <a:rPr lang="en-US" altLang="ko-KR" sz="1050" dirty="0">
                <a:solidFill>
                  <a:srgbClr val="70AD47"/>
                </a:solidFill>
                <a:latin typeface="Arial Narrow" panose="020B0606020202030204" pitchFamily="34" charset="0"/>
              </a:rPr>
              <a:t>simplified refrigerant cycle with secondary loop of coolant</a:t>
            </a:r>
            <a:endParaRPr lang="ko-KR" altLang="en-US" sz="1050" dirty="0">
              <a:solidFill>
                <a:srgbClr val="70AD47"/>
              </a:solidFill>
              <a:latin typeface="Arial"/>
            </a:endParaRPr>
          </a:p>
        </p:txBody>
      </p:sp>
      <p:graphicFrame>
        <p:nvGraphicFramePr>
          <p:cNvPr id="239" name="Table 238">
            <a:extLst>
              <a:ext uri="{FF2B5EF4-FFF2-40B4-BE49-F238E27FC236}">
                <a16:creationId xmlns:a16="http://schemas.microsoft.com/office/drawing/2014/main" id="{C21A767A-0ABB-DBB2-7A6E-1F5D12D4C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83886"/>
              </p:ext>
            </p:extLst>
          </p:nvPr>
        </p:nvGraphicFramePr>
        <p:xfrm>
          <a:off x="380998" y="1332759"/>
          <a:ext cx="8369808" cy="3340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4904">
                  <a:extLst>
                    <a:ext uri="{9D8B030D-6E8A-4147-A177-3AD203B41FA5}">
                      <a16:colId xmlns:a16="http://schemas.microsoft.com/office/drawing/2014/main" val="3360464297"/>
                    </a:ext>
                  </a:extLst>
                </a:gridCol>
                <a:gridCol w="4184904">
                  <a:extLst>
                    <a:ext uri="{9D8B030D-6E8A-4147-A177-3AD203B41FA5}">
                      <a16:colId xmlns:a16="http://schemas.microsoft.com/office/drawing/2014/main" val="3659720270"/>
                    </a:ext>
                  </a:extLst>
                </a:gridCol>
              </a:tblGrid>
              <a:tr h="2976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Arial Narrow" panose="020B0606020202030204" pitchFamily="34" charset="0"/>
                        </a:rPr>
                        <a:t>Direct System</a:t>
                      </a:r>
                      <a:endParaRPr lang="ko-KR" altLang="en-US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Arial Narrow" panose="020B0606020202030204" pitchFamily="34" charset="0"/>
                        </a:rPr>
                        <a:t>Indirect System</a:t>
                      </a:r>
                      <a:endParaRPr lang="ko-KR" altLang="en-US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5828"/>
                  </a:ext>
                </a:extLst>
              </a:tr>
              <a:tr h="1664343"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7348880"/>
                  </a:ext>
                </a:extLst>
              </a:tr>
              <a:tr h="1378857"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4251199"/>
                  </a:ext>
                </a:extLst>
              </a:tr>
            </a:tbl>
          </a:graphicData>
        </a:graphic>
      </p:graphicFrame>
      <p:sp>
        <p:nvSpPr>
          <p:cNvPr id="283" name="TextBox 282">
            <a:extLst>
              <a:ext uri="{FF2B5EF4-FFF2-40B4-BE49-F238E27FC236}">
                <a16:creationId xmlns:a16="http://schemas.microsoft.com/office/drawing/2014/main" id="{979DD15D-ADE1-6FE0-7ADD-B0F497D2ED08}"/>
              </a:ext>
            </a:extLst>
          </p:cNvPr>
          <p:cNvSpPr txBox="1"/>
          <p:nvPr/>
        </p:nvSpPr>
        <p:spPr>
          <a:xfrm>
            <a:off x="380998" y="3259659"/>
            <a:ext cx="4046223" cy="14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Complex refrigerant loop, relatively simple coolant loop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Costly due to more refrigerant components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Cooling performance </a:t>
            </a:r>
            <a:r>
              <a:rPr lang="en-US" altLang="zh-CN" sz="1200" dirty="0">
                <a:latin typeface="Arial Narrow" panose="020B0606020202030204" pitchFamily="34" charset="0"/>
              </a:rPr>
              <a:t>designed to</a:t>
            </a:r>
            <a:r>
              <a:rPr lang="en-US" sz="1200" dirty="0">
                <a:latin typeface="Arial Narrow" panose="020B0606020202030204" pitchFamily="34" charset="0"/>
              </a:rPr>
              <a:t> meet traditional A/C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Some reliability risk from complex refrigerant system and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Not always to achieve optimal performance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62894AE2-8BC3-3E59-0399-BE84E94F2641}"/>
              </a:ext>
            </a:extLst>
          </p:cNvPr>
          <p:cNvSpPr txBox="1"/>
          <p:nvPr/>
        </p:nvSpPr>
        <p:spPr>
          <a:xfrm>
            <a:off x="4572000" y="3259659"/>
            <a:ext cx="4178806" cy="14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Simple refrigerant loop, complex coolant loop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Cost saving at vehicle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Similar cooling performance with new control strategy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Low reliability risk due to simple refrigerant system and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Easier to reach optimal COP</a:t>
            </a:r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75D4AB8F-F7A0-33EB-7FB5-7111DE35611C}"/>
              </a:ext>
            </a:extLst>
          </p:cNvPr>
          <p:cNvGrpSpPr/>
          <p:nvPr/>
        </p:nvGrpSpPr>
        <p:grpSpPr>
          <a:xfrm>
            <a:off x="6780545" y="1731678"/>
            <a:ext cx="1826460" cy="1355684"/>
            <a:chOff x="8921788" y="2260740"/>
            <a:chExt cx="2807902" cy="1747845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4F0BA0CF-21B8-EFDB-3B63-D63A66820E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18966" y="2260740"/>
              <a:ext cx="1613398" cy="1747845"/>
              <a:chOff x="10491078" y="1480638"/>
              <a:chExt cx="1088762" cy="1305653"/>
            </a:xfrm>
          </p:grpSpPr>
          <p:sp>
            <p:nvSpPr>
              <p:cNvPr id="292" name="Rectangle: Rounded Corners 291">
                <a:extLst>
                  <a:ext uri="{FF2B5EF4-FFF2-40B4-BE49-F238E27FC236}">
                    <a16:creationId xmlns:a16="http://schemas.microsoft.com/office/drawing/2014/main" id="{F664F883-FF9A-68A8-5D51-351CF702C8BB}"/>
                  </a:ext>
                </a:extLst>
              </p:cNvPr>
              <p:cNvSpPr/>
              <p:nvPr/>
            </p:nvSpPr>
            <p:spPr>
              <a:xfrm>
                <a:off x="10895213" y="2531347"/>
                <a:ext cx="328725" cy="254944"/>
              </a:xfrm>
              <a:prstGeom prst="roundRect">
                <a:avLst>
                  <a:gd name="adj" fmla="val 4115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Comp</a:t>
                </a:r>
              </a:p>
            </p:txBody>
          </p:sp>
          <p:cxnSp>
            <p:nvCxnSpPr>
              <p:cNvPr id="293" name="Straight Connector 22">
                <a:extLst>
                  <a:ext uri="{FF2B5EF4-FFF2-40B4-BE49-F238E27FC236}">
                    <a16:creationId xmlns:a16="http://schemas.microsoft.com/office/drawing/2014/main" id="{1A2D9D7E-5225-33BC-B406-56C5979B3E45}"/>
                  </a:ext>
                </a:extLst>
              </p:cNvPr>
              <p:cNvCxnSpPr>
                <a:cxnSpLocks/>
                <a:stCxn id="292" idx="3"/>
                <a:endCxn id="297" idx="1"/>
              </p:cNvCxnSpPr>
              <p:nvPr/>
            </p:nvCxnSpPr>
            <p:spPr>
              <a:xfrm flipV="1">
                <a:off x="11223938" y="2282034"/>
                <a:ext cx="270911" cy="376785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2">
                <a:extLst>
                  <a:ext uri="{FF2B5EF4-FFF2-40B4-BE49-F238E27FC236}">
                    <a16:creationId xmlns:a16="http://schemas.microsoft.com/office/drawing/2014/main" id="{46EEEB85-BE3B-206C-0718-BB5AF523E9DF}"/>
                  </a:ext>
                </a:extLst>
              </p:cNvPr>
              <p:cNvCxnSpPr>
                <a:cxnSpLocks/>
                <a:stCxn id="297" idx="3"/>
                <a:endCxn id="298" idx="3"/>
              </p:cNvCxnSpPr>
              <p:nvPr/>
            </p:nvCxnSpPr>
            <p:spPr>
              <a:xfrm rot="16200000" flipV="1">
                <a:off x="11120676" y="1638929"/>
                <a:ext cx="466901" cy="281446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2">
                <a:extLst>
                  <a:ext uri="{FF2B5EF4-FFF2-40B4-BE49-F238E27FC236}">
                    <a16:creationId xmlns:a16="http://schemas.microsoft.com/office/drawing/2014/main" id="{BBE3BA8F-83A9-3E4E-69B7-63E5FF6397D3}"/>
                  </a:ext>
                </a:extLst>
              </p:cNvPr>
              <p:cNvCxnSpPr>
                <a:cxnSpLocks/>
                <a:stCxn id="305" idx="1"/>
                <a:endCxn id="292" idx="1"/>
              </p:cNvCxnSpPr>
              <p:nvPr/>
            </p:nvCxnSpPr>
            <p:spPr>
              <a:xfrm rot="16200000" flipH="1">
                <a:off x="10483794" y="2247399"/>
                <a:ext cx="503696" cy="31914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D6885E54-65C5-E0CF-FB1C-D69202D8ECF6}"/>
                  </a:ext>
                </a:extLst>
              </p:cNvPr>
              <p:cNvGrpSpPr/>
              <p:nvPr/>
            </p:nvGrpSpPr>
            <p:grpSpPr>
              <a:xfrm rot="16200000">
                <a:off x="10397746" y="1891806"/>
                <a:ext cx="356649" cy="169985"/>
                <a:chOff x="1185277" y="2299538"/>
                <a:chExt cx="356649" cy="169985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C5C5A09B-CFA7-EC6A-F9AA-735F509542B4}"/>
                    </a:ext>
                  </a:extLst>
                </p:cNvPr>
                <p:cNvSpPr/>
                <p:nvPr/>
              </p:nvSpPr>
              <p:spPr>
                <a:xfrm>
                  <a:off x="1185277" y="2299538"/>
                  <a:ext cx="268930" cy="169985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ko-KR" sz="700" dirty="0">
                      <a:solidFill>
                        <a:schemeClr val="bg1"/>
                      </a:solidFill>
                    </a:rPr>
                    <a:t>Chiller</a:t>
                  </a:r>
                </a:p>
              </p:txBody>
            </p:sp>
            <p:sp>
              <p:nvSpPr>
                <p:cNvPr id="306" name="Flowchart: Collate 305">
                  <a:extLst>
                    <a:ext uri="{FF2B5EF4-FFF2-40B4-BE49-F238E27FC236}">
                      <a16:creationId xmlns:a16="http://schemas.microsoft.com/office/drawing/2014/main" id="{79B59C3B-726C-1F8C-CE11-60F99F4C239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450486" y="2339526"/>
                  <a:ext cx="91440" cy="91440"/>
                </a:xfrm>
                <a:prstGeom prst="flowChartCollat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7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C405377C-15C4-9A02-B2BE-479942FD2B17}"/>
                  </a:ext>
                </a:extLst>
              </p:cNvPr>
              <p:cNvSpPr/>
              <p:nvPr/>
            </p:nvSpPr>
            <p:spPr>
              <a:xfrm rot="16200000">
                <a:off x="11360383" y="2062576"/>
                <a:ext cx="268930" cy="16998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LCC</a:t>
                </a:r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BC63DCF8-48A3-8467-B590-92DAD1EA1DD9}"/>
                  </a:ext>
                </a:extLst>
              </p:cNvPr>
              <p:cNvSpPr/>
              <p:nvPr/>
            </p:nvSpPr>
            <p:spPr>
              <a:xfrm>
                <a:off x="10898916" y="1480638"/>
                <a:ext cx="314487" cy="13112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VI - H</a:t>
                </a:r>
              </a:p>
            </p:txBody>
          </p:sp>
          <p:cxnSp>
            <p:nvCxnSpPr>
              <p:cNvPr id="299" name="Straight Connector 22">
                <a:extLst>
                  <a:ext uri="{FF2B5EF4-FFF2-40B4-BE49-F238E27FC236}">
                    <a16:creationId xmlns:a16="http://schemas.microsoft.com/office/drawing/2014/main" id="{08A3959A-7592-2059-744C-30F1AFF97929}"/>
                  </a:ext>
                </a:extLst>
              </p:cNvPr>
              <p:cNvCxnSpPr>
                <a:cxnSpLocks/>
                <a:stCxn id="298" idx="1"/>
                <a:endCxn id="306" idx="0"/>
              </p:cNvCxnSpPr>
              <p:nvPr/>
            </p:nvCxnSpPr>
            <p:spPr>
              <a:xfrm rot="10800000" flipV="1">
                <a:off x="10576786" y="1546202"/>
                <a:ext cx="322131" cy="25227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14574963-3351-EDE1-1AC3-17C9C6F853C9}"/>
                  </a:ext>
                </a:extLst>
              </p:cNvPr>
              <p:cNvGrpSpPr/>
              <p:nvPr/>
            </p:nvGrpSpPr>
            <p:grpSpPr>
              <a:xfrm rot="16200000">
                <a:off x="10874263" y="1917423"/>
                <a:ext cx="370626" cy="169985"/>
                <a:chOff x="1185277" y="2303560"/>
                <a:chExt cx="370626" cy="169985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5817E792-5093-A0A6-1BDA-4BFFE813ED2A}"/>
                    </a:ext>
                  </a:extLst>
                </p:cNvPr>
                <p:cNvSpPr/>
                <p:nvPr/>
              </p:nvSpPr>
              <p:spPr>
                <a:xfrm>
                  <a:off x="1185277" y="2303560"/>
                  <a:ext cx="268930" cy="16998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VI-M</a:t>
                  </a:r>
                </a:p>
              </p:txBody>
            </p:sp>
            <p:sp>
              <p:nvSpPr>
                <p:cNvPr id="304" name="Flowchart: Collate 303">
                  <a:extLst>
                    <a:ext uri="{FF2B5EF4-FFF2-40B4-BE49-F238E27FC236}">
                      <a16:creationId xmlns:a16="http://schemas.microsoft.com/office/drawing/2014/main" id="{9227B7E8-B5F9-FDB9-489C-3EE9E523BC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464463" y="2339526"/>
                  <a:ext cx="91440" cy="91440"/>
                </a:xfrm>
                <a:prstGeom prst="flowChartCollat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7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01" name="Straight Connector 22">
                <a:extLst>
                  <a:ext uri="{FF2B5EF4-FFF2-40B4-BE49-F238E27FC236}">
                    <a16:creationId xmlns:a16="http://schemas.microsoft.com/office/drawing/2014/main" id="{D2651046-ED01-B42B-19B6-C12446E7E637}"/>
                  </a:ext>
                </a:extLst>
              </p:cNvPr>
              <p:cNvCxnSpPr>
                <a:cxnSpLocks/>
                <a:endCxn id="304" idx="0"/>
              </p:cNvCxnSpPr>
              <p:nvPr/>
            </p:nvCxnSpPr>
            <p:spPr>
              <a:xfrm rot="10800000" flipV="1">
                <a:off x="11056269" y="1674916"/>
                <a:ext cx="427030" cy="142184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22">
                <a:extLst>
                  <a:ext uri="{FF2B5EF4-FFF2-40B4-BE49-F238E27FC236}">
                    <a16:creationId xmlns:a16="http://schemas.microsoft.com/office/drawing/2014/main" id="{A6D6F99B-8AAA-6436-1620-CE10F126AC57}"/>
                  </a:ext>
                </a:extLst>
              </p:cNvPr>
              <p:cNvCxnSpPr>
                <a:cxnSpLocks/>
                <a:stCxn id="303" idx="1"/>
                <a:endCxn id="292" idx="0"/>
              </p:cNvCxnSpPr>
              <p:nvPr/>
            </p:nvCxnSpPr>
            <p:spPr>
              <a:xfrm rot="5400000">
                <a:off x="10887767" y="2359537"/>
                <a:ext cx="343619" cy="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969B5BE7-8517-6DFC-AF09-B81C9EB03F1A}"/>
                </a:ext>
              </a:extLst>
            </p:cNvPr>
            <p:cNvSpPr/>
            <p:nvPr/>
          </p:nvSpPr>
          <p:spPr>
            <a:xfrm>
              <a:off x="11025996" y="2740661"/>
              <a:ext cx="499486" cy="8158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88" name="Arc 287">
              <a:extLst>
                <a:ext uri="{FF2B5EF4-FFF2-40B4-BE49-F238E27FC236}">
                  <a16:creationId xmlns:a16="http://schemas.microsoft.com/office/drawing/2014/main" id="{084DC748-43F1-BA36-8122-670DFD3D4CF6}"/>
                </a:ext>
              </a:extLst>
            </p:cNvPr>
            <p:cNvSpPr/>
            <p:nvPr/>
          </p:nvSpPr>
          <p:spPr>
            <a:xfrm>
              <a:off x="11086175" y="2716672"/>
              <a:ext cx="272705" cy="862721"/>
            </a:xfrm>
            <a:prstGeom prst="arc">
              <a:avLst>
                <a:gd name="adj1" fmla="val 14612499"/>
                <a:gd name="adj2" fmla="val 7399449"/>
              </a:avLst>
            </a:prstGeom>
            <a:ln w="6350">
              <a:solidFill>
                <a:schemeClr val="bg1">
                  <a:lumMod val="65000"/>
                </a:schemeClr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9" name="Arc 288">
              <a:extLst>
                <a:ext uri="{FF2B5EF4-FFF2-40B4-BE49-F238E27FC236}">
                  <a16:creationId xmlns:a16="http://schemas.microsoft.com/office/drawing/2014/main" id="{79C17D7F-D23C-9D4E-6ED2-444FD962C9E2}"/>
                </a:ext>
              </a:extLst>
            </p:cNvPr>
            <p:cNvSpPr/>
            <p:nvPr/>
          </p:nvSpPr>
          <p:spPr>
            <a:xfrm rot="10800000">
              <a:off x="9282083" y="2537419"/>
              <a:ext cx="291947" cy="862721"/>
            </a:xfrm>
            <a:prstGeom prst="arc">
              <a:avLst>
                <a:gd name="adj1" fmla="val 14665705"/>
                <a:gd name="adj2" fmla="val 7592814"/>
              </a:avLst>
            </a:prstGeom>
            <a:ln w="6350">
              <a:solidFill>
                <a:schemeClr val="bg1">
                  <a:lumMod val="6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C20D66CE-9FDE-CEEB-255E-7F92CCD068AC}"/>
                </a:ext>
              </a:extLst>
            </p:cNvPr>
            <p:cNvSpPr txBox="1"/>
            <p:nvPr/>
          </p:nvSpPr>
          <p:spPr>
            <a:xfrm>
              <a:off x="8921788" y="2694087"/>
              <a:ext cx="506268" cy="3307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18288" tIns="18288" rIns="18288" bIns="18288" rtlCol="0">
              <a:spAutoFit/>
            </a:bodyPr>
            <a:lstStyle/>
            <a:p>
              <a:pPr algn="ctr" latinLnBrk="0"/>
              <a:r>
                <a:rPr lang="en-US" altLang="ko-KR" sz="700" dirty="0">
                  <a:solidFill>
                    <a:schemeClr val="bg1">
                      <a:lumMod val="65000"/>
                    </a:schemeClr>
                  </a:solidFill>
                </a:rPr>
                <a:t>Coolant</a:t>
              </a:r>
            </a:p>
            <a:p>
              <a:pPr algn="ctr" latinLnBrk="0"/>
              <a:r>
                <a:rPr lang="en-US" altLang="ko-KR" sz="700" dirty="0">
                  <a:solidFill>
                    <a:schemeClr val="bg1">
                      <a:lumMod val="65000"/>
                    </a:schemeClr>
                  </a:solidFill>
                </a:rPr>
                <a:t>Loop</a:t>
              </a:r>
              <a:endParaRPr lang="ko-KR" altLang="en-US" sz="7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7EECA7CE-AE6D-E1F5-9B38-D19F66AE161B}"/>
                </a:ext>
              </a:extLst>
            </p:cNvPr>
            <p:cNvSpPr txBox="1"/>
            <p:nvPr/>
          </p:nvSpPr>
          <p:spPr>
            <a:xfrm>
              <a:off x="11223422" y="3051017"/>
              <a:ext cx="506268" cy="3307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18288" tIns="18288" rIns="18288" bIns="18288" rtlCol="0">
              <a:spAutoFit/>
            </a:bodyPr>
            <a:lstStyle/>
            <a:p>
              <a:pPr algn="ctr" latinLnBrk="0"/>
              <a:r>
                <a:rPr lang="en-US" altLang="ko-KR" sz="700" dirty="0">
                  <a:solidFill>
                    <a:schemeClr val="bg1">
                      <a:lumMod val="65000"/>
                    </a:schemeClr>
                  </a:solidFill>
                </a:rPr>
                <a:t>Coolant</a:t>
              </a:r>
            </a:p>
            <a:p>
              <a:pPr algn="ctr" latinLnBrk="0"/>
              <a:r>
                <a:rPr lang="en-US" altLang="ko-KR" sz="700" dirty="0">
                  <a:solidFill>
                    <a:schemeClr val="bg1">
                      <a:lumMod val="65000"/>
                    </a:schemeClr>
                  </a:solidFill>
                </a:rPr>
                <a:t>Loop</a:t>
              </a:r>
              <a:endParaRPr lang="ko-KR" altLang="en-US" sz="7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6BBE1C2-24EF-4594-A976-03C4B3735DDD}"/>
              </a:ext>
            </a:extLst>
          </p:cNvPr>
          <p:cNvGrpSpPr/>
          <p:nvPr/>
        </p:nvGrpSpPr>
        <p:grpSpPr>
          <a:xfrm>
            <a:off x="600339" y="1646024"/>
            <a:ext cx="1662001" cy="1442383"/>
            <a:chOff x="669130" y="3009628"/>
            <a:chExt cx="1808416" cy="1172760"/>
          </a:xfrm>
        </p:grpSpPr>
        <p:sp>
          <p:nvSpPr>
            <p:cNvPr id="330" name="Rectangle: Rounded Corners 329">
              <a:extLst>
                <a:ext uri="{FF2B5EF4-FFF2-40B4-BE49-F238E27FC236}">
                  <a16:creationId xmlns:a16="http://schemas.microsoft.com/office/drawing/2014/main" id="{2DA076DE-DE09-C40E-6E3F-5FBAD3F3BE46}"/>
                </a:ext>
              </a:extLst>
            </p:cNvPr>
            <p:cNvSpPr/>
            <p:nvPr/>
          </p:nvSpPr>
          <p:spPr>
            <a:xfrm>
              <a:off x="1313926" y="3966081"/>
              <a:ext cx="323180" cy="216307"/>
            </a:xfrm>
            <a:prstGeom prst="roundRect">
              <a:avLst>
                <a:gd name="adj" fmla="val 4115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Comp</a:t>
              </a:r>
            </a:p>
          </p:txBody>
        </p:sp>
        <p:cxnSp>
          <p:nvCxnSpPr>
            <p:cNvPr id="331" name="Straight Connector 22">
              <a:extLst>
                <a:ext uri="{FF2B5EF4-FFF2-40B4-BE49-F238E27FC236}">
                  <a16:creationId xmlns:a16="http://schemas.microsoft.com/office/drawing/2014/main" id="{33BBC2E0-4FDD-ED78-DAB1-8A10EA5F4B31}"/>
                </a:ext>
              </a:extLst>
            </p:cNvPr>
            <p:cNvCxnSpPr>
              <a:cxnSpLocks/>
              <a:stCxn id="340" idx="1"/>
              <a:endCxn id="359" idx="3"/>
            </p:cNvCxnSpPr>
            <p:nvPr/>
          </p:nvCxnSpPr>
          <p:spPr>
            <a:xfrm rot="16200000" flipV="1">
              <a:off x="2070941" y="2974241"/>
              <a:ext cx="252803" cy="416185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sm" len="sm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22">
              <a:extLst>
                <a:ext uri="{FF2B5EF4-FFF2-40B4-BE49-F238E27FC236}">
                  <a16:creationId xmlns:a16="http://schemas.microsoft.com/office/drawing/2014/main" id="{A5740E13-A1A0-6225-1C2C-A0A9FF6D286A}"/>
                </a:ext>
              </a:extLst>
            </p:cNvPr>
            <p:cNvCxnSpPr>
              <a:cxnSpLocks/>
              <a:stCxn id="343" idx="1"/>
              <a:endCxn id="357" idx="3"/>
            </p:cNvCxnSpPr>
            <p:nvPr/>
          </p:nvCxnSpPr>
          <p:spPr>
            <a:xfrm rot="16200000" flipV="1">
              <a:off x="2073508" y="3155265"/>
              <a:ext cx="73288" cy="240932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sm" len="sm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22">
              <a:extLst>
                <a:ext uri="{FF2B5EF4-FFF2-40B4-BE49-F238E27FC236}">
                  <a16:creationId xmlns:a16="http://schemas.microsoft.com/office/drawing/2014/main" id="{B65226C1-BDCB-232F-FE22-24A6DF4643FB}"/>
                </a:ext>
              </a:extLst>
            </p:cNvPr>
            <p:cNvCxnSpPr>
              <a:cxnSpLocks/>
              <a:endCxn id="338" idx="0"/>
            </p:cNvCxnSpPr>
            <p:nvPr/>
          </p:nvCxnSpPr>
          <p:spPr>
            <a:xfrm rot="10800000" flipV="1">
              <a:off x="1023062" y="3151156"/>
              <a:ext cx="395859" cy="87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22">
              <a:extLst>
                <a:ext uri="{FF2B5EF4-FFF2-40B4-BE49-F238E27FC236}">
                  <a16:creationId xmlns:a16="http://schemas.microsoft.com/office/drawing/2014/main" id="{87EC6945-EE84-FD2F-BF8E-B0927EC1A900}"/>
                </a:ext>
              </a:extLst>
            </p:cNvPr>
            <p:cNvCxnSpPr>
              <a:cxnSpLocks/>
              <a:endCxn id="362" idx="0"/>
            </p:cNvCxnSpPr>
            <p:nvPr/>
          </p:nvCxnSpPr>
          <p:spPr>
            <a:xfrm rot="10800000" flipV="1">
              <a:off x="1124851" y="3151155"/>
              <a:ext cx="294071" cy="122237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22">
              <a:extLst>
                <a:ext uri="{FF2B5EF4-FFF2-40B4-BE49-F238E27FC236}">
                  <a16:creationId xmlns:a16="http://schemas.microsoft.com/office/drawing/2014/main" id="{B1E61C1B-A262-2430-A545-BEE8D6630DBF}"/>
                </a:ext>
              </a:extLst>
            </p:cNvPr>
            <p:cNvCxnSpPr>
              <a:cxnSpLocks/>
              <a:stCxn id="337" idx="1"/>
              <a:endCxn id="355" idx="3"/>
            </p:cNvCxnSpPr>
            <p:nvPr/>
          </p:nvCxnSpPr>
          <p:spPr>
            <a:xfrm rot="16200000" flipH="1">
              <a:off x="771224" y="3613629"/>
              <a:ext cx="126565" cy="186527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22">
              <a:extLst>
                <a:ext uri="{FF2B5EF4-FFF2-40B4-BE49-F238E27FC236}">
                  <a16:creationId xmlns:a16="http://schemas.microsoft.com/office/drawing/2014/main" id="{48A98498-6751-20E4-9980-9D9C9D63D7AD}"/>
                </a:ext>
              </a:extLst>
            </p:cNvPr>
            <p:cNvCxnSpPr>
              <a:cxnSpLocks/>
              <a:stCxn id="361" idx="1"/>
              <a:endCxn id="330" idx="1"/>
            </p:cNvCxnSpPr>
            <p:nvPr/>
          </p:nvCxnSpPr>
          <p:spPr>
            <a:xfrm rot="16200000" flipH="1">
              <a:off x="1011035" y="3771344"/>
              <a:ext cx="416090" cy="189692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A8889E15-EE53-2BB4-62CB-A2E7E7CAA69E}"/>
                </a:ext>
              </a:extLst>
            </p:cNvPr>
            <p:cNvSpPr/>
            <p:nvPr/>
          </p:nvSpPr>
          <p:spPr>
            <a:xfrm rot="16200000">
              <a:off x="586078" y="3416334"/>
              <a:ext cx="310328" cy="1442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Evap</a:t>
              </a:r>
            </a:p>
          </p:txBody>
        </p:sp>
        <p:sp>
          <p:nvSpPr>
            <p:cNvPr id="338" name="Flowchart: Collate 337">
              <a:extLst>
                <a:ext uri="{FF2B5EF4-FFF2-40B4-BE49-F238E27FC236}">
                  <a16:creationId xmlns:a16="http://schemas.microsoft.com/office/drawing/2014/main" id="{4A3D9984-D712-7A06-16C2-0FC618A03BA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45481" y="3113241"/>
              <a:ext cx="77582" cy="77582"/>
            </a:xfrm>
            <a:prstGeom prst="flowChartCol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5151CB6C-1AFD-CCCB-67DE-7ADAB3C499AB}"/>
                </a:ext>
              </a:extLst>
            </p:cNvPr>
            <p:cNvGrpSpPr/>
            <p:nvPr/>
          </p:nvGrpSpPr>
          <p:grpSpPr>
            <a:xfrm rot="16200000">
              <a:off x="931857" y="3393657"/>
              <a:ext cx="384753" cy="144223"/>
              <a:chOff x="1152387" y="2299526"/>
              <a:chExt cx="453479" cy="16998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025E7430-CE60-DD04-F75D-4D7A89BEF929}"/>
                  </a:ext>
                </a:extLst>
              </p:cNvPr>
              <p:cNvSpPr/>
              <p:nvPr/>
            </p:nvSpPr>
            <p:spPr>
              <a:xfrm>
                <a:off x="1152387" y="2299526"/>
                <a:ext cx="365760" cy="16998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Chiller</a:t>
                </a:r>
              </a:p>
            </p:txBody>
          </p:sp>
          <p:sp>
            <p:nvSpPr>
              <p:cNvPr id="362" name="Flowchart: Collate 361">
                <a:extLst>
                  <a:ext uri="{FF2B5EF4-FFF2-40B4-BE49-F238E27FC236}">
                    <a16:creationId xmlns:a16="http://schemas.microsoft.com/office/drawing/2014/main" id="{F29D909C-0DED-BB7A-C861-D02330C13D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514426" y="2339526"/>
                <a:ext cx="91440" cy="91440"/>
              </a:xfrm>
              <a:prstGeom prst="flowChartCollat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CFBF2974-7FA3-8A44-AB1E-97B24989C139}"/>
                </a:ext>
              </a:extLst>
            </p:cNvPr>
            <p:cNvSpPr/>
            <p:nvPr/>
          </p:nvSpPr>
          <p:spPr>
            <a:xfrm rot="5400000">
              <a:off x="2250271" y="3391788"/>
              <a:ext cx="310328" cy="14422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OHX</a:t>
              </a:r>
            </a:p>
          </p:txBody>
        </p:sp>
        <p:sp>
          <p:nvSpPr>
            <p:cNvPr id="341" name="Flowchart: Summing Junction 340">
              <a:extLst>
                <a:ext uri="{FF2B5EF4-FFF2-40B4-BE49-F238E27FC236}">
                  <a16:creationId xmlns:a16="http://schemas.microsoft.com/office/drawing/2014/main" id="{CA6B1DB8-6A7E-09C5-6F11-86004D9E75E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64829" y="3704830"/>
              <a:ext cx="103194" cy="103194"/>
            </a:xfrm>
            <a:prstGeom prst="flowChartSummingJuncti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700" dirty="0"/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6ED1B565-9A25-D258-6652-B91F21BC1A3A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1902841" y="3016317"/>
              <a:ext cx="93098" cy="79719"/>
              <a:chOff x="4770227" y="2204591"/>
              <a:chExt cx="1067865" cy="9144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59" name="Isosceles Triangle 358">
                <a:extLst>
                  <a:ext uri="{FF2B5EF4-FFF2-40B4-BE49-F238E27FC236}">
                    <a16:creationId xmlns:a16="http://schemas.microsoft.com/office/drawing/2014/main" id="{288D7FF0-13B1-0994-7AAF-1777FC5D59DE}"/>
                  </a:ext>
                </a:extLst>
              </p:cNvPr>
              <p:cNvSpPr/>
              <p:nvPr/>
            </p:nvSpPr>
            <p:spPr>
              <a:xfrm>
                <a:off x="4776621" y="2204591"/>
                <a:ext cx="1060704" cy="914400"/>
              </a:xfrm>
              <a:prstGeom prst="triangl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700" dirty="0"/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245774CF-3F37-76E7-BB5E-23E89FF8DC1F}"/>
                  </a:ext>
                </a:extLst>
              </p:cNvPr>
              <p:cNvCxnSpPr/>
              <p:nvPr/>
            </p:nvCxnSpPr>
            <p:spPr>
              <a:xfrm>
                <a:off x="4770227" y="2204591"/>
                <a:ext cx="1067865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02BA1904-C4FF-6B51-9BA5-CDE0F4BB417D}"/>
                </a:ext>
              </a:extLst>
            </p:cNvPr>
            <p:cNvSpPr/>
            <p:nvPr/>
          </p:nvSpPr>
          <p:spPr>
            <a:xfrm rot="5400000">
              <a:off x="2115821" y="3355061"/>
              <a:ext cx="229596" cy="14422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 err="1">
                  <a:solidFill>
                    <a:schemeClr val="tx1"/>
                  </a:solidFill>
                </a:rPr>
                <a:t>I.Cond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44" name="Flowchart: Summing Junction 343">
              <a:extLst>
                <a:ext uri="{FF2B5EF4-FFF2-40B4-BE49-F238E27FC236}">
                  <a16:creationId xmlns:a16="http://schemas.microsoft.com/office/drawing/2014/main" id="{ABDC3810-2D93-E6D4-CCA8-EA3D0312B4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9659" y="3563441"/>
              <a:ext cx="103194" cy="103194"/>
            </a:xfrm>
            <a:prstGeom prst="flowChartSummingJuncti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700" dirty="0"/>
            </a:p>
          </p:txBody>
        </p: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810761A0-77CB-E052-9B7D-3C47AD733650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1903277" y="3199472"/>
              <a:ext cx="93098" cy="79719"/>
              <a:chOff x="4770227" y="2204591"/>
              <a:chExt cx="1067865" cy="9144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57" name="Isosceles Triangle 356">
                <a:extLst>
                  <a:ext uri="{FF2B5EF4-FFF2-40B4-BE49-F238E27FC236}">
                    <a16:creationId xmlns:a16="http://schemas.microsoft.com/office/drawing/2014/main" id="{D00F94C9-2E74-ED4B-EF19-AC4CFCE703E8}"/>
                  </a:ext>
                </a:extLst>
              </p:cNvPr>
              <p:cNvSpPr/>
              <p:nvPr/>
            </p:nvSpPr>
            <p:spPr>
              <a:xfrm>
                <a:off x="4776621" y="2204591"/>
                <a:ext cx="1060704" cy="914400"/>
              </a:xfrm>
              <a:prstGeom prst="triangl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700" dirty="0"/>
              </a:p>
            </p:txBody>
          </p: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912DEE19-A113-03E5-168A-1EE7DCAE47C9}"/>
                  </a:ext>
                </a:extLst>
              </p:cNvPr>
              <p:cNvCxnSpPr/>
              <p:nvPr/>
            </p:nvCxnSpPr>
            <p:spPr>
              <a:xfrm>
                <a:off x="4770227" y="2204591"/>
                <a:ext cx="1067865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25A0FCFA-C2B5-F1C0-314A-06653F8CF51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 flipH="1">
              <a:off x="921080" y="3730560"/>
              <a:ext cx="93098" cy="79719"/>
              <a:chOff x="4770227" y="2204591"/>
              <a:chExt cx="1067865" cy="9144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55" name="Isosceles Triangle 354">
                <a:extLst>
                  <a:ext uri="{FF2B5EF4-FFF2-40B4-BE49-F238E27FC236}">
                    <a16:creationId xmlns:a16="http://schemas.microsoft.com/office/drawing/2014/main" id="{8F5AD390-3ABD-76B9-E2D6-13AAF596F85A}"/>
                  </a:ext>
                </a:extLst>
              </p:cNvPr>
              <p:cNvSpPr/>
              <p:nvPr/>
            </p:nvSpPr>
            <p:spPr>
              <a:xfrm>
                <a:off x="4776621" y="2204591"/>
                <a:ext cx="1060704" cy="914400"/>
              </a:xfrm>
              <a:prstGeom prst="triangl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700" dirty="0"/>
              </a:p>
            </p:txBody>
          </p: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C0A67880-CFF0-659E-2953-F048AA198B9F}"/>
                  </a:ext>
                </a:extLst>
              </p:cNvPr>
              <p:cNvCxnSpPr/>
              <p:nvPr/>
            </p:nvCxnSpPr>
            <p:spPr>
              <a:xfrm>
                <a:off x="4770227" y="2204591"/>
                <a:ext cx="1067865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7" name="Straight Connector 22">
              <a:extLst>
                <a:ext uri="{FF2B5EF4-FFF2-40B4-BE49-F238E27FC236}">
                  <a16:creationId xmlns:a16="http://schemas.microsoft.com/office/drawing/2014/main" id="{1CA73AB8-AE8F-F1FF-6D53-AE053418BC90}"/>
                </a:ext>
              </a:extLst>
            </p:cNvPr>
            <p:cNvCxnSpPr>
              <a:cxnSpLocks/>
              <a:stCxn id="344" idx="6"/>
              <a:endCxn id="343" idx="3"/>
            </p:cNvCxnSpPr>
            <p:nvPr/>
          </p:nvCxnSpPr>
          <p:spPr>
            <a:xfrm flipV="1">
              <a:off x="1962853" y="3541970"/>
              <a:ext cx="267765" cy="73068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sm" len="sm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22">
              <a:extLst>
                <a:ext uri="{FF2B5EF4-FFF2-40B4-BE49-F238E27FC236}">
                  <a16:creationId xmlns:a16="http://schemas.microsoft.com/office/drawing/2014/main" id="{8E2D2F60-99EA-E33C-E788-8ECDB6F2B3DF}"/>
                </a:ext>
              </a:extLst>
            </p:cNvPr>
            <p:cNvCxnSpPr>
              <a:cxnSpLocks/>
              <a:stCxn id="341" idx="2"/>
              <a:endCxn id="340" idx="3"/>
            </p:cNvCxnSpPr>
            <p:nvPr/>
          </p:nvCxnSpPr>
          <p:spPr>
            <a:xfrm flipV="1">
              <a:off x="1968024" y="3619064"/>
              <a:ext cx="437411" cy="137363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sm" len="sm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22">
              <a:extLst>
                <a:ext uri="{FF2B5EF4-FFF2-40B4-BE49-F238E27FC236}">
                  <a16:creationId xmlns:a16="http://schemas.microsoft.com/office/drawing/2014/main" id="{368D04F8-A8F3-E630-6EFA-139B7135D43C}"/>
                </a:ext>
              </a:extLst>
            </p:cNvPr>
            <p:cNvCxnSpPr>
              <a:cxnSpLocks/>
              <a:stCxn id="355" idx="0"/>
            </p:cNvCxnSpPr>
            <p:nvPr/>
          </p:nvCxnSpPr>
          <p:spPr>
            <a:xfrm>
              <a:off x="1007489" y="3770175"/>
              <a:ext cx="120485" cy="45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22">
              <a:extLst>
                <a:ext uri="{FF2B5EF4-FFF2-40B4-BE49-F238E27FC236}">
                  <a16:creationId xmlns:a16="http://schemas.microsoft.com/office/drawing/2014/main" id="{5FAB7D40-82DF-757A-D799-20D69D7478D3}"/>
                </a:ext>
              </a:extLst>
            </p:cNvPr>
            <p:cNvCxnSpPr>
              <a:cxnSpLocks/>
              <a:stCxn id="359" idx="0"/>
            </p:cNvCxnSpPr>
            <p:nvPr/>
          </p:nvCxnSpPr>
          <p:spPr>
            <a:xfrm rot="10800000" flipV="1">
              <a:off x="1650622" y="3055931"/>
              <a:ext cx="258909" cy="95224"/>
            </a:xfrm>
            <a:prstGeom prst="bentConnector3">
              <a:avLst>
                <a:gd name="adj1" fmla="val 96600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22">
              <a:extLst>
                <a:ext uri="{FF2B5EF4-FFF2-40B4-BE49-F238E27FC236}">
                  <a16:creationId xmlns:a16="http://schemas.microsoft.com/office/drawing/2014/main" id="{282F28FA-DDF2-231B-5A98-9D93518D0BEE}"/>
                </a:ext>
              </a:extLst>
            </p:cNvPr>
            <p:cNvCxnSpPr>
              <a:cxnSpLocks/>
              <a:stCxn id="357" idx="0"/>
            </p:cNvCxnSpPr>
            <p:nvPr/>
          </p:nvCxnSpPr>
          <p:spPr>
            <a:xfrm rot="10800000">
              <a:off x="1407309" y="3151155"/>
              <a:ext cx="502659" cy="8793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22">
              <a:extLst>
                <a:ext uri="{FF2B5EF4-FFF2-40B4-BE49-F238E27FC236}">
                  <a16:creationId xmlns:a16="http://schemas.microsoft.com/office/drawing/2014/main" id="{4DDF2DA1-5ACE-EFEB-D817-9AD3429FFBFD}"/>
                </a:ext>
              </a:extLst>
            </p:cNvPr>
            <p:cNvCxnSpPr>
              <a:cxnSpLocks/>
              <a:stCxn id="338" idx="2"/>
              <a:endCxn id="337" idx="3"/>
            </p:cNvCxnSpPr>
            <p:nvPr/>
          </p:nvCxnSpPr>
          <p:spPr>
            <a:xfrm rot="10800000" flipV="1">
              <a:off x="741243" y="3152032"/>
              <a:ext cx="204238" cy="181250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22">
              <a:extLst>
                <a:ext uri="{FF2B5EF4-FFF2-40B4-BE49-F238E27FC236}">
                  <a16:creationId xmlns:a16="http://schemas.microsoft.com/office/drawing/2014/main" id="{AF89AB48-AEFC-60AF-B486-A06E0203BCE1}"/>
                </a:ext>
              </a:extLst>
            </p:cNvPr>
            <p:cNvCxnSpPr>
              <a:cxnSpLocks/>
              <a:stCxn id="330" idx="3"/>
              <a:endCxn id="344" idx="2"/>
            </p:cNvCxnSpPr>
            <p:nvPr/>
          </p:nvCxnSpPr>
          <p:spPr>
            <a:xfrm flipV="1">
              <a:off x="1637106" y="3615039"/>
              <a:ext cx="222553" cy="459196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22">
              <a:extLst>
                <a:ext uri="{FF2B5EF4-FFF2-40B4-BE49-F238E27FC236}">
                  <a16:creationId xmlns:a16="http://schemas.microsoft.com/office/drawing/2014/main" id="{6E01E566-3B24-B8C8-BA15-5FE02FE875D0}"/>
                </a:ext>
              </a:extLst>
            </p:cNvPr>
            <p:cNvCxnSpPr>
              <a:cxnSpLocks/>
              <a:stCxn id="330" idx="3"/>
              <a:endCxn id="341" idx="6"/>
            </p:cNvCxnSpPr>
            <p:nvPr/>
          </p:nvCxnSpPr>
          <p:spPr>
            <a:xfrm flipV="1">
              <a:off x="1637106" y="3756427"/>
              <a:ext cx="227724" cy="31780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19C6ADB9-1085-48A9-D74C-08A919BC43DC}"/>
              </a:ext>
            </a:extLst>
          </p:cNvPr>
          <p:cNvGrpSpPr/>
          <p:nvPr/>
        </p:nvGrpSpPr>
        <p:grpSpPr>
          <a:xfrm>
            <a:off x="2605122" y="1644979"/>
            <a:ext cx="1662001" cy="1442383"/>
            <a:chOff x="669130" y="3009628"/>
            <a:chExt cx="1808416" cy="1172760"/>
          </a:xfrm>
        </p:grpSpPr>
        <p:sp>
          <p:nvSpPr>
            <p:cNvPr id="364" name="Rectangle: Rounded Corners 363">
              <a:extLst>
                <a:ext uri="{FF2B5EF4-FFF2-40B4-BE49-F238E27FC236}">
                  <a16:creationId xmlns:a16="http://schemas.microsoft.com/office/drawing/2014/main" id="{A33D7A34-A421-6F6B-4387-78B19B3EFA6E}"/>
                </a:ext>
              </a:extLst>
            </p:cNvPr>
            <p:cNvSpPr/>
            <p:nvPr/>
          </p:nvSpPr>
          <p:spPr>
            <a:xfrm>
              <a:off x="1313926" y="3966081"/>
              <a:ext cx="323180" cy="216307"/>
            </a:xfrm>
            <a:prstGeom prst="roundRect">
              <a:avLst>
                <a:gd name="adj" fmla="val 4115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Comp</a:t>
              </a:r>
            </a:p>
          </p:txBody>
        </p:sp>
        <p:cxnSp>
          <p:nvCxnSpPr>
            <p:cNvPr id="365" name="Straight Connector 22">
              <a:extLst>
                <a:ext uri="{FF2B5EF4-FFF2-40B4-BE49-F238E27FC236}">
                  <a16:creationId xmlns:a16="http://schemas.microsoft.com/office/drawing/2014/main" id="{DE581932-FCB6-F42E-4B52-4C8F957AD9C8}"/>
                </a:ext>
              </a:extLst>
            </p:cNvPr>
            <p:cNvCxnSpPr>
              <a:cxnSpLocks/>
              <a:stCxn id="374" idx="1"/>
              <a:endCxn id="393" idx="3"/>
            </p:cNvCxnSpPr>
            <p:nvPr/>
          </p:nvCxnSpPr>
          <p:spPr>
            <a:xfrm rot="16200000" flipV="1">
              <a:off x="2070941" y="2974241"/>
              <a:ext cx="252803" cy="416185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sm" len="sm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22">
              <a:extLst>
                <a:ext uri="{FF2B5EF4-FFF2-40B4-BE49-F238E27FC236}">
                  <a16:creationId xmlns:a16="http://schemas.microsoft.com/office/drawing/2014/main" id="{E3816283-7260-14E0-1081-35EAE586715D}"/>
                </a:ext>
              </a:extLst>
            </p:cNvPr>
            <p:cNvCxnSpPr>
              <a:cxnSpLocks/>
              <a:stCxn id="377" idx="1"/>
              <a:endCxn id="391" idx="3"/>
            </p:cNvCxnSpPr>
            <p:nvPr/>
          </p:nvCxnSpPr>
          <p:spPr>
            <a:xfrm rot="16200000" flipV="1">
              <a:off x="2073508" y="3155265"/>
              <a:ext cx="73288" cy="240932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sm" len="sm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22">
              <a:extLst>
                <a:ext uri="{FF2B5EF4-FFF2-40B4-BE49-F238E27FC236}">
                  <a16:creationId xmlns:a16="http://schemas.microsoft.com/office/drawing/2014/main" id="{A992F554-B95B-8425-36A9-BC8ED8C90312}"/>
                </a:ext>
              </a:extLst>
            </p:cNvPr>
            <p:cNvCxnSpPr>
              <a:cxnSpLocks/>
              <a:endCxn id="372" idx="0"/>
            </p:cNvCxnSpPr>
            <p:nvPr/>
          </p:nvCxnSpPr>
          <p:spPr>
            <a:xfrm rot="10800000" flipV="1">
              <a:off x="1023062" y="3151156"/>
              <a:ext cx="395859" cy="87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22">
              <a:extLst>
                <a:ext uri="{FF2B5EF4-FFF2-40B4-BE49-F238E27FC236}">
                  <a16:creationId xmlns:a16="http://schemas.microsoft.com/office/drawing/2014/main" id="{A78CE165-819A-8E59-E28E-78A822612200}"/>
                </a:ext>
              </a:extLst>
            </p:cNvPr>
            <p:cNvCxnSpPr>
              <a:cxnSpLocks/>
              <a:endCxn id="396" idx="0"/>
            </p:cNvCxnSpPr>
            <p:nvPr/>
          </p:nvCxnSpPr>
          <p:spPr>
            <a:xfrm rot="10800000" flipV="1">
              <a:off x="1124851" y="3151155"/>
              <a:ext cx="294071" cy="122237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22">
              <a:extLst>
                <a:ext uri="{FF2B5EF4-FFF2-40B4-BE49-F238E27FC236}">
                  <a16:creationId xmlns:a16="http://schemas.microsoft.com/office/drawing/2014/main" id="{95F06410-2CA0-F536-E461-80842406EDAC}"/>
                </a:ext>
              </a:extLst>
            </p:cNvPr>
            <p:cNvCxnSpPr>
              <a:cxnSpLocks/>
              <a:stCxn id="371" idx="1"/>
              <a:endCxn id="389" idx="3"/>
            </p:cNvCxnSpPr>
            <p:nvPr/>
          </p:nvCxnSpPr>
          <p:spPr>
            <a:xfrm rot="16200000" flipH="1">
              <a:off x="771224" y="3613629"/>
              <a:ext cx="126565" cy="186527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22">
              <a:extLst>
                <a:ext uri="{FF2B5EF4-FFF2-40B4-BE49-F238E27FC236}">
                  <a16:creationId xmlns:a16="http://schemas.microsoft.com/office/drawing/2014/main" id="{0C0F0606-F24F-E3DE-D81F-EA4F82903B80}"/>
                </a:ext>
              </a:extLst>
            </p:cNvPr>
            <p:cNvCxnSpPr>
              <a:cxnSpLocks/>
              <a:stCxn id="395" idx="1"/>
              <a:endCxn id="364" idx="1"/>
            </p:cNvCxnSpPr>
            <p:nvPr/>
          </p:nvCxnSpPr>
          <p:spPr>
            <a:xfrm rot="16200000" flipH="1">
              <a:off x="1011035" y="3771344"/>
              <a:ext cx="416090" cy="189692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1AF83B97-F8DC-0ECA-0C29-8DE3851BEBF8}"/>
                </a:ext>
              </a:extLst>
            </p:cNvPr>
            <p:cNvSpPr/>
            <p:nvPr/>
          </p:nvSpPr>
          <p:spPr>
            <a:xfrm rot="16200000">
              <a:off x="586078" y="3416334"/>
              <a:ext cx="310328" cy="1442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Evap</a:t>
              </a:r>
            </a:p>
          </p:txBody>
        </p:sp>
        <p:sp>
          <p:nvSpPr>
            <p:cNvPr id="372" name="Flowchart: Collate 371">
              <a:extLst>
                <a:ext uri="{FF2B5EF4-FFF2-40B4-BE49-F238E27FC236}">
                  <a16:creationId xmlns:a16="http://schemas.microsoft.com/office/drawing/2014/main" id="{858251BB-365F-E7C2-C8CA-7038187C4C4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45481" y="3113241"/>
              <a:ext cx="77582" cy="77582"/>
            </a:xfrm>
            <a:prstGeom prst="flowChartCol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700">
                <a:solidFill>
                  <a:schemeClr val="tx1"/>
                </a:solidFill>
              </a:endParaRPr>
            </a:p>
          </p:txBody>
        </p: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C6B6DD3B-581B-FA91-F2DD-8CF5539D7C4C}"/>
                </a:ext>
              </a:extLst>
            </p:cNvPr>
            <p:cNvGrpSpPr/>
            <p:nvPr/>
          </p:nvGrpSpPr>
          <p:grpSpPr>
            <a:xfrm rot="16200000">
              <a:off x="931857" y="3393657"/>
              <a:ext cx="384753" cy="144223"/>
              <a:chOff x="1152387" y="2299526"/>
              <a:chExt cx="453479" cy="16998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A68158BC-27CE-607D-C41C-13EE92931992}"/>
                  </a:ext>
                </a:extLst>
              </p:cNvPr>
              <p:cNvSpPr/>
              <p:nvPr/>
            </p:nvSpPr>
            <p:spPr>
              <a:xfrm>
                <a:off x="1152387" y="2299526"/>
                <a:ext cx="365760" cy="16998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700" dirty="0">
                    <a:solidFill>
                      <a:schemeClr val="bg1"/>
                    </a:solidFill>
                  </a:rPr>
                  <a:t>Chiller</a:t>
                </a:r>
              </a:p>
            </p:txBody>
          </p:sp>
          <p:sp>
            <p:nvSpPr>
              <p:cNvPr id="396" name="Flowchart: Collate 395">
                <a:extLst>
                  <a:ext uri="{FF2B5EF4-FFF2-40B4-BE49-F238E27FC236}">
                    <a16:creationId xmlns:a16="http://schemas.microsoft.com/office/drawing/2014/main" id="{4BB6FA54-74F6-9BE9-ADCE-49E3C50AC4F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514426" y="2339526"/>
                <a:ext cx="91440" cy="91440"/>
              </a:xfrm>
              <a:prstGeom prst="flowChartCollat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90E35B0D-0384-6E28-9170-D7DDD5049CD7}"/>
                </a:ext>
              </a:extLst>
            </p:cNvPr>
            <p:cNvSpPr/>
            <p:nvPr/>
          </p:nvSpPr>
          <p:spPr>
            <a:xfrm rot="5400000">
              <a:off x="2250271" y="3391788"/>
              <a:ext cx="310328" cy="14422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700" dirty="0" err="1">
                  <a:solidFill>
                    <a:schemeClr val="tx1"/>
                  </a:solidFill>
                </a:rPr>
                <a:t>I.Cond</a:t>
              </a:r>
              <a:endParaRPr lang="en-US" altLang="ko-KR" sz="700" dirty="0">
                <a:solidFill>
                  <a:schemeClr val="tx1"/>
                </a:solidFill>
              </a:endParaRPr>
            </a:p>
          </p:txBody>
        </p:sp>
        <p:sp>
          <p:nvSpPr>
            <p:cNvPr id="375" name="Flowchart: Summing Junction 374">
              <a:extLst>
                <a:ext uri="{FF2B5EF4-FFF2-40B4-BE49-F238E27FC236}">
                  <a16:creationId xmlns:a16="http://schemas.microsoft.com/office/drawing/2014/main" id="{B0395429-F610-CD4D-C2A7-280A77F023F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64829" y="3704830"/>
              <a:ext cx="103194" cy="103194"/>
            </a:xfrm>
            <a:prstGeom prst="flowChartSummingJuncti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956AC13F-2039-32B5-79C1-06AB0378F41B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1902841" y="3016317"/>
              <a:ext cx="93098" cy="79719"/>
              <a:chOff x="4770227" y="2204591"/>
              <a:chExt cx="1067865" cy="9144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93" name="Isosceles Triangle 392">
                <a:extLst>
                  <a:ext uri="{FF2B5EF4-FFF2-40B4-BE49-F238E27FC236}">
                    <a16:creationId xmlns:a16="http://schemas.microsoft.com/office/drawing/2014/main" id="{B3AD25A4-BECC-231D-AB7D-B2671E7F8009}"/>
                  </a:ext>
                </a:extLst>
              </p:cNvPr>
              <p:cNvSpPr/>
              <p:nvPr/>
            </p:nvSpPr>
            <p:spPr>
              <a:xfrm>
                <a:off x="4776621" y="2204591"/>
                <a:ext cx="1060704" cy="914400"/>
              </a:xfrm>
              <a:prstGeom prst="triangl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700" dirty="0"/>
              </a:p>
            </p:txBody>
          </p:sp>
          <p:cxnSp>
            <p:nvCxnSpPr>
              <p:cNvPr id="394" name="Straight Connector 393">
                <a:extLst>
                  <a:ext uri="{FF2B5EF4-FFF2-40B4-BE49-F238E27FC236}">
                    <a16:creationId xmlns:a16="http://schemas.microsoft.com/office/drawing/2014/main" id="{18B340BC-3F28-EB9C-5039-5B2C01725F36}"/>
                  </a:ext>
                </a:extLst>
              </p:cNvPr>
              <p:cNvCxnSpPr/>
              <p:nvPr/>
            </p:nvCxnSpPr>
            <p:spPr>
              <a:xfrm>
                <a:off x="4770227" y="2204591"/>
                <a:ext cx="1067865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FAD446D0-437B-E0D2-DC9E-C890E9C94345}"/>
                </a:ext>
              </a:extLst>
            </p:cNvPr>
            <p:cNvSpPr/>
            <p:nvPr/>
          </p:nvSpPr>
          <p:spPr>
            <a:xfrm rot="5400000">
              <a:off x="2115821" y="3355061"/>
              <a:ext cx="229596" cy="14422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LCC</a:t>
              </a:r>
            </a:p>
          </p:txBody>
        </p:sp>
        <p:sp>
          <p:nvSpPr>
            <p:cNvPr id="378" name="Flowchart: Summing Junction 377">
              <a:extLst>
                <a:ext uri="{FF2B5EF4-FFF2-40B4-BE49-F238E27FC236}">
                  <a16:creationId xmlns:a16="http://schemas.microsoft.com/office/drawing/2014/main" id="{53AD2D73-BD5E-AB22-B5B4-4CF7A5B7F9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9659" y="3563441"/>
              <a:ext cx="103194" cy="103194"/>
            </a:xfrm>
            <a:prstGeom prst="flowChartSummingJuncti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700" dirty="0"/>
            </a:p>
          </p:txBody>
        </p: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B2823A01-4FD7-850A-7DFC-5683465EC134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1903277" y="3199472"/>
              <a:ext cx="93098" cy="79719"/>
              <a:chOff x="4770227" y="2204591"/>
              <a:chExt cx="1067865" cy="9144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91" name="Isosceles Triangle 390">
                <a:extLst>
                  <a:ext uri="{FF2B5EF4-FFF2-40B4-BE49-F238E27FC236}">
                    <a16:creationId xmlns:a16="http://schemas.microsoft.com/office/drawing/2014/main" id="{75793E47-2276-4ADD-7D09-ED3FC2D483B2}"/>
                  </a:ext>
                </a:extLst>
              </p:cNvPr>
              <p:cNvSpPr/>
              <p:nvPr/>
            </p:nvSpPr>
            <p:spPr>
              <a:xfrm>
                <a:off x="4776621" y="2204591"/>
                <a:ext cx="1060704" cy="914400"/>
              </a:xfrm>
              <a:prstGeom prst="triangl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700" dirty="0"/>
              </a:p>
            </p:txBody>
          </p: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83837AAA-9670-E2F1-D1D7-EA9AA4D33B78}"/>
                  </a:ext>
                </a:extLst>
              </p:cNvPr>
              <p:cNvCxnSpPr/>
              <p:nvPr/>
            </p:nvCxnSpPr>
            <p:spPr>
              <a:xfrm>
                <a:off x="4770227" y="2204591"/>
                <a:ext cx="1067865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CC46CDE5-80BB-6410-8FDC-997D7503F35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 flipH="1">
              <a:off x="921080" y="3730560"/>
              <a:ext cx="93098" cy="79719"/>
              <a:chOff x="4770227" y="2204591"/>
              <a:chExt cx="1067865" cy="9144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89" name="Isosceles Triangle 388">
                <a:extLst>
                  <a:ext uri="{FF2B5EF4-FFF2-40B4-BE49-F238E27FC236}">
                    <a16:creationId xmlns:a16="http://schemas.microsoft.com/office/drawing/2014/main" id="{8398402A-1078-0C63-701B-28F9E6C803A3}"/>
                  </a:ext>
                </a:extLst>
              </p:cNvPr>
              <p:cNvSpPr/>
              <p:nvPr/>
            </p:nvSpPr>
            <p:spPr>
              <a:xfrm>
                <a:off x="4776621" y="2204591"/>
                <a:ext cx="1060704" cy="914400"/>
              </a:xfrm>
              <a:prstGeom prst="triangl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700" dirty="0"/>
              </a:p>
            </p:txBody>
          </p: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AA3091E1-5503-CC10-0CA6-C49F45379578}"/>
                  </a:ext>
                </a:extLst>
              </p:cNvPr>
              <p:cNvCxnSpPr/>
              <p:nvPr/>
            </p:nvCxnSpPr>
            <p:spPr>
              <a:xfrm>
                <a:off x="4770227" y="2204591"/>
                <a:ext cx="1067865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1" name="Straight Connector 22">
              <a:extLst>
                <a:ext uri="{FF2B5EF4-FFF2-40B4-BE49-F238E27FC236}">
                  <a16:creationId xmlns:a16="http://schemas.microsoft.com/office/drawing/2014/main" id="{D668232A-6748-0867-5864-A25EA3CB72CE}"/>
                </a:ext>
              </a:extLst>
            </p:cNvPr>
            <p:cNvCxnSpPr>
              <a:cxnSpLocks/>
              <a:stCxn id="378" idx="6"/>
              <a:endCxn id="377" idx="3"/>
            </p:cNvCxnSpPr>
            <p:nvPr/>
          </p:nvCxnSpPr>
          <p:spPr>
            <a:xfrm flipV="1">
              <a:off x="1962853" y="3541970"/>
              <a:ext cx="267765" cy="73068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sm" len="sm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22">
              <a:extLst>
                <a:ext uri="{FF2B5EF4-FFF2-40B4-BE49-F238E27FC236}">
                  <a16:creationId xmlns:a16="http://schemas.microsoft.com/office/drawing/2014/main" id="{EF0FB44E-9C17-4348-A4BD-677822779949}"/>
                </a:ext>
              </a:extLst>
            </p:cNvPr>
            <p:cNvCxnSpPr>
              <a:cxnSpLocks/>
              <a:stCxn id="375" idx="2"/>
              <a:endCxn id="374" idx="3"/>
            </p:cNvCxnSpPr>
            <p:nvPr/>
          </p:nvCxnSpPr>
          <p:spPr>
            <a:xfrm flipV="1">
              <a:off x="1968024" y="3619064"/>
              <a:ext cx="437411" cy="137363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sm" len="sm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22">
              <a:extLst>
                <a:ext uri="{FF2B5EF4-FFF2-40B4-BE49-F238E27FC236}">
                  <a16:creationId xmlns:a16="http://schemas.microsoft.com/office/drawing/2014/main" id="{EDB29E95-0124-8056-D84D-141D389C60EA}"/>
                </a:ext>
              </a:extLst>
            </p:cNvPr>
            <p:cNvCxnSpPr>
              <a:cxnSpLocks/>
              <a:stCxn id="389" idx="0"/>
            </p:cNvCxnSpPr>
            <p:nvPr/>
          </p:nvCxnSpPr>
          <p:spPr>
            <a:xfrm>
              <a:off x="1007489" y="3770175"/>
              <a:ext cx="120485" cy="45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22">
              <a:extLst>
                <a:ext uri="{FF2B5EF4-FFF2-40B4-BE49-F238E27FC236}">
                  <a16:creationId xmlns:a16="http://schemas.microsoft.com/office/drawing/2014/main" id="{782DA31C-13A3-A70A-FC98-B3E9C4F6EDB8}"/>
                </a:ext>
              </a:extLst>
            </p:cNvPr>
            <p:cNvCxnSpPr>
              <a:cxnSpLocks/>
              <a:stCxn id="393" idx="0"/>
            </p:cNvCxnSpPr>
            <p:nvPr/>
          </p:nvCxnSpPr>
          <p:spPr>
            <a:xfrm rot="10800000" flipV="1">
              <a:off x="1650622" y="3055931"/>
              <a:ext cx="258909" cy="95224"/>
            </a:xfrm>
            <a:prstGeom prst="bentConnector3">
              <a:avLst>
                <a:gd name="adj1" fmla="val 96600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22">
              <a:extLst>
                <a:ext uri="{FF2B5EF4-FFF2-40B4-BE49-F238E27FC236}">
                  <a16:creationId xmlns:a16="http://schemas.microsoft.com/office/drawing/2014/main" id="{AACF3C6F-7733-B960-B8DD-0280FC601147}"/>
                </a:ext>
              </a:extLst>
            </p:cNvPr>
            <p:cNvCxnSpPr>
              <a:cxnSpLocks/>
              <a:stCxn id="391" idx="0"/>
            </p:cNvCxnSpPr>
            <p:nvPr/>
          </p:nvCxnSpPr>
          <p:spPr>
            <a:xfrm rot="10800000">
              <a:off x="1407309" y="3151155"/>
              <a:ext cx="502659" cy="8793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22">
              <a:extLst>
                <a:ext uri="{FF2B5EF4-FFF2-40B4-BE49-F238E27FC236}">
                  <a16:creationId xmlns:a16="http://schemas.microsoft.com/office/drawing/2014/main" id="{CC8B8666-F133-6A55-747D-0FCC16DFBDBC}"/>
                </a:ext>
              </a:extLst>
            </p:cNvPr>
            <p:cNvCxnSpPr>
              <a:cxnSpLocks/>
              <a:stCxn id="372" idx="2"/>
              <a:endCxn id="371" idx="3"/>
            </p:cNvCxnSpPr>
            <p:nvPr/>
          </p:nvCxnSpPr>
          <p:spPr>
            <a:xfrm rot="10800000" flipV="1">
              <a:off x="741243" y="3152032"/>
              <a:ext cx="204238" cy="181250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22">
              <a:extLst>
                <a:ext uri="{FF2B5EF4-FFF2-40B4-BE49-F238E27FC236}">
                  <a16:creationId xmlns:a16="http://schemas.microsoft.com/office/drawing/2014/main" id="{A54A0239-3621-E53A-4064-1DB9E10B46E7}"/>
                </a:ext>
              </a:extLst>
            </p:cNvPr>
            <p:cNvCxnSpPr>
              <a:cxnSpLocks/>
              <a:stCxn id="364" idx="3"/>
              <a:endCxn id="378" idx="2"/>
            </p:cNvCxnSpPr>
            <p:nvPr/>
          </p:nvCxnSpPr>
          <p:spPr>
            <a:xfrm flipV="1">
              <a:off x="1637106" y="3615039"/>
              <a:ext cx="222553" cy="459196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22">
              <a:extLst>
                <a:ext uri="{FF2B5EF4-FFF2-40B4-BE49-F238E27FC236}">
                  <a16:creationId xmlns:a16="http://schemas.microsoft.com/office/drawing/2014/main" id="{36BC4531-0D48-C834-0C66-BC72DBD380E8}"/>
                </a:ext>
              </a:extLst>
            </p:cNvPr>
            <p:cNvCxnSpPr>
              <a:cxnSpLocks/>
              <a:stCxn id="364" idx="3"/>
              <a:endCxn id="375" idx="6"/>
            </p:cNvCxnSpPr>
            <p:nvPr/>
          </p:nvCxnSpPr>
          <p:spPr>
            <a:xfrm flipV="1">
              <a:off x="1637106" y="3756427"/>
              <a:ext cx="227724" cy="31780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7B39D028-C3BC-0695-3D3C-94504AB5E32B}"/>
              </a:ext>
            </a:extLst>
          </p:cNvPr>
          <p:cNvGrpSpPr/>
          <p:nvPr/>
        </p:nvGrpSpPr>
        <p:grpSpPr>
          <a:xfrm>
            <a:off x="4794306" y="1731678"/>
            <a:ext cx="1891286" cy="1355684"/>
            <a:chOff x="6317348" y="2278513"/>
            <a:chExt cx="2776650" cy="1747845"/>
          </a:xfrm>
        </p:grpSpPr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3081EB5C-7F82-4DEE-B399-D110667C4A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66" y="2278513"/>
              <a:ext cx="1596817" cy="1747845"/>
              <a:chOff x="8810964" y="1473381"/>
              <a:chExt cx="1088762" cy="1319211"/>
            </a:xfrm>
          </p:grpSpPr>
          <p:sp>
            <p:nvSpPr>
              <p:cNvPr id="403" name="Rectangle: Rounded Corners 402">
                <a:extLst>
                  <a:ext uri="{FF2B5EF4-FFF2-40B4-BE49-F238E27FC236}">
                    <a16:creationId xmlns:a16="http://schemas.microsoft.com/office/drawing/2014/main" id="{CBAF6F02-A36D-76A2-EBDD-F0B2BB59915A}"/>
                  </a:ext>
                </a:extLst>
              </p:cNvPr>
              <p:cNvSpPr/>
              <p:nvPr/>
            </p:nvSpPr>
            <p:spPr>
              <a:xfrm>
                <a:off x="9215099" y="2537648"/>
                <a:ext cx="328725" cy="254944"/>
              </a:xfrm>
              <a:prstGeom prst="roundRect">
                <a:avLst>
                  <a:gd name="adj" fmla="val 4115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Comp</a:t>
                </a:r>
              </a:p>
            </p:txBody>
          </p:sp>
          <p:cxnSp>
            <p:nvCxnSpPr>
              <p:cNvPr id="404" name="Straight Connector 22">
                <a:extLst>
                  <a:ext uri="{FF2B5EF4-FFF2-40B4-BE49-F238E27FC236}">
                    <a16:creationId xmlns:a16="http://schemas.microsoft.com/office/drawing/2014/main" id="{9A1869CB-A350-B291-4584-5BDD916B134A}"/>
                  </a:ext>
                </a:extLst>
              </p:cNvPr>
              <p:cNvCxnSpPr>
                <a:cxnSpLocks/>
                <a:stCxn id="403" idx="3"/>
                <a:endCxn id="408" idx="1"/>
              </p:cNvCxnSpPr>
              <p:nvPr/>
            </p:nvCxnSpPr>
            <p:spPr>
              <a:xfrm flipV="1">
                <a:off x="9543824" y="2288335"/>
                <a:ext cx="270911" cy="376785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22">
                <a:extLst>
                  <a:ext uri="{FF2B5EF4-FFF2-40B4-BE49-F238E27FC236}">
                    <a16:creationId xmlns:a16="http://schemas.microsoft.com/office/drawing/2014/main" id="{B3713A06-AC5F-2BF0-6519-E4B6F297299C}"/>
                  </a:ext>
                </a:extLst>
              </p:cNvPr>
              <p:cNvCxnSpPr>
                <a:cxnSpLocks/>
                <a:stCxn id="408" idx="3"/>
                <a:endCxn id="409" idx="3"/>
              </p:cNvCxnSpPr>
              <p:nvPr/>
            </p:nvCxnSpPr>
            <p:spPr>
              <a:xfrm rot="16200000" flipV="1">
                <a:off x="9406098" y="1610768"/>
                <a:ext cx="480848" cy="336426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22">
                <a:extLst>
                  <a:ext uri="{FF2B5EF4-FFF2-40B4-BE49-F238E27FC236}">
                    <a16:creationId xmlns:a16="http://schemas.microsoft.com/office/drawing/2014/main" id="{7E0CCB2F-E1C1-81BC-7899-6875F64D24E7}"/>
                  </a:ext>
                </a:extLst>
              </p:cNvPr>
              <p:cNvCxnSpPr>
                <a:cxnSpLocks/>
                <a:stCxn id="412" idx="1"/>
                <a:endCxn id="403" idx="1"/>
              </p:cNvCxnSpPr>
              <p:nvPr/>
            </p:nvCxnSpPr>
            <p:spPr>
              <a:xfrm rot="16200000" flipH="1">
                <a:off x="8723755" y="2173775"/>
                <a:ext cx="663547" cy="319141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52D74023-C1EF-831D-84F8-91D8ABA7F3C0}"/>
                  </a:ext>
                </a:extLst>
              </p:cNvPr>
              <p:cNvGrpSpPr/>
              <p:nvPr/>
            </p:nvGrpSpPr>
            <p:grpSpPr>
              <a:xfrm rot="16200000">
                <a:off x="8717632" y="1738255"/>
                <a:ext cx="356649" cy="169985"/>
                <a:chOff x="1185277" y="2299538"/>
                <a:chExt cx="356649" cy="169985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76DA6C56-4A43-B39B-C493-C1464A31A0F8}"/>
                    </a:ext>
                  </a:extLst>
                </p:cNvPr>
                <p:cNvSpPr/>
                <p:nvPr/>
              </p:nvSpPr>
              <p:spPr>
                <a:xfrm>
                  <a:off x="1185277" y="2299538"/>
                  <a:ext cx="268930" cy="169985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ko-KR" sz="700" dirty="0">
                      <a:solidFill>
                        <a:schemeClr val="bg1"/>
                      </a:solidFill>
                    </a:rPr>
                    <a:t>Chiller</a:t>
                  </a:r>
                </a:p>
              </p:txBody>
            </p:sp>
            <p:sp>
              <p:nvSpPr>
                <p:cNvPr id="413" name="Flowchart: Collate 412">
                  <a:extLst>
                    <a:ext uri="{FF2B5EF4-FFF2-40B4-BE49-F238E27FC236}">
                      <a16:creationId xmlns:a16="http://schemas.microsoft.com/office/drawing/2014/main" id="{2477FC13-4C74-A811-90FE-31A2108BCB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450486" y="2339526"/>
                  <a:ext cx="91440" cy="91440"/>
                </a:xfrm>
                <a:prstGeom prst="flowChartCollat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39D38799-5CC5-7D8F-BA76-1EE864251A04}"/>
                  </a:ext>
                </a:extLst>
              </p:cNvPr>
              <p:cNvSpPr/>
              <p:nvPr/>
            </p:nvSpPr>
            <p:spPr>
              <a:xfrm rot="16200000">
                <a:off x="9680269" y="2068877"/>
                <a:ext cx="268930" cy="16998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LCC</a:t>
                </a:r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E12A9753-BC76-DF2A-FA07-E887FAF01C7E}"/>
                  </a:ext>
                </a:extLst>
              </p:cNvPr>
              <p:cNvSpPr/>
              <p:nvPr/>
            </p:nvSpPr>
            <p:spPr>
              <a:xfrm>
                <a:off x="9205221" y="1473381"/>
                <a:ext cx="273087" cy="1303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IHX - H</a:t>
                </a:r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EB7D86DA-86E5-1E21-DC32-F8C189130C4F}"/>
                  </a:ext>
                </a:extLst>
              </p:cNvPr>
              <p:cNvSpPr/>
              <p:nvPr/>
            </p:nvSpPr>
            <p:spPr>
              <a:xfrm rot="16200000">
                <a:off x="8759413" y="2191525"/>
                <a:ext cx="273087" cy="14759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IHX - L</a:t>
                </a:r>
              </a:p>
            </p:txBody>
          </p:sp>
          <p:cxnSp>
            <p:nvCxnSpPr>
              <p:cNvPr id="411" name="Straight Connector 22">
                <a:extLst>
                  <a:ext uri="{FF2B5EF4-FFF2-40B4-BE49-F238E27FC236}">
                    <a16:creationId xmlns:a16="http://schemas.microsoft.com/office/drawing/2014/main" id="{DD2DD857-78F3-3AAE-B3D9-150291CD34D3}"/>
                  </a:ext>
                </a:extLst>
              </p:cNvPr>
              <p:cNvCxnSpPr>
                <a:cxnSpLocks/>
                <a:stCxn id="409" idx="1"/>
                <a:endCxn id="413" idx="0"/>
              </p:cNvCxnSpPr>
              <p:nvPr/>
            </p:nvCxnSpPr>
            <p:spPr>
              <a:xfrm rot="10800000" flipV="1">
                <a:off x="8896673" y="1538557"/>
                <a:ext cx="308549" cy="106366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Arc 398">
              <a:extLst>
                <a:ext uri="{FF2B5EF4-FFF2-40B4-BE49-F238E27FC236}">
                  <a16:creationId xmlns:a16="http://schemas.microsoft.com/office/drawing/2014/main" id="{35AE7C84-2B42-9753-DDDD-7A592449371E}"/>
                </a:ext>
              </a:extLst>
            </p:cNvPr>
            <p:cNvSpPr/>
            <p:nvPr/>
          </p:nvSpPr>
          <p:spPr>
            <a:xfrm>
              <a:off x="8426553" y="2751452"/>
              <a:ext cx="249307" cy="862721"/>
            </a:xfrm>
            <a:prstGeom prst="arc">
              <a:avLst>
                <a:gd name="adj1" fmla="val 14384282"/>
                <a:gd name="adj2" fmla="val 7301998"/>
              </a:avLst>
            </a:prstGeom>
            <a:ln w="6350">
              <a:solidFill>
                <a:schemeClr val="bg1">
                  <a:lumMod val="65000"/>
                </a:schemeClr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0" name="Arc 399">
              <a:extLst>
                <a:ext uri="{FF2B5EF4-FFF2-40B4-BE49-F238E27FC236}">
                  <a16:creationId xmlns:a16="http://schemas.microsoft.com/office/drawing/2014/main" id="{31ABC5A4-8006-BCBF-8CBE-ECE0C3F8EE13}"/>
                </a:ext>
              </a:extLst>
            </p:cNvPr>
            <p:cNvSpPr/>
            <p:nvPr/>
          </p:nvSpPr>
          <p:spPr>
            <a:xfrm rot="10800000">
              <a:off x="6639588" y="2364864"/>
              <a:ext cx="331179" cy="862721"/>
            </a:xfrm>
            <a:prstGeom prst="arc">
              <a:avLst>
                <a:gd name="adj1" fmla="val 14037503"/>
                <a:gd name="adj2" fmla="val 7633360"/>
              </a:avLst>
            </a:prstGeom>
            <a:ln w="6350">
              <a:solidFill>
                <a:schemeClr val="bg1">
                  <a:lumMod val="6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962484D3-3553-4278-9EFE-109BA1E889B9}"/>
                </a:ext>
              </a:extLst>
            </p:cNvPr>
            <p:cNvSpPr txBox="1"/>
            <p:nvPr/>
          </p:nvSpPr>
          <p:spPr>
            <a:xfrm>
              <a:off x="6317348" y="2711860"/>
              <a:ext cx="506269" cy="3253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18288" tIns="18288" rIns="18288" bIns="18288" rtlCol="0">
              <a:spAutoFit/>
            </a:bodyPr>
            <a:lstStyle/>
            <a:p>
              <a:pPr algn="ctr" latinLnBrk="0"/>
              <a:r>
                <a:rPr lang="en-US" altLang="ko-KR" sz="700" dirty="0">
                  <a:solidFill>
                    <a:schemeClr val="bg1">
                      <a:lumMod val="65000"/>
                    </a:schemeClr>
                  </a:solidFill>
                </a:rPr>
                <a:t>Coolant</a:t>
              </a:r>
            </a:p>
            <a:p>
              <a:pPr algn="ctr" latinLnBrk="0"/>
              <a:r>
                <a:rPr lang="en-US" altLang="ko-KR" sz="700" dirty="0">
                  <a:solidFill>
                    <a:schemeClr val="bg1">
                      <a:lumMod val="65000"/>
                    </a:schemeClr>
                  </a:solidFill>
                </a:rPr>
                <a:t>Loop</a:t>
              </a:r>
              <a:endParaRPr lang="ko-KR" altLang="en-US" sz="7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E44CB0AB-A03C-889A-4D63-AE50238F40E9}"/>
                </a:ext>
              </a:extLst>
            </p:cNvPr>
            <p:cNvSpPr txBox="1"/>
            <p:nvPr/>
          </p:nvSpPr>
          <p:spPr>
            <a:xfrm>
              <a:off x="8587729" y="3049527"/>
              <a:ext cx="506269" cy="3253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18288" tIns="18288" rIns="18288" bIns="18288" rtlCol="0">
              <a:spAutoFit/>
            </a:bodyPr>
            <a:lstStyle/>
            <a:p>
              <a:pPr algn="ctr" latinLnBrk="0"/>
              <a:r>
                <a:rPr lang="en-US" altLang="ko-KR" sz="700" dirty="0">
                  <a:solidFill>
                    <a:schemeClr val="bg1">
                      <a:lumMod val="65000"/>
                    </a:schemeClr>
                  </a:solidFill>
                </a:rPr>
                <a:t>Coolant</a:t>
              </a:r>
            </a:p>
            <a:p>
              <a:pPr algn="ctr" latinLnBrk="0"/>
              <a:r>
                <a:rPr lang="en-US" altLang="ko-KR" sz="700" dirty="0">
                  <a:solidFill>
                    <a:schemeClr val="bg1">
                      <a:lumMod val="65000"/>
                    </a:schemeClr>
                  </a:solidFill>
                </a:rPr>
                <a:t>Loop</a:t>
              </a:r>
              <a:endParaRPr lang="ko-KR" altLang="en-US" sz="7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0C21218-C520-2F58-CEEB-2740DCC8C6B8}"/>
              </a:ext>
            </a:extLst>
          </p:cNvPr>
          <p:cNvSpPr txBox="1"/>
          <p:nvPr/>
        </p:nvSpPr>
        <p:spPr>
          <a:xfrm>
            <a:off x="4663863" y="4673600"/>
            <a:ext cx="3778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The E</a:t>
            </a:r>
            <a:r>
              <a:rPr lang="en-US" altLang="ko-KR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</a:t>
            </a:r>
            <a:r>
              <a:rPr lang="ko-KR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nomizer cycle also </a:t>
            </a:r>
            <a:r>
              <a:rPr lang="ko-KR" altLang="en-US" sz="9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use</a:t>
            </a:r>
            <a:r>
              <a:rPr lang="ko-KR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altLang="ko-KR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ko-KR" altLang="en-US" sz="9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nternal</a:t>
            </a:r>
            <a:r>
              <a:rPr lang="ko-KR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altLang="ko-KR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</a:t>
            </a:r>
            <a:r>
              <a:rPr lang="ko-KR" altLang="en-US" sz="9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eat</a:t>
            </a:r>
            <a:r>
              <a:rPr lang="ko-KR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altLang="ko-KR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</a:t>
            </a:r>
            <a:r>
              <a:rPr lang="ko-KR" altLang="en-US" sz="9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xchanger</a:t>
            </a:r>
            <a:r>
              <a:rPr lang="en-US" altLang="ko-KR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ko-KR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altLang="ko-KR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</a:t>
            </a:r>
            <a:r>
              <a:rPr lang="ko-KR" altLang="en-US" sz="9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</a:t>
            </a:r>
            <a:r>
              <a:rPr lang="ko-KR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distinguish two concepts</a:t>
            </a:r>
            <a:r>
              <a:rPr lang="en-US" altLang="ko-KR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ko-KR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altLang="ko-KR" sz="9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r"/>
            <a:r>
              <a:rPr lang="ko-KR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 this </a:t>
            </a:r>
            <a:r>
              <a:rPr lang="en-US" altLang="ko-KR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study</a:t>
            </a:r>
            <a:r>
              <a:rPr lang="ko-KR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, IHX </a:t>
            </a:r>
            <a:r>
              <a:rPr lang="en-US" altLang="ko-KR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using </a:t>
            </a:r>
            <a:r>
              <a:rPr lang="ko-KR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for </a:t>
            </a:r>
            <a:r>
              <a:rPr lang="en-US" altLang="ko-KR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economizer</a:t>
            </a:r>
            <a:r>
              <a:rPr lang="ko-KR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is referred to as “VI </a:t>
            </a:r>
            <a:r>
              <a:rPr lang="en-US" altLang="ko-KR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cycle</a:t>
            </a:r>
            <a:r>
              <a:rPr lang="ko-KR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D0FF82-51D3-8EBF-B4FC-7356B499DDC3}"/>
              </a:ext>
            </a:extLst>
          </p:cNvPr>
          <p:cNvSpPr/>
          <p:nvPr/>
        </p:nvSpPr>
        <p:spPr>
          <a:xfrm>
            <a:off x="7439172" y="1701928"/>
            <a:ext cx="566299" cy="86103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9B6998-2357-44C6-0A66-BCF001688660}"/>
              </a:ext>
            </a:extLst>
          </p:cNvPr>
          <p:cNvSpPr txBox="1"/>
          <p:nvPr/>
        </p:nvSpPr>
        <p:spPr>
          <a:xfrm>
            <a:off x="7949637" y="1612090"/>
            <a:ext cx="724169" cy="190821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algn="ctr" defTabSz="914400"/>
            <a:r>
              <a:rPr lang="en-US" altLang="ko-KR" sz="1000" i="1" dirty="0">
                <a:solidFill>
                  <a:schemeClr val="accent2"/>
                </a:solidFill>
                <a:latin typeface="Arial Narrow" panose="020B0606020202030204" pitchFamily="34" charset="0"/>
              </a:rPr>
              <a:t>Economizer</a:t>
            </a:r>
            <a:endParaRPr lang="ko-KR" altLang="en-US" sz="1000" i="1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1F4BA-E3F8-FC54-E976-A1B01414374A}"/>
              </a:ext>
            </a:extLst>
          </p:cNvPr>
          <p:cNvSpPr txBox="1"/>
          <p:nvPr/>
        </p:nvSpPr>
        <p:spPr>
          <a:xfrm>
            <a:off x="5397165" y="3086552"/>
            <a:ext cx="684321" cy="190821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algn="ctr" defTabSz="914400"/>
            <a:r>
              <a:rPr lang="en-US" altLang="ko-KR" sz="1000" b="1" dirty="0">
                <a:latin typeface="Arial Narrow" panose="020B0606020202030204" pitchFamily="34" charset="0"/>
              </a:rPr>
              <a:t>- IHX Cycle -</a:t>
            </a:r>
            <a:endParaRPr lang="ko-KR" altLang="en-US" sz="1000" b="1" dirty="0"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C8294-F93D-BA40-F5F8-95D498FFA4B9}"/>
              </a:ext>
            </a:extLst>
          </p:cNvPr>
          <p:cNvSpPr txBox="1"/>
          <p:nvPr/>
        </p:nvSpPr>
        <p:spPr>
          <a:xfrm>
            <a:off x="7380160" y="3086552"/>
            <a:ext cx="684321" cy="190821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algn="ctr" defTabSz="914400"/>
            <a:r>
              <a:rPr lang="en-US" altLang="ko-KR" sz="1000" b="1" dirty="0">
                <a:latin typeface="Arial Narrow" panose="020B0606020202030204" pitchFamily="34" charset="0"/>
              </a:rPr>
              <a:t>- VI Cycle -</a:t>
            </a:r>
            <a:endParaRPr lang="ko-KR" altLang="en-US" sz="10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52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B680B-3FFF-DBA0-281B-AC2837AE1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31B3-DBD7-C4F0-20E1-545E09D36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Arial Narrow" panose="020B0606020202030204" pitchFamily="34" charset="0"/>
              </a:rPr>
              <a:t>Proper Refrigerant for Indirect System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6CDFB-33BD-D2D2-ECA7-E5E0DDC0FBC3}"/>
              </a:ext>
            </a:extLst>
          </p:cNvPr>
          <p:cNvSpPr txBox="1"/>
          <p:nvPr/>
        </p:nvSpPr>
        <p:spPr>
          <a:xfrm>
            <a:off x="380999" y="799272"/>
            <a:ext cx="8369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Arial Narrow" panose="020B0606020202030204" pitchFamily="34" charset="0"/>
              </a:rPr>
              <a:t>From the perspective of low GWP and operating envelop, R290 would be suitable fluid having higher energy efficiency</a:t>
            </a:r>
            <a:endParaRPr lang="ko-KR" altLang="en-US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04D5207-F109-9FCA-867E-E8F366428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24493"/>
              </p:ext>
            </p:extLst>
          </p:nvPr>
        </p:nvGraphicFramePr>
        <p:xfrm>
          <a:off x="574368" y="1163984"/>
          <a:ext cx="7983068" cy="14230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1060">
                  <a:extLst>
                    <a:ext uri="{9D8B030D-6E8A-4147-A177-3AD203B41FA5}">
                      <a16:colId xmlns:a16="http://schemas.microsoft.com/office/drawing/2014/main" val="3591155015"/>
                    </a:ext>
                  </a:extLst>
                </a:gridCol>
                <a:gridCol w="2262724">
                  <a:extLst>
                    <a:ext uri="{9D8B030D-6E8A-4147-A177-3AD203B41FA5}">
                      <a16:colId xmlns:a16="http://schemas.microsoft.com/office/drawing/2014/main" val="858681326"/>
                    </a:ext>
                  </a:extLst>
                </a:gridCol>
                <a:gridCol w="2169642">
                  <a:extLst>
                    <a:ext uri="{9D8B030D-6E8A-4147-A177-3AD203B41FA5}">
                      <a16:colId xmlns:a16="http://schemas.microsoft.com/office/drawing/2014/main" val="3369084244"/>
                    </a:ext>
                  </a:extLst>
                </a:gridCol>
                <a:gridCol w="2169642">
                  <a:extLst>
                    <a:ext uri="{9D8B030D-6E8A-4147-A177-3AD203B41FA5}">
                      <a16:colId xmlns:a16="http://schemas.microsoft.com/office/drawing/2014/main" val="217075054"/>
                    </a:ext>
                  </a:extLst>
                </a:gridCol>
              </a:tblGrid>
              <a:tr h="23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Property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R134a </a:t>
                      </a:r>
                      <a:r>
                        <a:rPr lang="en-US" altLang="ko-KR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(HFC)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R1234yf </a:t>
                      </a:r>
                      <a:r>
                        <a:rPr lang="en-US" altLang="ko-KR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(HFO)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R290 </a:t>
                      </a:r>
                      <a:r>
                        <a:rPr lang="en-US" altLang="ko-KR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(HC)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64283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Status of Application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Being phased out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Current</a:t>
                      </a:r>
                      <a:r>
                        <a:rPr lang="ko-KR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Standard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Growing adoption 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7634682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GWP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1,430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(or &lt;1 in some sources)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234647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Flammability (Class)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None (A1)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Mild (A2L)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High (A3)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4179158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Toxicity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Non-toxic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Low toxicity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Non-toxic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5723867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Energy Efficiency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Moderate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Comparable to R134a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High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7311" marR="7311" marT="731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98555"/>
                  </a:ext>
                </a:extLst>
              </a:tr>
            </a:tbl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525F4DEA-5493-AAF9-1765-6CCA8A4A3664}"/>
              </a:ext>
            </a:extLst>
          </p:cNvPr>
          <p:cNvSpPr/>
          <p:nvPr/>
        </p:nvSpPr>
        <p:spPr>
          <a:xfrm>
            <a:off x="4134446" y="1212562"/>
            <a:ext cx="170694" cy="16339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583AB7D-E19B-79EA-E315-808ADB38D957}"/>
              </a:ext>
            </a:extLst>
          </p:cNvPr>
          <p:cNvSpPr/>
          <p:nvPr/>
        </p:nvSpPr>
        <p:spPr>
          <a:xfrm>
            <a:off x="6304751" y="1212562"/>
            <a:ext cx="170694" cy="16339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6E1E60-3C32-5144-ADE8-3AC5219CCD71}"/>
              </a:ext>
            </a:extLst>
          </p:cNvPr>
          <p:cNvGrpSpPr/>
          <p:nvPr/>
        </p:nvGrpSpPr>
        <p:grpSpPr>
          <a:xfrm>
            <a:off x="4794253" y="2638517"/>
            <a:ext cx="3500257" cy="2087881"/>
            <a:chOff x="498959" y="3048881"/>
            <a:chExt cx="5484745" cy="33025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F325C3-AD65-1AA5-0EED-C1237C7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959" y="3048881"/>
              <a:ext cx="5314188" cy="330250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E63530-FC50-2B5D-CF80-730C5EB88B7F}"/>
                </a:ext>
              </a:extLst>
            </p:cNvPr>
            <p:cNvSpPr txBox="1"/>
            <p:nvPr/>
          </p:nvSpPr>
          <p:spPr>
            <a:xfrm>
              <a:off x="1261522" y="4059954"/>
              <a:ext cx="1760796" cy="24341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Tc = 70C, P = 2586 kPa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3C64A4-CA99-B321-D776-D3A98C5636EE}"/>
                </a:ext>
              </a:extLst>
            </p:cNvPr>
            <p:cNvSpPr txBox="1"/>
            <p:nvPr/>
          </p:nvSpPr>
          <p:spPr>
            <a:xfrm>
              <a:off x="1352913" y="4876963"/>
              <a:ext cx="1635204" cy="243413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Te = -3C, P = 432 kPa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9848DB4-463F-A19C-7F38-7A97FBBA2698}"/>
                </a:ext>
              </a:extLst>
            </p:cNvPr>
            <p:cNvCxnSpPr/>
            <p:nvPr/>
          </p:nvCxnSpPr>
          <p:spPr>
            <a:xfrm>
              <a:off x="3262185" y="4198160"/>
              <a:ext cx="0" cy="777883"/>
            </a:xfrm>
            <a:prstGeom prst="straightConnector1">
              <a:avLst/>
            </a:prstGeom>
            <a:noFill/>
            <a:ln w="6350" cap="flat" cmpd="sng" algn="ctr">
              <a:solidFill>
                <a:srgbClr val="0000FF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FD3D77-8DAB-A97D-532B-83C6C541A24F}"/>
                </a:ext>
              </a:extLst>
            </p:cNvPr>
            <p:cNvSpPr txBox="1"/>
            <p:nvPr/>
          </p:nvSpPr>
          <p:spPr>
            <a:xfrm>
              <a:off x="3183006" y="4422665"/>
              <a:ext cx="967559" cy="389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Pr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 = 5.99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26E833-423E-BC03-91FC-3D4A2732E1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8893" y="5056111"/>
              <a:ext cx="0" cy="166713"/>
            </a:xfrm>
            <a:prstGeom prst="lin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F59FA74-C17F-FF9C-B5B0-BD26C12A17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1635" y="5054305"/>
              <a:ext cx="0" cy="166713"/>
            </a:xfrm>
            <a:prstGeom prst="lin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FE89E5D-8B19-8CB0-91F6-79BF9F83AE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8893" y="5159394"/>
              <a:ext cx="1215786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FF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0A96B1-3CFF-8BC6-61A2-ACCFBE7C65ED}"/>
                </a:ext>
              </a:extLst>
            </p:cNvPr>
            <p:cNvSpPr txBox="1"/>
            <p:nvPr/>
          </p:nvSpPr>
          <p:spPr>
            <a:xfrm>
              <a:off x="3068900" y="5221017"/>
              <a:ext cx="1427225" cy="389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Δ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h = 199 kJ/kg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D26D89-48A7-9ACF-8F0E-7710E7B7FB1D}"/>
                </a:ext>
              </a:extLst>
            </p:cNvPr>
            <p:cNvSpPr txBox="1"/>
            <p:nvPr/>
          </p:nvSpPr>
          <p:spPr>
            <a:xfrm>
              <a:off x="5008610" y="3601510"/>
              <a:ext cx="975094" cy="38946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Td = 99C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1DFE99C-2537-0783-8B6E-AB64A83093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8410" y="3845631"/>
              <a:ext cx="89925" cy="259039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3DDBED-4FDE-F6D0-1CD7-4C7EF329DA51}"/>
              </a:ext>
            </a:extLst>
          </p:cNvPr>
          <p:cNvGrpSpPr/>
          <p:nvPr/>
        </p:nvGrpSpPr>
        <p:grpSpPr>
          <a:xfrm>
            <a:off x="1022863" y="2638517"/>
            <a:ext cx="3391411" cy="2087881"/>
            <a:chOff x="6103684" y="3055139"/>
            <a:chExt cx="5314188" cy="330250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7F0AAE2-61B0-DB76-B693-589352964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3684" y="3055139"/>
              <a:ext cx="5314188" cy="3302508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1809368-F746-DBB0-E08D-C0ADCF74FED2}"/>
                </a:ext>
              </a:extLst>
            </p:cNvPr>
            <p:cNvCxnSpPr>
              <a:cxnSpLocks/>
            </p:cNvCxnSpPr>
            <p:nvPr/>
          </p:nvCxnSpPr>
          <p:spPr>
            <a:xfrm>
              <a:off x="8624775" y="5199510"/>
              <a:ext cx="499462" cy="1"/>
            </a:xfrm>
            <a:prstGeom prst="lin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34620E-7E59-F279-CECB-9E162FEE8213}"/>
                </a:ext>
              </a:extLst>
            </p:cNvPr>
            <p:cNvSpPr txBox="1"/>
            <p:nvPr/>
          </p:nvSpPr>
          <p:spPr>
            <a:xfrm>
              <a:off x="9115971" y="4094783"/>
              <a:ext cx="2050158" cy="389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Tc = 70C, P = 2044 kPa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5E03FB-5C74-266E-19B6-302F40C7161C}"/>
                </a:ext>
              </a:extLst>
            </p:cNvPr>
            <p:cNvSpPr txBox="1"/>
            <p:nvPr/>
          </p:nvSpPr>
          <p:spPr>
            <a:xfrm>
              <a:off x="9028908" y="5004927"/>
              <a:ext cx="1924567" cy="389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Te = -3C, P = 284 kPa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170F824-8B1D-A04B-A4D0-195EC9E246A0}"/>
                </a:ext>
              </a:extLst>
            </p:cNvPr>
            <p:cNvCxnSpPr>
              <a:cxnSpLocks/>
            </p:cNvCxnSpPr>
            <p:nvPr/>
          </p:nvCxnSpPr>
          <p:spPr>
            <a:xfrm>
              <a:off x="9041951" y="4299362"/>
              <a:ext cx="0" cy="907831"/>
            </a:xfrm>
            <a:prstGeom prst="straightConnector1">
              <a:avLst/>
            </a:prstGeom>
            <a:noFill/>
            <a:ln w="6350" cap="flat" cmpd="sng" algn="ctr">
              <a:solidFill>
                <a:srgbClr val="0000FF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C5C993-B024-FE00-016D-A613783F6A87}"/>
                </a:ext>
              </a:extLst>
            </p:cNvPr>
            <p:cNvSpPr txBox="1"/>
            <p:nvPr/>
          </p:nvSpPr>
          <p:spPr>
            <a:xfrm>
              <a:off x="8978542" y="4593360"/>
              <a:ext cx="967559" cy="389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Pr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 = 7.17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C70EA56-B491-EB71-F14C-E3593072CE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9641" y="5265063"/>
              <a:ext cx="0" cy="166713"/>
            </a:xfrm>
            <a:prstGeom prst="lin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3893A7-7628-FB50-C838-1442E81832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775" y="5241444"/>
              <a:ext cx="0" cy="166713"/>
            </a:xfrm>
            <a:prstGeom prst="lin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1FD759B-B689-C6A6-9289-90AFBF2FEB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29641" y="5368346"/>
              <a:ext cx="495134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FF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FB02D5-8F6B-D97F-8F0B-A696C20345F8}"/>
                </a:ext>
              </a:extLst>
            </p:cNvPr>
            <p:cNvSpPr txBox="1"/>
            <p:nvPr/>
          </p:nvSpPr>
          <p:spPr>
            <a:xfrm>
              <a:off x="7822339" y="5417457"/>
              <a:ext cx="1336799" cy="389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Δ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h = 74 kJ/kg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E6E6C32-DADC-22E7-B31D-FCA3DAFE9428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8866240" y="4289514"/>
              <a:ext cx="249732" cy="0"/>
            </a:xfrm>
            <a:prstGeom prst="lin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091028-F120-3AF2-394D-EECDA44CADA6}"/>
                </a:ext>
              </a:extLst>
            </p:cNvPr>
            <p:cNvSpPr txBox="1"/>
            <p:nvPr/>
          </p:nvSpPr>
          <p:spPr>
            <a:xfrm>
              <a:off x="9161324" y="3762088"/>
              <a:ext cx="975094" cy="389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Td = 84C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4DDE7A3-130E-E958-DE2A-CE19E3911D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80761" y="3971538"/>
              <a:ext cx="428998" cy="295870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7131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D9BD0-2BC3-01AA-0D19-00766392A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E978-7E45-AD41-6A03-F0EFEEA7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Arial Narrow" panose="020B0606020202030204" pitchFamily="34" charset="0"/>
              </a:rPr>
              <a:t>Precedent Research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F92F6E-C767-C737-FC55-0BA7C9C05A96}"/>
              </a:ext>
            </a:extLst>
          </p:cNvPr>
          <p:cNvSpPr txBox="1"/>
          <p:nvPr/>
        </p:nvSpPr>
        <p:spPr>
          <a:xfrm>
            <a:off x="482986" y="791615"/>
            <a:ext cx="4187524" cy="278666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b="1" dirty="0">
                <a:latin typeface="Arial Narrow" panose="020B0606020202030204" pitchFamily="34" charset="0"/>
              </a:rPr>
              <a:t>R1234yf vs. R290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689A11-98E8-5DF0-1279-8CD106110C28}"/>
              </a:ext>
            </a:extLst>
          </p:cNvPr>
          <p:cNvSpPr txBox="1"/>
          <p:nvPr/>
        </p:nvSpPr>
        <p:spPr>
          <a:xfrm>
            <a:off x="574248" y="4166764"/>
            <a:ext cx="437044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  <a:cs typeface="+mn-cs"/>
              </a:rPr>
              <a:t>Better refrigerant property (large phase change) leads similar chiller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  <a:cs typeface="+mn-cs"/>
              </a:rPr>
              <a:t>performance even if running with lower refrigerant mass flow rate(34%)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EB2F5D5-4249-6480-70E5-DB3E4219B055}"/>
              </a:ext>
            </a:extLst>
          </p:cNvPr>
          <p:cNvGrpSpPr/>
          <p:nvPr/>
        </p:nvGrpSpPr>
        <p:grpSpPr>
          <a:xfrm>
            <a:off x="1288451" y="2243197"/>
            <a:ext cx="2728761" cy="1752016"/>
            <a:chOff x="1072375" y="2133387"/>
            <a:chExt cx="4022983" cy="290063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013EA68-AA4E-A004-B2EB-A3CEE2EC2CA9}"/>
                </a:ext>
              </a:extLst>
            </p:cNvPr>
            <p:cNvGrpSpPr/>
            <p:nvPr/>
          </p:nvGrpSpPr>
          <p:grpSpPr>
            <a:xfrm>
              <a:off x="1072375" y="2133387"/>
              <a:ext cx="3674035" cy="2900637"/>
              <a:chOff x="207392" y="1071277"/>
              <a:chExt cx="6006383" cy="4867610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584C4171-50EF-193F-E343-D8ABE64E8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8734" t="1790" r="6333" b="5337"/>
              <a:stretch/>
            </p:blipFill>
            <p:spPr>
              <a:xfrm>
                <a:off x="659876" y="1180924"/>
                <a:ext cx="5222450" cy="475796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1E9B5ABD-2BDA-206B-A7E5-7B66325D6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4941"/>
              <a:stretch/>
            </p:blipFill>
            <p:spPr>
              <a:xfrm>
                <a:off x="207392" y="1071277"/>
                <a:ext cx="6006383" cy="4867610"/>
              </a:xfrm>
              <a:prstGeom prst="rect">
                <a:avLst/>
              </a:prstGeom>
            </p:spPr>
          </p:pic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A2243F-41E7-B8A7-53E5-25A8B7B78061}"/>
                </a:ext>
              </a:extLst>
            </p:cNvPr>
            <p:cNvSpPr txBox="1"/>
            <p:nvPr/>
          </p:nvSpPr>
          <p:spPr>
            <a:xfrm>
              <a:off x="3552648" y="3945984"/>
              <a:ext cx="733053" cy="2038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Ps 410 </a:t>
              </a:r>
              <a:r>
                <a:rPr kumimoji="0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kPaA</a:t>
              </a:r>
              <a:endPara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4D8339A-3796-3DBE-9FC0-799376ED6BE9}"/>
                </a:ext>
              </a:extLst>
            </p:cNvPr>
            <p:cNvSpPr txBox="1"/>
            <p:nvPr/>
          </p:nvSpPr>
          <p:spPr>
            <a:xfrm>
              <a:off x="2587042" y="4351361"/>
              <a:ext cx="819975" cy="2038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Ps 220 </a:t>
              </a:r>
              <a:r>
                <a:rPr kumimoji="0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kPaA</a:t>
              </a:r>
              <a:endPara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E7686E4-4169-9B22-D5EC-5B79B9F7710B}"/>
                </a:ext>
              </a:extLst>
            </p:cNvPr>
            <p:cNvSpPr txBox="1"/>
            <p:nvPr/>
          </p:nvSpPr>
          <p:spPr>
            <a:xfrm>
              <a:off x="2911670" y="2963813"/>
              <a:ext cx="817695" cy="2038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Pd 1770 </a:t>
              </a:r>
              <a:r>
                <a:rPr kumimoji="0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kPaA</a:t>
              </a:r>
              <a:endPara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A4CD5F1-7780-C0D0-193E-2D978458B4F9}"/>
                    </a:ext>
                  </a:extLst>
                </p:cNvPr>
                <p:cNvSpPr txBox="1"/>
                <p:nvPr/>
              </p:nvSpPr>
              <p:spPr>
                <a:xfrm>
                  <a:off x="4015321" y="3166854"/>
                  <a:ext cx="635994" cy="1572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0" lang="en-US" altLang="ko-KR" sz="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ko-KR" sz="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</m:oMath>
                  </a14:m>
                  <a:r>
                    <a:rPr kumimoji="0" lang="en-US" altLang="ko-K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黑体"/>
                    </a:rPr>
                    <a:t> 22.4g/s</a:t>
                  </a:r>
                  <a:endParaRPr kumimoji="0" lang="ko-KR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A4CD5F1-7780-C0D0-193E-2D978458B4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5321" y="3166854"/>
                  <a:ext cx="635994" cy="157266"/>
                </a:xfrm>
                <a:prstGeom prst="rect">
                  <a:avLst/>
                </a:prstGeom>
                <a:blipFill>
                  <a:blip r:embed="rId5"/>
                  <a:stretch>
                    <a:fillRect l="-2817" t="-31250" r="-9859" b="-9375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CE72DDE-A764-9BE4-263A-A7EFDCDC85C8}"/>
                </a:ext>
              </a:extLst>
            </p:cNvPr>
            <p:cNvSpPr txBox="1"/>
            <p:nvPr/>
          </p:nvSpPr>
          <p:spPr>
            <a:xfrm>
              <a:off x="3827583" y="3494145"/>
              <a:ext cx="980783" cy="1572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ePower</a:t>
              </a: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 3.26kW</a:t>
              </a:r>
              <a:endPara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86D1C2A-6059-F962-8378-6A62D7FF22DF}"/>
                </a:ext>
              </a:extLst>
            </p:cNvPr>
            <p:cNvSpPr txBox="1"/>
            <p:nvPr/>
          </p:nvSpPr>
          <p:spPr>
            <a:xfrm>
              <a:off x="3931520" y="3330498"/>
              <a:ext cx="386452" cy="1572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Pr</a:t>
              </a: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 5.5</a:t>
              </a:r>
              <a:endPara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77D47D3-BCCC-49F5-F6B2-DF5D2EA7053C}"/>
                </a:ext>
              </a:extLst>
            </p:cNvPr>
            <p:cNvSpPr txBox="1"/>
            <p:nvPr/>
          </p:nvSpPr>
          <p:spPr>
            <a:xfrm>
              <a:off x="1334877" y="2216379"/>
              <a:ext cx="806020" cy="56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R1234yf</a:t>
              </a:r>
            </a:p>
            <a:p>
              <a:pPr latinLnBrk="0">
                <a:defRPr/>
              </a:pP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R290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207A329-6FB1-D3CF-ACA9-49E00D4A86FF}"/>
                    </a:ext>
                  </a:extLst>
                </p:cNvPr>
                <p:cNvSpPr txBox="1"/>
                <p:nvPr/>
              </p:nvSpPr>
              <p:spPr>
                <a:xfrm>
                  <a:off x="2821719" y="3275822"/>
                  <a:ext cx="589316" cy="1572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0" lang="en-US" altLang="ko-KR" sz="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ko-KR" sz="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kumimoji="0" lang="en-US" altLang="ko-KR" sz="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0" lang="en-US" altLang="ko-K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黑体"/>
                    </a:rPr>
                    <a:t>66.0g/s</a:t>
                  </a:r>
                  <a:endParaRPr kumimoji="0" lang="ko-KR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207A329-6FB1-D3CF-ACA9-49E00D4A8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1719" y="3275822"/>
                  <a:ext cx="589316" cy="157265"/>
                </a:xfrm>
                <a:prstGeom prst="rect">
                  <a:avLst/>
                </a:prstGeom>
                <a:blipFill>
                  <a:blip r:embed="rId6"/>
                  <a:stretch>
                    <a:fillRect l="-6061" t="-31250" r="-15152" b="-9375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EADFAE5-D712-67D2-40C8-82EDF792A535}"/>
                </a:ext>
              </a:extLst>
            </p:cNvPr>
            <p:cNvSpPr txBox="1"/>
            <p:nvPr/>
          </p:nvSpPr>
          <p:spPr>
            <a:xfrm>
              <a:off x="2749066" y="3623365"/>
              <a:ext cx="970867" cy="157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ePower</a:t>
              </a: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 4.69kW</a:t>
              </a:r>
              <a:endPara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654A67D-D86D-B7A9-A9F7-EFE1D4EC86C1}"/>
                </a:ext>
              </a:extLst>
            </p:cNvPr>
            <p:cNvSpPr txBox="1"/>
            <p:nvPr/>
          </p:nvSpPr>
          <p:spPr>
            <a:xfrm>
              <a:off x="2776600" y="3456347"/>
              <a:ext cx="425098" cy="157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Pr</a:t>
              </a: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 8.0</a:t>
              </a:r>
              <a:endPara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B4E7B12-0FAE-4F1D-3D5B-F4F7AF76A6B9}"/>
                </a:ext>
              </a:extLst>
            </p:cNvPr>
            <p:cNvSpPr txBox="1"/>
            <p:nvPr/>
          </p:nvSpPr>
          <p:spPr>
            <a:xfrm>
              <a:off x="2343641" y="2571405"/>
              <a:ext cx="351322" cy="1572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SC7K</a:t>
              </a:r>
              <a:endPara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1A299D5-20EC-3AA4-EED3-417F13286214}"/>
                </a:ext>
              </a:extLst>
            </p:cNvPr>
            <p:cNvSpPr txBox="1"/>
            <p:nvPr/>
          </p:nvSpPr>
          <p:spPr>
            <a:xfrm>
              <a:off x="1737014" y="2776058"/>
              <a:ext cx="684626" cy="1572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SC7K</a:t>
              </a:r>
              <a:endPara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D86BCE9-4C8D-0D5E-4F38-0EF361988183}"/>
                </a:ext>
              </a:extLst>
            </p:cNvPr>
            <p:cNvSpPr/>
            <p:nvPr/>
          </p:nvSpPr>
          <p:spPr>
            <a:xfrm>
              <a:off x="4588785" y="2309855"/>
              <a:ext cx="159355" cy="8985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8590E21-07C1-500F-A002-3F5A64258954}"/>
                </a:ext>
              </a:extLst>
            </p:cNvPr>
            <p:cNvSpPr txBox="1"/>
            <p:nvPr/>
          </p:nvSpPr>
          <p:spPr>
            <a:xfrm>
              <a:off x="4246245" y="2613442"/>
              <a:ext cx="684626" cy="1572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Td 105.5C</a:t>
              </a:r>
              <a:endPara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C689216-8E45-FEDC-68B9-B5E2761904BA}"/>
                </a:ext>
              </a:extLst>
            </p:cNvPr>
            <p:cNvSpPr txBox="1"/>
            <p:nvPr/>
          </p:nvSpPr>
          <p:spPr>
            <a:xfrm>
              <a:off x="2848214" y="2802668"/>
              <a:ext cx="684626" cy="1572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Td 99.4C</a:t>
              </a:r>
              <a:endPara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9BEC635-83D4-272B-4B86-6721D1C2767F}"/>
                </a:ext>
              </a:extLst>
            </p:cNvPr>
            <p:cNvSpPr txBox="1"/>
            <p:nvPr/>
          </p:nvSpPr>
          <p:spPr>
            <a:xfrm>
              <a:off x="4285702" y="2772376"/>
              <a:ext cx="809656" cy="2038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Pd 2230 </a:t>
              </a:r>
              <a:r>
                <a:rPr kumimoji="0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黑体"/>
                </a:rPr>
                <a:t>kPaA</a:t>
              </a:r>
              <a:endPara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D10BA259-D740-2DA5-60B8-53DAF1B5C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304186"/>
              </p:ext>
            </p:extLst>
          </p:nvPr>
        </p:nvGraphicFramePr>
        <p:xfrm>
          <a:off x="604888" y="1150461"/>
          <a:ext cx="4003472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017">
                  <a:extLst>
                    <a:ext uri="{9D8B030D-6E8A-4147-A177-3AD203B41FA5}">
                      <a16:colId xmlns:a16="http://schemas.microsoft.com/office/drawing/2014/main" val="2018026102"/>
                    </a:ext>
                  </a:extLst>
                </a:gridCol>
                <a:gridCol w="387667">
                  <a:extLst>
                    <a:ext uri="{9D8B030D-6E8A-4147-A177-3AD203B41FA5}">
                      <a16:colId xmlns:a16="http://schemas.microsoft.com/office/drawing/2014/main" val="2070548193"/>
                    </a:ext>
                  </a:extLst>
                </a:gridCol>
                <a:gridCol w="555550">
                  <a:extLst>
                    <a:ext uri="{9D8B030D-6E8A-4147-A177-3AD203B41FA5}">
                      <a16:colId xmlns:a16="http://schemas.microsoft.com/office/drawing/2014/main" val="4126609891"/>
                    </a:ext>
                  </a:extLst>
                </a:gridCol>
                <a:gridCol w="568554">
                  <a:extLst>
                    <a:ext uri="{9D8B030D-6E8A-4147-A177-3AD203B41FA5}">
                      <a16:colId xmlns:a16="http://schemas.microsoft.com/office/drawing/2014/main" val="452503343"/>
                    </a:ext>
                  </a:extLst>
                </a:gridCol>
                <a:gridCol w="434262">
                  <a:extLst>
                    <a:ext uri="{9D8B030D-6E8A-4147-A177-3AD203B41FA5}">
                      <a16:colId xmlns:a16="http://schemas.microsoft.com/office/drawing/2014/main" val="3039835777"/>
                    </a:ext>
                  </a:extLst>
                </a:gridCol>
                <a:gridCol w="489392">
                  <a:extLst>
                    <a:ext uri="{9D8B030D-6E8A-4147-A177-3AD203B41FA5}">
                      <a16:colId xmlns:a16="http://schemas.microsoft.com/office/drawing/2014/main" val="2387233862"/>
                    </a:ext>
                  </a:extLst>
                </a:gridCol>
                <a:gridCol w="568554">
                  <a:extLst>
                    <a:ext uri="{9D8B030D-6E8A-4147-A177-3AD203B41FA5}">
                      <a16:colId xmlns:a16="http://schemas.microsoft.com/office/drawing/2014/main" val="2526912192"/>
                    </a:ext>
                  </a:extLst>
                </a:gridCol>
                <a:gridCol w="373476">
                  <a:extLst>
                    <a:ext uri="{9D8B030D-6E8A-4147-A177-3AD203B41FA5}">
                      <a16:colId xmlns:a16="http://schemas.microsoft.com/office/drawing/2014/main" val="3300197487"/>
                    </a:ext>
                  </a:extLst>
                </a:gridCol>
              </a:tblGrid>
              <a:tr h="18388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latin typeface="Arial Narrow" panose="020B0606020202030204" pitchFamily="34" charset="0"/>
                        </a:rPr>
                        <a:t>Refrigerant</a:t>
                      </a:r>
                      <a:endParaRPr lang="ko-KR" altLang="en-US" sz="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latin typeface="Arial Narrow" panose="020B0606020202030204" pitchFamily="34" charset="0"/>
                        </a:rPr>
                        <a:t>COP</a:t>
                      </a:r>
                      <a:endParaRPr lang="ko-KR" altLang="en-US" sz="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Liquid Cool Condenser</a:t>
                      </a:r>
                      <a:endParaRPr lang="ko-KR" altLang="en-US" sz="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Chiller</a:t>
                      </a:r>
                      <a:endParaRPr lang="ko-KR" altLang="en-US" sz="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Qc</a:t>
                      </a:r>
                      <a:endParaRPr lang="ko-KR" altLang="en-US" sz="800" dirty="0">
                        <a:latin typeface="Arial Narrow" panose="020B0606020202030204" pitchFamily="34" charset="0"/>
                      </a:endParaRPr>
                    </a:p>
                    <a:p>
                      <a:pPr algn="ctr" latinLnBrk="1"/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[kW]</a:t>
                      </a:r>
                      <a:endParaRPr lang="ko-KR" altLang="en-US" sz="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39700"/>
                  </a:ext>
                </a:extLst>
              </a:tr>
              <a:tr h="28950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err="1">
                          <a:latin typeface="Arial Narrow" panose="020B0606020202030204" pitchFamily="34" charset="0"/>
                        </a:rPr>
                        <a:t>Tw_in</a:t>
                      </a:r>
                      <a:endParaRPr lang="en-US" altLang="ko-KR" sz="800" dirty="0">
                        <a:latin typeface="Arial Narrow" panose="020B0606020202030204" pitchFamily="34" charset="0"/>
                      </a:endParaRPr>
                    </a:p>
                    <a:p>
                      <a:pPr algn="ctr" latinLnBrk="1"/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[C]</a:t>
                      </a:r>
                      <a:endParaRPr lang="ko-KR" altLang="en-US" sz="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Vol. Flow</a:t>
                      </a:r>
                    </a:p>
                    <a:p>
                      <a:pPr algn="ctr" latinLnBrk="1"/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[LPM]</a:t>
                      </a:r>
                      <a:endParaRPr lang="ko-KR" altLang="en-US" sz="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err="1">
                          <a:latin typeface="Arial Narrow" panose="020B0606020202030204" pitchFamily="34" charset="0"/>
                        </a:rPr>
                        <a:t>Tw_in</a:t>
                      </a:r>
                      <a:endParaRPr lang="en-US" altLang="ko-KR" sz="800" dirty="0"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[C]</a:t>
                      </a:r>
                      <a:endParaRPr lang="ko-KR" altLang="en-US" sz="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err="1">
                          <a:latin typeface="Arial Narrow" panose="020B0606020202030204" pitchFamily="34" charset="0"/>
                        </a:rPr>
                        <a:t>Tw_out</a:t>
                      </a:r>
                      <a:endParaRPr lang="en-US" altLang="ko-KR" sz="800" dirty="0"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[C]</a:t>
                      </a:r>
                      <a:endParaRPr lang="ko-KR" altLang="en-US" sz="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Vol. Flow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[LPM]</a:t>
                      </a:r>
                      <a:endParaRPr lang="ko-KR" altLang="en-US" sz="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11052"/>
                  </a:ext>
                </a:extLst>
              </a:tr>
              <a:tr h="1838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latin typeface="Arial Narrow" panose="020B0606020202030204" pitchFamily="34" charset="0"/>
                        </a:rPr>
                        <a:t>R1234yf</a:t>
                      </a:r>
                      <a:endParaRPr lang="ko-KR" altLang="en-US" sz="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latin typeface="Arial Narrow" panose="020B0606020202030204" pitchFamily="34" charset="0"/>
                        </a:rPr>
                        <a:t>1.20</a:t>
                      </a:r>
                      <a:endParaRPr lang="ko-KR" altLang="en-US" sz="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53</a:t>
                      </a:r>
                      <a:endParaRPr lang="ko-KR" altLang="en-US" sz="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16</a:t>
                      </a:r>
                      <a:endParaRPr lang="ko-KR" altLang="en-US" sz="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4.0</a:t>
                      </a:r>
                      <a:endParaRPr lang="ko-KR" altLang="en-US" sz="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-0.7</a:t>
                      </a:r>
                      <a:endParaRPr lang="ko-KR" altLang="en-US" sz="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20</a:t>
                      </a:r>
                      <a:endParaRPr lang="ko-KR" altLang="en-US" sz="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 Narrow" panose="020B0606020202030204" pitchFamily="34" charset="0"/>
                        </a:rPr>
                        <a:t>5.6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483679"/>
                  </a:ext>
                </a:extLst>
              </a:tr>
              <a:tr h="1838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latin typeface="Arial Narrow" panose="020B0606020202030204" pitchFamily="34" charset="0"/>
                        </a:rPr>
                        <a:t>R290</a:t>
                      </a:r>
                      <a:endParaRPr lang="ko-KR" altLang="en-US" sz="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latin typeface="Arial Narrow" panose="020B0606020202030204" pitchFamily="34" charset="0"/>
                        </a:rPr>
                        <a:t>1.67</a:t>
                      </a:r>
                      <a:endParaRPr lang="ko-KR" altLang="en-US" sz="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2044663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AD6EBCDE-FD2A-912B-9D68-D9C5F8E178A0}"/>
              </a:ext>
            </a:extLst>
          </p:cNvPr>
          <p:cNvSpPr txBox="1"/>
          <p:nvPr/>
        </p:nvSpPr>
        <p:spPr>
          <a:xfrm>
            <a:off x="1884435" y="3284055"/>
            <a:ext cx="5561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-2.0C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FB07B33-C052-C4BC-498E-733903F41F96}"/>
              </a:ext>
            </a:extLst>
          </p:cNvPr>
          <p:cNvSpPr txBox="1"/>
          <p:nvPr/>
        </p:nvSpPr>
        <p:spPr>
          <a:xfrm>
            <a:off x="2534487" y="3323965"/>
            <a:ext cx="5561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-4.2C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ABC6793-EBE2-0592-7E3D-1E512A4E7A7D}"/>
              </a:ext>
            </a:extLst>
          </p:cNvPr>
          <p:cNvSpPr txBox="1"/>
          <p:nvPr/>
        </p:nvSpPr>
        <p:spPr>
          <a:xfrm>
            <a:off x="1657509" y="3489876"/>
            <a:ext cx="3139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-2.5C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3CEECED-356E-3954-0852-07C7CF3C91B0}"/>
              </a:ext>
            </a:extLst>
          </p:cNvPr>
          <p:cNvSpPr txBox="1"/>
          <p:nvPr/>
        </p:nvSpPr>
        <p:spPr>
          <a:xfrm>
            <a:off x="1977964" y="3521321"/>
            <a:ext cx="3139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黑体"/>
              </a:rPr>
              <a:t>-4.5C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65739F5-8CA0-87F1-B3BA-05BFD34CE4AE}"/>
              </a:ext>
            </a:extLst>
          </p:cNvPr>
          <p:cNvSpPr txBox="1"/>
          <p:nvPr/>
        </p:nvSpPr>
        <p:spPr>
          <a:xfrm rot="16200000">
            <a:off x="675331" y="3071932"/>
            <a:ext cx="1044444" cy="160044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 latinLnBrk="0"/>
            <a:r>
              <a:rPr lang="en-US" altLang="ko-KR" sz="800" dirty="0">
                <a:latin typeface="Arial Narrow" panose="020B0606020202030204" pitchFamily="34" charset="0"/>
              </a:rPr>
              <a:t>Pressure [</a:t>
            </a:r>
            <a:r>
              <a:rPr lang="en-US" altLang="ko-KR" sz="800" dirty="0" err="1">
                <a:latin typeface="Arial Narrow" panose="020B0606020202030204" pitchFamily="34" charset="0"/>
              </a:rPr>
              <a:t>kPaA</a:t>
            </a:r>
            <a:r>
              <a:rPr lang="en-US" altLang="ko-KR" sz="800" dirty="0">
                <a:latin typeface="Arial Narrow" panose="020B0606020202030204" pitchFamily="34" charset="0"/>
              </a:rPr>
              <a:t>]</a:t>
            </a:r>
            <a:endParaRPr lang="ko-KR" altLang="en-US" sz="800" dirty="0">
              <a:latin typeface="Arial Narrow" panose="020B060602020203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20BE038-6879-C400-EE8D-6C123C5B555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3479" y="3049905"/>
            <a:ext cx="3475721" cy="201311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6AF95EF9-82AF-0571-94D8-73BEE6CD1E97}"/>
              </a:ext>
            </a:extLst>
          </p:cNvPr>
          <p:cNvSpPr txBox="1"/>
          <p:nvPr/>
        </p:nvSpPr>
        <p:spPr>
          <a:xfrm>
            <a:off x="5211095" y="791615"/>
            <a:ext cx="3715191" cy="278666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b="1" dirty="0">
                <a:latin typeface="Arial Narrow" panose="020B0606020202030204" pitchFamily="34" charset="0"/>
              </a:rPr>
              <a:t>Optimal Operation (w/ R1234yf)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1F6A0D5-CD99-405B-A14F-7863908D2ED5}"/>
              </a:ext>
            </a:extLst>
          </p:cNvPr>
          <p:cNvSpPr/>
          <p:nvPr/>
        </p:nvSpPr>
        <p:spPr>
          <a:xfrm>
            <a:off x="6710438" y="3151954"/>
            <a:ext cx="799980" cy="1457719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8922180-D517-0C9C-912B-2FE82B360E41}"/>
              </a:ext>
            </a:extLst>
          </p:cNvPr>
          <p:cNvSpPr txBox="1"/>
          <p:nvPr/>
        </p:nvSpPr>
        <p:spPr>
          <a:xfrm>
            <a:off x="6847081" y="3447422"/>
            <a:ext cx="450672" cy="3890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en-US" altLang="ko-KR" sz="900" b="1" dirty="0">
                <a:latin typeface="Arial Narrow" panose="020B0606020202030204" pitchFamily="34" charset="0"/>
              </a:rPr>
              <a:t>Optimal</a:t>
            </a:r>
          </a:p>
          <a:p>
            <a:pPr algn="ctr" latinLnBrk="0">
              <a:lnSpc>
                <a:spcPct val="150000"/>
              </a:lnSpc>
            </a:pPr>
            <a:r>
              <a:rPr lang="en-US" altLang="ko-KR" sz="900" b="1" dirty="0">
                <a:latin typeface="Arial Narrow" panose="020B0606020202030204" pitchFamily="34" charset="0"/>
              </a:rPr>
              <a:t>Operation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55D6873-8DC2-3153-29EC-FC660CD933C4}"/>
              </a:ext>
            </a:extLst>
          </p:cNvPr>
          <p:cNvGrpSpPr/>
          <p:nvPr/>
        </p:nvGrpSpPr>
        <p:grpSpPr>
          <a:xfrm>
            <a:off x="5311898" y="1120216"/>
            <a:ext cx="3362719" cy="1941039"/>
            <a:chOff x="7168776" y="1187719"/>
            <a:chExt cx="4187524" cy="2510055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3256A2A4-8431-51D6-8EE7-5974623E3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5126"/>
            <a:stretch/>
          </p:blipFill>
          <p:spPr>
            <a:xfrm>
              <a:off x="7168776" y="1187719"/>
              <a:ext cx="4187524" cy="2510055"/>
            </a:xfrm>
            <a:prstGeom prst="rect">
              <a:avLst/>
            </a:prstGeom>
          </p:spPr>
        </p:pic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14EDF5E-ADD4-D883-4906-81103035429F}"/>
                </a:ext>
              </a:extLst>
            </p:cNvPr>
            <p:cNvSpPr/>
            <p:nvPr/>
          </p:nvSpPr>
          <p:spPr>
            <a:xfrm>
              <a:off x="7893778" y="1767500"/>
              <a:ext cx="575386" cy="1868310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2804103-9B65-0D38-2B54-474A1DA3AD2D}"/>
                </a:ext>
              </a:extLst>
            </p:cNvPr>
            <p:cNvSpPr/>
            <p:nvPr/>
          </p:nvSpPr>
          <p:spPr>
            <a:xfrm>
              <a:off x="7893778" y="2350051"/>
              <a:ext cx="1337933" cy="1285759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2E17D7F-8827-3137-7E79-CE72F86089B5}"/>
                </a:ext>
              </a:extLst>
            </p:cNvPr>
            <p:cNvSpPr txBox="1"/>
            <p:nvPr/>
          </p:nvSpPr>
          <p:spPr>
            <a:xfrm>
              <a:off x="9552288" y="1607604"/>
              <a:ext cx="1270461" cy="266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18288" tIns="18288" rIns="18288" bIns="18288" rtlCol="0">
              <a:spAutoFit/>
            </a:bodyPr>
            <a:lstStyle/>
            <a:p>
              <a:pPr algn="ctr" latinLnBrk="0"/>
              <a:r>
                <a:rPr lang="en-US" altLang="ko-KR" sz="1050" b="1" dirty="0">
                  <a:latin typeface="Arial Narrow" panose="020B0606020202030204" pitchFamily="34" charset="0"/>
                </a:rPr>
                <a:t>Q</a:t>
              </a:r>
              <a:r>
                <a:rPr lang="en-US" altLang="ko-KR" sz="1050" b="1" baseline="-25000" dirty="0">
                  <a:latin typeface="Arial Narrow" panose="020B0606020202030204" pitchFamily="34" charset="0"/>
                </a:rPr>
                <a:t>c</a:t>
              </a:r>
              <a:r>
                <a:rPr lang="en-US" altLang="ko-KR" sz="1050" b="1" dirty="0">
                  <a:latin typeface="Arial Narrow" panose="020B0606020202030204" pitchFamily="34" charset="0"/>
                </a:rPr>
                <a:t>1 = Q</a:t>
              </a:r>
              <a:r>
                <a:rPr lang="en-US" altLang="ko-KR" sz="1050" b="1" baseline="-25000" dirty="0">
                  <a:latin typeface="Arial Narrow" panose="020B0606020202030204" pitchFamily="34" charset="0"/>
                </a:rPr>
                <a:t>c</a:t>
              </a:r>
              <a:r>
                <a:rPr lang="en-US" altLang="ko-KR" sz="1050" b="1" dirty="0">
                  <a:latin typeface="Arial Narrow" panose="020B0606020202030204" pitchFamily="34" charset="0"/>
                </a:rPr>
                <a:t>2 = Q</a:t>
              </a:r>
              <a:r>
                <a:rPr lang="en-US" altLang="ko-KR" sz="1050" b="1" baseline="-25000" dirty="0">
                  <a:latin typeface="Arial Narrow" panose="020B0606020202030204" pitchFamily="34" charset="0"/>
                </a:rPr>
                <a:t>c</a:t>
              </a:r>
              <a:r>
                <a:rPr lang="en-US" altLang="ko-KR" sz="1050" b="1" dirty="0">
                  <a:latin typeface="Arial Narrow" panose="020B0606020202030204" pitchFamily="34" charset="0"/>
                </a:rPr>
                <a:t>3</a:t>
              </a:r>
              <a:endParaRPr lang="ko-KR" altLang="en-US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264F12B-0A41-B338-2844-F761E4F94D79}"/>
                </a:ext>
              </a:extLst>
            </p:cNvPr>
            <p:cNvSpPr txBox="1"/>
            <p:nvPr/>
          </p:nvSpPr>
          <p:spPr>
            <a:xfrm>
              <a:off x="8469164" y="1621206"/>
              <a:ext cx="352425" cy="266661"/>
            </a:xfrm>
            <a:prstGeom prst="rect">
              <a:avLst/>
            </a:prstGeom>
            <a:noFill/>
          </p:spPr>
          <p:txBody>
            <a:bodyPr wrap="square" lIns="18288" tIns="18288" rIns="18288" bIns="18288" rtlCol="0">
              <a:spAutoFit/>
            </a:bodyPr>
            <a:lstStyle/>
            <a:p>
              <a:pPr algn="ctr" latinLnBrk="0"/>
              <a:r>
                <a:rPr lang="en-US" altLang="ko-KR" sz="1050" b="1" dirty="0">
                  <a:solidFill>
                    <a:srgbClr val="0000FF"/>
                  </a:solidFill>
                  <a:latin typeface="Arial Narrow" panose="020B0606020202030204" pitchFamily="34" charset="0"/>
                </a:rPr>
                <a:t>Q</a:t>
              </a:r>
              <a:r>
                <a:rPr lang="en-US" altLang="ko-KR" sz="1050" b="1" baseline="-25000" dirty="0">
                  <a:solidFill>
                    <a:srgbClr val="0000FF"/>
                  </a:solidFill>
                  <a:latin typeface="Arial Narrow" panose="020B0606020202030204" pitchFamily="34" charset="0"/>
                </a:rPr>
                <a:t>c</a:t>
              </a:r>
              <a:r>
                <a:rPr lang="en-US" altLang="ko-KR" sz="1050" b="1" dirty="0">
                  <a:solidFill>
                    <a:srgbClr val="0000FF"/>
                  </a:solidFill>
                  <a:latin typeface="Arial Narrow" panose="020B0606020202030204" pitchFamily="34" charset="0"/>
                </a:rPr>
                <a:t>1</a:t>
              </a:r>
              <a:endParaRPr lang="ko-KR" altLang="en-US" sz="1050" b="1" dirty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4075613-6712-483B-4F32-EE09D6F092C1}"/>
                </a:ext>
              </a:extLst>
            </p:cNvPr>
            <p:cNvSpPr txBox="1"/>
            <p:nvPr/>
          </p:nvSpPr>
          <p:spPr>
            <a:xfrm>
              <a:off x="9209218" y="2127140"/>
              <a:ext cx="352425" cy="266661"/>
            </a:xfrm>
            <a:prstGeom prst="rect">
              <a:avLst/>
            </a:prstGeom>
            <a:noFill/>
          </p:spPr>
          <p:txBody>
            <a:bodyPr wrap="square" lIns="18288" tIns="18288" rIns="18288" bIns="18288" rtlCol="0">
              <a:spAutoFit/>
            </a:bodyPr>
            <a:lstStyle/>
            <a:p>
              <a:pPr algn="ctr" latinLnBrk="0"/>
              <a:r>
                <a:rPr lang="en-US" altLang="ko-KR" sz="105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Q</a:t>
              </a:r>
              <a:r>
                <a:rPr lang="en-US" altLang="ko-KR" sz="1050" b="1" baseline="-25000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c</a:t>
              </a:r>
              <a:r>
                <a:rPr lang="en-US" altLang="ko-KR" sz="105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2</a:t>
              </a:r>
              <a:endParaRPr lang="ko-KR" altLang="en-US" sz="105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4AC40F5-F225-13B1-71CF-221739A0E8B1}"/>
                </a:ext>
              </a:extLst>
            </p:cNvPr>
            <p:cNvSpPr/>
            <p:nvPr/>
          </p:nvSpPr>
          <p:spPr>
            <a:xfrm>
              <a:off x="7893778" y="2808695"/>
              <a:ext cx="2341519" cy="827115"/>
            </a:xfrm>
            <a:prstGeom prst="rect">
              <a:avLst/>
            </a:prstGeom>
            <a:noFill/>
            <a:ln w="127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4F1C681-314E-D917-B2FE-C12D43AD42EF}"/>
                </a:ext>
              </a:extLst>
            </p:cNvPr>
            <p:cNvSpPr txBox="1"/>
            <p:nvPr/>
          </p:nvSpPr>
          <p:spPr>
            <a:xfrm>
              <a:off x="10187520" y="2509145"/>
              <a:ext cx="352425" cy="266661"/>
            </a:xfrm>
            <a:prstGeom prst="rect">
              <a:avLst/>
            </a:prstGeom>
            <a:noFill/>
          </p:spPr>
          <p:txBody>
            <a:bodyPr wrap="square" lIns="18288" tIns="18288" rIns="18288" bIns="18288" rtlCol="0">
              <a:spAutoFit/>
            </a:bodyPr>
            <a:lstStyle/>
            <a:p>
              <a:pPr algn="ctr" latinLnBrk="0"/>
              <a:r>
                <a:rPr lang="en-US" altLang="ko-KR" sz="1050" b="1" dirty="0">
                  <a:solidFill>
                    <a:srgbClr val="7030A0"/>
                  </a:solidFill>
                  <a:latin typeface="Arial Narrow" panose="020B0606020202030204" pitchFamily="34" charset="0"/>
                </a:rPr>
                <a:t>Q</a:t>
              </a:r>
              <a:r>
                <a:rPr lang="en-US" altLang="ko-KR" sz="1050" b="1" baseline="-25000" dirty="0">
                  <a:solidFill>
                    <a:srgbClr val="7030A0"/>
                  </a:solidFill>
                  <a:latin typeface="Arial Narrow" panose="020B0606020202030204" pitchFamily="34" charset="0"/>
                </a:rPr>
                <a:t>c</a:t>
              </a:r>
              <a:r>
                <a:rPr lang="en-US" altLang="ko-KR" sz="1050" b="1" dirty="0">
                  <a:solidFill>
                    <a:srgbClr val="7030A0"/>
                  </a:solidFill>
                  <a:latin typeface="Arial Narrow" panose="020B0606020202030204" pitchFamily="34" charset="0"/>
                </a:rPr>
                <a:t>3</a:t>
              </a:r>
              <a:endParaRPr lang="ko-KR" altLang="en-US" sz="1050" b="1" dirty="0">
                <a:solidFill>
                  <a:srgbClr val="7030A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34F8C9AB-7DAF-0023-A359-B32111E1BBC2}"/>
              </a:ext>
            </a:extLst>
          </p:cNvPr>
          <p:cNvSpPr txBox="1"/>
          <p:nvPr/>
        </p:nvSpPr>
        <p:spPr>
          <a:xfrm>
            <a:off x="5409428" y="1047013"/>
            <a:ext cx="3608335" cy="278987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Arial Narrow" panose="020B0606020202030204" pitchFamily="34" charset="0"/>
              </a:rPr>
              <a:t>  : Find best COP points with sub-cool control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DEC3A02-DA1B-2449-DC4A-087D77B3641C}"/>
              </a:ext>
            </a:extLst>
          </p:cNvPr>
          <p:cNvSpPr txBox="1"/>
          <p:nvPr/>
        </p:nvSpPr>
        <p:spPr>
          <a:xfrm>
            <a:off x="6935641" y="508460"/>
            <a:ext cx="1827360" cy="248914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algn="r" latinLnBrk="0">
              <a:lnSpc>
                <a:spcPct val="150000"/>
              </a:lnSpc>
            </a:pPr>
            <a:r>
              <a:rPr lang="en-US" altLang="ko-KR" sz="105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Sanhua</a:t>
            </a:r>
            <a:r>
              <a:rPr lang="en-US" altLang="ko-KR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US internal test result</a:t>
            </a:r>
            <a:endParaRPr lang="ko-KR" altLang="en-US" sz="105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6" name="Arrow: Left-Right 105">
            <a:extLst>
              <a:ext uri="{FF2B5EF4-FFF2-40B4-BE49-F238E27FC236}">
                <a16:creationId xmlns:a16="http://schemas.microsoft.com/office/drawing/2014/main" id="{9D539D52-1FD1-7E18-1F52-971EAF406119}"/>
              </a:ext>
            </a:extLst>
          </p:cNvPr>
          <p:cNvSpPr/>
          <p:nvPr/>
        </p:nvSpPr>
        <p:spPr>
          <a:xfrm rot="1797481">
            <a:off x="6413105" y="2242043"/>
            <a:ext cx="794636" cy="236058"/>
          </a:xfrm>
          <a:prstGeom prst="leftRightArrow">
            <a:avLst/>
          </a:prstGeom>
          <a:solidFill>
            <a:schemeClr val="accent6">
              <a:alpha val="3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5FF8197-F20F-E491-6EC8-3DFD52C1CDE0}"/>
              </a:ext>
            </a:extLst>
          </p:cNvPr>
          <p:cNvSpPr txBox="1"/>
          <p:nvPr/>
        </p:nvSpPr>
        <p:spPr>
          <a:xfrm>
            <a:off x="2066363" y="4001006"/>
            <a:ext cx="1044444" cy="160044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 latinLnBrk="0"/>
            <a:r>
              <a:rPr lang="en-US" altLang="ko-KR" sz="800" dirty="0">
                <a:latin typeface="Arial Narrow" panose="020B0606020202030204" pitchFamily="34" charset="0"/>
              </a:rPr>
              <a:t>Enthalpy [kJ/kg]</a:t>
            </a:r>
            <a:endParaRPr lang="ko-KR" altLang="en-US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8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FC03B-6565-737C-B73B-A568548B3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821F5-1DD2-2BF4-8B59-41759298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Arial Narrow" panose="020B0606020202030204" pitchFamily="34" charset="0"/>
              </a:rPr>
              <a:t>Rationales of Enhanced Approach by IHX cycle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3246E-01A7-9C18-F1CA-5A716E75EB44}"/>
              </a:ext>
            </a:extLst>
          </p:cNvPr>
          <p:cNvSpPr txBox="1"/>
          <p:nvPr/>
        </p:nvSpPr>
        <p:spPr>
          <a:xfrm>
            <a:off x="453824" y="826965"/>
            <a:ext cx="4014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200" b="1" dirty="0">
                <a:latin typeface="Arial Narrow" panose="020B0606020202030204" pitchFamily="34" charset="0"/>
              </a:rPr>
              <a:t> Theoretical Review</a:t>
            </a:r>
            <a:endParaRPr lang="ko-KR" altLang="en-US" sz="1200" b="1" dirty="0">
              <a:latin typeface="Arial Narrow" panose="020B0606020202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F656D3-3B9E-2D94-F658-07C941654D6F}"/>
              </a:ext>
            </a:extLst>
          </p:cNvPr>
          <p:cNvGrpSpPr/>
          <p:nvPr/>
        </p:nvGrpSpPr>
        <p:grpSpPr>
          <a:xfrm>
            <a:off x="809392" y="1161582"/>
            <a:ext cx="2430362" cy="1535623"/>
            <a:chOff x="5683109" y="1818642"/>
            <a:chExt cx="2843699" cy="16094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C8350B-4EDB-F880-9225-9CCC54044821}"/>
                </a:ext>
              </a:extLst>
            </p:cNvPr>
            <p:cNvGrpSpPr/>
            <p:nvPr/>
          </p:nvGrpSpPr>
          <p:grpSpPr>
            <a:xfrm>
              <a:off x="6657108" y="2331913"/>
              <a:ext cx="548640" cy="363140"/>
              <a:chOff x="4514604" y="3661560"/>
              <a:chExt cx="548640" cy="363140"/>
            </a:xfrm>
            <a:noFill/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3CDF181-56CA-ACC2-5D86-4DD4960532E5}"/>
                  </a:ext>
                </a:extLst>
              </p:cNvPr>
              <p:cNvSpPr txBox="1"/>
              <p:nvPr/>
            </p:nvSpPr>
            <p:spPr>
              <a:xfrm>
                <a:off x="4514604" y="3661560"/>
                <a:ext cx="548640" cy="18157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ko-KR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IHX HP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0ED090-EB75-459B-C5A1-5E68E8111428}"/>
                  </a:ext>
                </a:extLst>
              </p:cNvPr>
              <p:cNvSpPr txBox="1"/>
              <p:nvPr/>
            </p:nvSpPr>
            <p:spPr>
              <a:xfrm>
                <a:off x="4514604" y="3843130"/>
                <a:ext cx="548640" cy="18157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ko-KR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IHX LP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AC0FFA-4D5F-6817-A147-868D5A8F6912}"/>
                </a:ext>
              </a:extLst>
            </p:cNvPr>
            <p:cNvSpPr txBox="1"/>
            <p:nvPr/>
          </p:nvSpPr>
          <p:spPr>
            <a:xfrm>
              <a:off x="7148571" y="1978706"/>
              <a:ext cx="548640" cy="181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LCC</a:t>
              </a:r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E88908-F56D-29EC-B567-1536D8A03D24}"/>
                </a:ext>
              </a:extLst>
            </p:cNvPr>
            <p:cNvSpPr txBox="1"/>
            <p:nvPr/>
          </p:nvSpPr>
          <p:spPr>
            <a:xfrm>
              <a:off x="6222707" y="3025107"/>
              <a:ext cx="548640" cy="181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Chiller</a:t>
              </a:r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D87B50-D3D5-F985-8BCB-3ACFB2D726AF}"/>
                </a:ext>
              </a:extLst>
            </p:cNvPr>
            <p:cNvGrpSpPr/>
            <p:nvPr/>
          </p:nvGrpSpPr>
          <p:grpSpPr>
            <a:xfrm>
              <a:off x="7771980" y="2231832"/>
              <a:ext cx="754828" cy="272289"/>
              <a:chOff x="4818193" y="2678353"/>
              <a:chExt cx="754828" cy="27228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E8BE76B-9729-915F-8BC6-2451430425E3}"/>
                  </a:ext>
                </a:extLst>
              </p:cNvPr>
              <p:cNvSpPr/>
              <p:nvPr/>
            </p:nvSpPr>
            <p:spPr>
              <a:xfrm rot="10800000" flipV="1">
                <a:off x="4818193" y="2679488"/>
                <a:ext cx="274320" cy="27115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DAC4B2E-9B7C-08F9-D089-55D612C02F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55045" y="2678353"/>
                <a:ext cx="66907" cy="223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0AECB9E-5255-34DC-E374-D301F1CBC7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8312" y="2687612"/>
                <a:ext cx="66907" cy="223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2E9E11-EF84-B013-56CE-EF4A15207371}"/>
                  </a:ext>
                </a:extLst>
              </p:cNvPr>
              <p:cNvSpPr txBox="1"/>
              <p:nvPr/>
            </p:nvSpPr>
            <p:spPr>
              <a:xfrm>
                <a:off x="5121579" y="2729362"/>
                <a:ext cx="451442" cy="18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altLang="ko-KR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926AE6-E7A7-59DD-4CAC-BD9AAF442515}"/>
                </a:ext>
              </a:extLst>
            </p:cNvPr>
            <p:cNvGrpSpPr/>
            <p:nvPr/>
          </p:nvGrpSpPr>
          <p:grpSpPr>
            <a:xfrm>
              <a:off x="5766195" y="2496333"/>
              <a:ext cx="451442" cy="199176"/>
              <a:chOff x="2971603" y="2715477"/>
              <a:chExt cx="451442" cy="199176"/>
            </a:xfrm>
          </p:grpSpPr>
          <p:sp>
            <p:nvSpPr>
              <p:cNvPr id="24" name="Flowchart: Collate 23">
                <a:extLst>
                  <a:ext uri="{FF2B5EF4-FFF2-40B4-BE49-F238E27FC236}">
                    <a16:creationId xmlns:a16="http://schemas.microsoft.com/office/drawing/2014/main" id="{702DE776-4B20-50EA-E3AC-946EC926FF7A}"/>
                  </a:ext>
                </a:extLst>
              </p:cNvPr>
              <p:cNvSpPr/>
              <p:nvPr/>
            </p:nvSpPr>
            <p:spPr>
              <a:xfrm rot="10800000" flipH="1" flipV="1">
                <a:off x="3286588" y="2715477"/>
                <a:ext cx="121977" cy="199176"/>
              </a:xfrm>
              <a:prstGeom prst="flowChartCollat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0D625F-158E-027E-C66F-7EB4D8569292}"/>
                  </a:ext>
                </a:extLst>
              </p:cNvPr>
              <p:cNvSpPr txBox="1"/>
              <p:nvPr/>
            </p:nvSpPr>
            <p:spPr>
              <a:xfrm>
                <a:off x="2971603" y="2729362"/>
                <a:ext cx="451442" cy="18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altLang="ko-KR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EXV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6078CBFB-749C-AE77-F55A-41E0317F0472}"/>
                </a:ext>
              </a:extLst>
            </p:cNvPr>
            <p:cNvCxnSpPr>
              <a:stCxn id="6" idx="3"/>
              <a:endCxn id="26" idx="0"/>
            </p:cNvCxnSpPr>
            <p:nvPr/>
          </p:nvCxnSpPr>
          <p:spPr>
            <a:xfrm>
              <a:off x="7697211" y="2069491"/>
              <a:ext cx="211929" cy="163476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15CF805D-FBF1-F377-4AB0-A26F84FED61B}"/>
                </a:ext>
              </a:extLst>
            </p:cNvPr>
            <p:cNvCxnSpPr>
              <a:cxnSpLocks/>
              <a:stCxn id="6" idx="1"/>
              <a:endCxn id="30" idx="0"/>
            </p:cNvCxnSpPr>
            <p:nvPr/>
          </p:nvCxnSpPr>
          <p:spPr>
            <a:xfrm rot="10800000" flipV="1">
              <a:off x="6931429" y="2069491"/>
              <a:ext cx="217143" cy="262422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0BF50B38-AF27-CBEA-4EB9-6F809C258182}"/>
                </a:ext>
              </a:extLst>
            </p:cNvPr>
            <p:cNvCxnSpPr>
              <a:cxnSpLocks/>
              <a:stCxn id="24" idx="0"/>
              <a:endCxn id="30" idx="1"/>
            </p:cNvCxnSpPr>
            <p:nvPr/>
          </p:nvCxnSpPr>
          <p:spPr>
            <a:xfrm rot="5400000" flipH="1" flipV="1">
              <a:off x="6362821" y="2202047"/>
              <a:ext cx="73635" cy="514939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BF832827-56B8-5966-9DAA-1406329C4FD0}"/>
                </a:ext>
              </a:extLst>
            </p:cNvPr>
            <p:cNvCxnSpPr>
              <a:cxnSpLocks/>
              <a:stCxn id="24" idx="2"/>
              <a:endCxn id="7" idx="1"/>
            </p:cNvCxnSpPr>
            <p:nvPr/>
          </p:nvCxnSpPr>
          <p:spPr>
            <a:xfrm rot="16200000" flipH="1">
              <a:off x="5972247" y="2865431"/>
              <a:ext cx="420383" cy="80538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C02FA67D-75E5-C8D9-3CF0-260E010D6799}"/>
                </a:ext>
              </a:extLst>
            </p:cNvPr>
            <p:cNvCxnSpPr>
              <a:cxnSpLocks/>
              <a:stCxn id="7" idx="3"/>
              <a:endCxn id="31" idx="2"/>
            </p:cNvCxnSpPr>
            <p:nvPr/>
          </p:nvCxnSpPr>
          <p:spPr>
            <a:xfrm flipV="1">
              <a:off x="6771347" y="2695053"/>
              <a:ext cx="160081" cy="420839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E20FCEAC-642B-8473-3C70-8F1F1316D5AE}"/>
                </a:ext>
              </a:extLst>
            </p:cNvPr>
            <p:cNvCxnSpPr>
              <a:cxnSpLocks/>
              <a:stCxn id="31" idx="3"/>
              <a:endCxn id="26" idx="4"/>
            </p:cNvCxnSpPr>
            <p:nvPr/>
          </p:nvCxnSpPr>
          <p:spPr>
            <a:xfrm flipV="1">
              <a:off x="7205748" y="2504121"/>
              <a:ext cx="703392" cy="100147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9D89469-411E-AC18-DDA7-C95BF96AAB18}"/>
                </a:ext>
              </a:extLst>
            </p:cNvPr>
            <p:cNvGrpSpPr/>
            <p:nvPr/>
          </p:nvGrpSpPr>
          <p:grpSpPr>
            <a:xfrm>
              <a:off x="5683109" y="2359101"/>
              <a:ext cx="2759714" cy="1068974"/>
              <a:chOff x="5702159" y="2635007"/>
              <a:chExt cx="2759714" cy="106897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7BDABE-106D-3258-10D6-8A3C7944A99E}"/>
                  </a:ext>
                </a:extLst>
              </p:cNvPr>
              <p:cNvSpPr/>
              <p:nvPr/>
            </p:nvSpPr>
            <p:spPr>
              <a:xfrm>
                <a:off x="5702159" y="2878047"/>
                <a:ext cx="807593" cy="825933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6E9C39A-A037-EDC3-8BB9-B7C7A69A720C}"/>
                  </a:ext>
                </a:extLst>
              </p:cNvPr>
              <p:cNvSpPr/>
              <p:nvPr/>
            </p:nvSpPr>
            <p:spPr>
              <a:xfrm>
                <a:off x="6510162" y="2789961"/>
                <a:ext cx="807593" cy="914019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5A930D2-B886-F69F-1015-2E34FE09DC91}"/>
                  </a:ext>
                </a:extLst>
              </p:cNvPr>
              <p:cNvSpPr/>
              <p:nvPr/>
            </p:nvSpPr>
            <p:spPr>
              <a:xfrm>
                <a:off x="7317755" y="2635007"/>
                <a:ext cx="1144118" cy="1068974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E59171-4B73-9442-27DB-480ED073C375}"/>
                </a:ext>
              </a:extLst>
            </p:cNvPr>
            <p:cNvGrpSpPr/>
            <p:nvPr/>
          </p:nvGrpSpPr>
          <p:grpSpPr>
            <a:xfrm>
              <a:off x="5683109" y="1818642"/>
              <a:ext cx="2762201" cy="784188"/>
              <a:chOff x="5699499" y="2094240"/>
              <a:chExt cx="2762201" cy="78418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A52082-AC46-DDF6-793C-93AEFDF41AD9}"/>
                  </a:ext>
                </a:extLst>
              </p:cNvPr>
              <p:cNvSpPr/>
              <p:nvPr/>
            </p:nvSpPr>
            <p:spPr>
              <a:xfrm>
                <a:off x="7317581" y="2094240"/>
                <a:ext cx="1144119" cy="540766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02F61C-3489-24C9-EE2A-CA0BD5D86E88}"/>
                  </a:ext>
                </a:extLst>
              </p:cNvPr>
              <p:cNvSpPr/>
              <p:nvPr/>
            </p:nvSpPr>
            <p:spPr>
              <a:xfrm>
                <a:off x="6507328" y="2094240"/>
                <a:ext cx="810253" cy="696586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4FD3872-E8A0-E77A-A9A8-83ECADB86031}"/>
                  </a:ext>
                </a:extLst>
              </p:cNvPr>
              <p:cNvSpPr/>
              <p:nvPr/>
            </p:nvSpPr>
            <p:spPr>
              <a:xfrm>
                <a:off x="5699499" y="2094240"/>
                <a:ext cx="807593" cy="784188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5FBF87E-5D9C-DD15-491B-5A9E225C8F7C}"/>
              </a:ext>
            </a:extLst>
          </p:cNvPr>
          <p:cNvSpPr txBox="1"/>
          <p:nvPr/>
        </p:nvSpPr>
        <p:spPr>
          <a:xfrm>
            <a:off x="500676" y="2706138"/>
            <a:ext cx="3086224" cy="2036263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algn="l" latinLnBrk="0">
              <a:lnSpc>
                <a:spcPct val="150000"/>
              </a:lnSpc>
            </a:pPr>
            <a:r>
              <a:rPr lang="en-US" altLang="ko-KR" sz="1100" dirty="0">
                <a:latin typeface="Arial Narrow" panose="020B0606020202030204" pitchFamily="34" charset="0"/>
              </a:rPr>
              <a:t>  - ∆T</a:t>
            </a:r>
            <a:r>
              <a:rPr lang="en-US" altLang="ko-KR" sz="1100" baseline="-25000" dirty="0">
                <a:latin typeface="Arial Narrow" panose="020B0606020202030204" pitchFamily="34" charset="0"/>
              </a:rPr>
              <a:t>SC</a:t>
            </a:r>
            <a:r>
              <a:rPr lang="en-US" altLang="ko-KR" sz="1100" dirty="0">
                <a:latin typeface="Arial Narrow" panose="020B0606020202030204" pitchFamily="34" charset="0"/>
              </a:rPr>
              <a:t> increases potential capacity of chiller(∆h)</a:t>
            </a:r>
          </a:p>
          <a:p>
            <a:pPr algn="l" latinLnBrk="0">
              <a:lnSpc>
                <a:spcPct val="150000"/>
              </a:lnSpc>
            </a:pPr>
            <a:r>
              <a:rPr lang="en-US" altLang="ko-KR" sz="1100" dirty="0">
                <a:latin typeface="Arial Narrow" panose="020B0606020202030204" pitchFamily="34" charset="0"/>
              </a:rPr>
              <a:t>      </a:t>
            </a:r>
            <a:r>
              <a:rPr lang="en-US" altLang="ko-KR" sz="1100" dirty="0">
                <a:latin typeface="Arial Narrow" panose="020B0606020202030204" pitchFamily="34" charset="0"/>
                <a:sym typeface="Wingdings" panose="05000000000000000000" pitchFamily="2" charset="2"/>
              </a:rPr>
              <a:t>:</a:t>
            </a:r>
            <a:r>
              <a:rPr lang="en-US" altLang="ko-KR" sz="1100" dirty="0">
                <a:latin typeface="Arial Narrow" panose="020B0606020202030204" pitchFamily="34" charset="0"/>
              </a:rPr>
              <a:t> can get more cooling capacity (= ∆Q)</a:t>
            </a:r>
          </a:p>
          <a:p>
            <a:pPr algn="l" latinLnBrk="0">
              <a:lnSpc>
                <a:spcPct val="150000"/>
              </a:lnSpc>
            </a:pPr>
            <a:r>
              <a:rPr lang="en-US" altLang="ko-KR" sz="1100" dirty="0">
                <a:latin typeface="Arial Narrow" panose="020B0606020202030204" pitchFamily="34" charset="0"/>
              </a:rPr>
              <a:t>  - Higher inlet(∆</a:t>
            </a:r>
            <a:r>
              <a:rPr lang="en-US" altLang="ko-KR" sz="1100" dirty="0" err="1">
                <a:latin typeface="Arial Narrow" panose="020B0606020202030204" pitchFamily="34" charset="0"/>
              </a:rPr>
              <a:t>T</a:t>
            </a:r>
            <a:r>
              <a:rPr lang="en-US" altLang="ko-KR" sz="1100" baseline="-25000" dirty="0" err="1">
                <a:latin typeface="Arial Narrow" panose="020B0606020202030204" pitchFamily="34" charset="0"/>
              </a:rPr>
              <a:t>Sh</a:t>
            </a:r>
            <a:r>
              <a:rPr lang="en-US" altLang="ko-KR" sz="1100" dirty="0">
                <a:latin typeface="Arial Narrow" panose="020B0606020202030204" pitchFamily="34" charset="0"/>
              </a:rPr>
              <a:t>) &amp; discharge temp of compressor</a:t>
            </a:r>
          </a:p>
          <a:p>
            <a:pPr algn="l" latinLnBrk="0">
              <a:lnSpc>
                <a:spcPct val="150000"/>
              </a:lnSpc>
            </a:pPr>
            <a:r>
              <a:rPr lang="en-US" altLang="ko-KR" sz="1100" dirty="0">
                <a:latin typeface="Arial Narrow" panose="020B0606020202030204" pitchFamily="34" charset="0"/>
              </a:rPr>
              <a:t>      </a:t>
            </a:r>
            <a:r>
              <a:rPr lang="en-US" altLang="ko-KR" sz="1100" dirty="0">
                <a:latin typeface="Arial Narrow" panose="020B0606020202030204" pitchFamily="34" charset="0"/>
                <a:sym typeface="Wingdings" panose="05000000000000000000" pitchFamily="2" charset="2"/>
              </a:rPr>
              <a:t>: may need additional input comp work </a:t>
            </a:r>
            <a:r>
              <a:rPr lang="en-US" altLang="ko-KR" sz="1100" dirty="0">
                <a:latin typeface="Arial Narrow" panose="020B0606020202030204" pitchFamily="34" charset="0"/>
              </a:rPr>
              <a:t>(= ∆W)</a:t>
            </a:r>
          </a:p>
          <a:p>
            <a:pPr latinLnBrk="0">
              <a:lnSpc>
                <a:spcPct val="150000"/>
              </a:lnSpc>
            </a:pPr>
            <a:endParaRPr lang="en-US" altLang="ko-KR" sz="1100" b="1" dirty="0">
              <a:latin typeface="Arial Narrow" panose="020B0606020202030204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ko-KR" sz="1100" b="1" dirty="0">
              <a:latin typeface="Arial Narrow" panose="020B0606020202030204" pitchFamily="34" charset="0"/>
            </a:endParaRPr>
          </a:p>
          <a:p>
            <a:pPr algn="l" latinLnBrk="0">
              <a:lnSpc>
                <a:spcPct val="150000"/>
              </a:lnSpc>
            </a:pPr>
            <a:r>
              <a:rPr lang="en-US" altLang="ko-KR" sz="1100" dirty="0">
                <a:latin typeface="Arial Narrow" panose="020B0606020202030204" pitchFamily="34" charset="0"/>
              </a:rPr>
              <a:t>  - Increased ∆T</a:t>
            </a:r>
            <a:r>
              <a:rPr lang="en-US" altLang="ko-KR" sz="1100" baseline="-25000" dirty="0">
                <a:latin typeface="Arial Narrow" panose="020B0606020202030204" pitchFamily="34" charset="0"/>
              </a:rPr>
              <a:t>d</a:t>
            </a:r>
            <a:r>
              <a:rPr lang="en-US" altLang="ko-KR" sz="1100" dirty="0">
                <a:latin typeface="Arial Narrow" panose="020B0606020202030204" pitchFamily="34" charset="0"/>
              </a:rPr>
              <a:t> extends heating capacity </a:t>
            </a:r>
          </a:p>
          <a:p>
            <a:pPr algn="l" latinLnBrk="0"/>
            <a:r>
              <a:rPr lang="en-US" altLang="ko-KR" sz="1100" dirty="0">
                <a:latin typeface="Arial Narrow" panose="020B0606020202030204" pitchFamily="34" charset="0"/>
              </a:rPr>
              <a:t>                       w/o increasing condensation pressure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F9ED9A4-8F05-968F-910F-2818042AD313}"/>
              </a:ext>
            </a:extLst>
          </p:cNvPr>
          <p:cNvGrpSpPr/>
          <p:nvPr/>
        </p:nvGrpSpPr>
        <p:grpSpPr>
          <a:xfrm>
            <a:off x="988618" y="3809320"/>
            <a:ext cx="1712393" cy="361465"/>
            <a:chOff x="1303823" y="4143763"/>
            <a:chExt cx="1847073" cy="3351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7EB7B90-D08E-D873-E083-CC69CA1BDFFE}"/>
                    </a:ext>
                  </a:extLst>
                </p:cNvPr>
                <p:cNvSpPr txBox="1"/>
                <p:nvPr/>
              </p:nvSpPr>
              <p:spPr>
                <a:xfrm>
                  <a:off x="2255110" y="4154423"/>
                  <a:ext cx="895786" cy="32449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latinLnBrk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2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altLang="ko-KR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ko-K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altLang="ko-K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ko-K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ko-K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den>
                        </m:f>
                      </m:oMath>
                    </m:oMathPara>
                  </a14:m>
                  <a:endParaRPr lang="ko-KR" altLang="en-US" sz="1200" dirty="0">
                    <a:solidFill>
                      <a:schemeClr val="tx2"/>
                    </a:solidFill>
                    <a:latin typeface="Arial Narrow" panose="020B0606020202030204" pitchFamily="34" charset="0"/>
                  </a:endParaRPr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7EB7B90-D08E-D873-E083-CC69CA1BDF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110" y="4154423"/>
                  <a:ext cx="895786" cy="324491"/>
                </a:xfrm>
                <a:prstGeom prst="rect">
                  <a:avLst/>
                </a:prstGeom>
                <a:blipFill>
                  <a:blip r:embed="rId3"/>
                  <a:stretch>
                    <a:fillRect t="-5263" b="-1403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5C29818-3DE9-2439-2F17-7210BD443821}"/>
                    </a:ext>
                  </a:extLst>
                </p:cNvPr>
                <p:cNvSpPr txBox="1"/>
                <p:nvPr/>
              </p:nvSpPr>
              <p:spPr>
                <a:xfrm>
                  <a:off x="1801747" y="4143763"/>
                  <a:ext cx="468466" cy="3213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latinLnBrk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2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altLang="ko-K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den>
                        </m:f>
                      </m:oMath>
                    </m:oMathPara>
                  </a14:m>
                  <a:endParaRPr lang="ko-KR" altLang="en-US" sz="1200" dirty="0">
                    <a:solidFill>
                      <a:schemeClr val="tx2"/>
                    </a:solidFill>
                    <a:latin typeface="Arial Narrow" panose="020B060602020203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5C29818-3DE9-2439-2F17-7210BD4438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1747" y="4143763"/>
                  <a:ext cx="468466" cy="321399"/>
                </a:xfrm>
                <a:prstGeom prst="rect">
                  <a:avLst/>
                </a:prstGeom>
                <a:blipFill>
                  <a:blip r:embed="rId4"/>
                  <a:stretch>
                    <a:fillRect t="-5263" b="-1403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A0B045-7503-7F4B-054A-7614A78A7904}"/>
                </a:ext>
              </a:extLst>
            </p:cNvPr>
            <p:cNvSpPr txBox="1"/>
            <p:nvPr/>
          </p:nvSpPr>
          <p:spPr>
            <a:xfrm>
              <a:off x="2095615" y="4213936"/>
              <a:ext cx="290259" cy="205467"/>
            </a:xfrm>
            <a:prstGeom prst="rect">
              <a:avLst/>
            </a:prstGeom>
            <a:noFill/>
          </p:spPr>
          <p:txBody>
            <a:bodyPr wrap="square" lIns="18288" tIns="18288" rIns="18288" bIns="18288" rtlCol="0">
              <a:spAutoFit/>
            </a:bodyPr>
            <a:lstStyle/>
            <a:p>
              <a:pPr algn="ctr" latinLnBrk="0"/>
              <a:r>
                <a:rPr lang="en-US" altLang="ko-KR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vs</a:t>
              </a:r>
              <a:endParaRPr lang="ko-KR" altLang="en-US" sz="120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3DF78E0-E31F-CC70-2ABE-DA4D3507C769}"/>
                    </a:ext>
                  </a:extLst>
                </p:cNvPr>
                <p:cNvSpPr txBox="1"/>
                <p:nvPr/>
              </p:nvSpPr>
              <p:spPr>
                <a:xfrm>
                  <a:off x="1303823" y="4231058"/>
                  <a:ext cx="602157" cy="17122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latinLnBrk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𝐶𝑂𝑃</m:t>
                        </m:r>
                        <m:r>
                          <a:rPr lang="en-US" altLang="ko-K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</m:oMath>
                    </m:oMathPara>
                  </a14:m>
                  <a:endParaRPr lang="ko-KR" altLang="en-US" sz="1200" dirty="0">
                    <a:solidFill>
                      <a:schemeClr val="tx2"/>
                    </a:solidFill>
                    <a:latin typeface="Arial Narrow" panose="020B0606020202030204" pitchFamily="34" charset="0"/>
                  </a:endParaRP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3DF78E0-E31F-CC70-2ABE-DA4D3507C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823" y="4231058"/>
                  <a:ext cx="602157" cy="171223"/>
                </a:xfrm>
                <a:prstGeom prst="rect">
                  <a:avLst/>
                </a:prstGeom>
                <a:blipFill>
                  <a:blip r:embed="rId5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1378B28-3FC5-3926-8984-D37E13DEC2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812" y="965464"/>
            <a:ext cx="2576684" cy="388882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4FE0481-E7D4-3DCB-D1FC-B419ABCB115A}"/>
              </a:ext>
            </a:extLst>
          </p:cNvPr>
          <p:cNvSpPr txBox="1"/>
          <p:nvPr/>
        </p:nvSpPr>
        <p:spPr>
          <a:xfrm>
            <a:off x="6152390" y="948979"/>
            <a:ext cx="2846333" cy="190821"/>
          </a:xfrm>
          <a:prstGeom prst="rect">
            <a:avLst/>
          </a:prstGeom>
          <a:noFill/>
          <a:ln>
            <a:noFill/>
          </a:ln>
        </p:spPr>
        <p:txBody>
          <a:bodyPr wrap="square" lIns="18288" tIns="18288" rIns="18288" bIns="18288" rtlCol="0">
            <a:spAutoFit/>
          </a:bodyPr>
          <a:lstStyle/>
          <a:p>
            <a:pPr latinLnBrk="0"/>
            <a:r>
              <a:rPr lang="en-US" altLang="ko-KR" sz="1000" b="1" i="1" dirty="0">
                <a:latin typeface="Arial Narrow" panose="020B0606020202030204" pitchFamily="34" charset="0"/>
              </a:rPr>
              <a:t>* A/C control with required Q @ limited </a:t>
            </a:r>
            <a:r>
              <a:rPr lang="en-US" altLang="ko-KR" sz="1000" b="1" i="1" dirty="0" err="1">
                <a:latin typeface="Arial Narrow" panose="020B0606020202030204" pitchFamily="34" charset="0"/>
              </a:rPr>
              <a:t>T</a:t>
            </a:r>
            <a:r>
              <a:rPr lang="en-US" altLang="ko-KR" sz="1000" b="1" i="1" baseline="-25000" dirty="0" err="1">
                <a:latin typeface="Arial Narrow" panose="020B0606020202030204" pitchFamily="34" charset="0"/>
              </a:rPr>
              <a:t>w,in</a:t>
            </a:r>
            <a:r>
              <a:rPr lang="en-US" altLang="ko-KR" sz="1000" b="1" i="1" dirty="0">
                <a:latin typeface="Arial Narrow" panose="020B0606020202030204" pitchFamily="34" charset="0"/>
              </a:rPr>
              <a:t> of heat sink</a:t>
            </a:r>
            <a:endParaRPr lang="en-US" altLang="ko-KR" sz="1000" b="1" i="1" baseline="-25000" dirty="0">
              <a:latin typeface="Arial Narrow" panose="020B06060202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3708D6-B51B-CCBA-08D6-795A15404717}"/>
              </a:ext>
            </a:extLst>
          </p:cNvPr>
          <p:cNvSpPr txBox="1"/>
          <p:nvPr/>
        </p:nvSpPr>
        <p:spPr>
          <a:xfrm>
            <a:off x="7085129" y="1118283"/>
            <a:ext cx="1689315" cy="160044"/>
          </a:xfrm>
          <a:prstGeom prst="rect">
            <a:avLst/>
          </a:prstGeom>
          <a:noFill/>
          <a:ln>
            <a:noFill/>
          </a:ln>
        </p:spPr>
        <p:txBody>
          <a:bodyPr wrap="square" lIns="18288" tIns="18288" rIns="18288" bIns="18288" rtlCol="0">
            <a:spAutoFit/>
          </a:bodyPr>
          <a:lstStyle/>
          <a:p>
            <a:pPr algn="ctr" latinLnBrk="0"/>
            <a:r>
              <a:rPr lang="en-US" altLang="ko-KR" sz="800" i="1" dirty="0">
                <a:solidFill>
                  <a:schemeClr val="accent6"/>
                </a:solidFill>
                <a:latin typeface="Arial Narrow" panose="020B0606020202030204" pitchFamily="34" charset="0"/>
              </a:rPr>
              <a:t>actual operating status</a:t>
            </a:r>
            <a:endParaRPr lang="en-US" altLang="ko-KR" sz="800" i="1" baseline="-25000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EDB6CE-8E31-EF29-9E10-EF076F8139F9}"/>
              </a:ext>
            </a:extLst>
          </p:cNvPr>
          <p:cNvSpPr txBox="1"/>
          <p:nvPr/>
        </p:nvSpPr>
        <p:spPr>
          <a:xfrm>
            <a:off x="6195931" y="3232379"/>
            <a:ext cx="2846333" cy="1020600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algn="l" latinLnBrk="0">
              <a:lnSpc>
                <a:spcPct val="150000"/>
              </a:lnSpc>
            </a:pPr>
            <a:r>
              <a:rPr lang="en-US" altLang="ko-KR" sz="1100" dirty="0">
                <a:latin typeface="Arial Narrow" panose="020B0606020202030204" pitchFamily="34" charset="0"/>
              </a:rPr>
              <a:t>  - H/X starting from lower quality (</a:t>
            </a:r>
            <a:r>
              <a:rPr lang="en-US" altLang="ko-KR" sz="1100" dirty="0" err="1">
                <a:latin typeface="Arial Narrow" panose="020B0606020202030204" pitchFamily="34" charset="0"/>
              </a:rPr>
              <a:t>x</a:t>
            </a:r>
            <a:r>
              <a:rPr lang="en-US" altLang="ko-KR" sz="1100" baseline="-25000" dirty="0" err="1">
                <a:latin typeface="Arial Narrow" panose="020B0606020202030204" pitchFamily="34" charset="0"/>
              </a:rPr>
              <a:t>in</a:t>
            </a:r>
            <a:r>
              <a:rPr lang="en-US" altLang="ko-KR" sz="1100" dirty="0">
                <a:latin typeface="Arial Narrow" panose="020B0606020202030204" pitchFamily="34" charset="0"/>
              </a:rPr>
              <a:t>’) @chiller-in</a:t>
            </a:r>
          </a:p>
          <a:p>
            <a:pPr algn="l" latinLnBrk="0">
              <a:lnSpc>
                <a:spcPct val="150000"/>
              </a:lnSpc>
            </a:pPr>
            <a:r>
              <a:rPr lang="en-US" altLang="ko-KR" sz="1100" dirty="0">
                <a:latin typeface="Arial Narrow" panose="020B0606020202030204" pitchFamily="34" charset="0"/>
              </a:rPr>
              <a:t>    allows to get the same Q</a:t>
            </a:r>
            <a:r>
              <a:rPr lang="en-US" altLang="ko-KR" sz="1100" baseline="-25000" dirty="0">
                <a:latin typeface="Arial Narrow" panose="020B0606020202030204" pitchFamily="34" charset="0"/>
              </a:rPr>
              <a:t>c</a:t>
            </a:r>
            <a:r>
              <a:rPr lang="en-US" altLang="ko-KR" sz="1100" dirty="0">
                <a:latin typeface="Arial Narrow" panose="020B0606020202030204" pitchFamily="34" charset="0"/>
              </a:rPr>
              <a:t> with higher T</a:t>
            </a:r>
            <a:r>
              <a:rPr lang="en-US" altLang="ko-KR" sz="1100" baseline="-25000" dirty="0">
                <a:latin typeface="Arial Narrow" panose="020B0606020202030204" pitchFamily="34" charset="0"/>
              </a:rPr>
              <a:t>eva </a:t>
            </a:r>
            <a:r>
              <a:rPr lang="en-US" altLang="ko-KR" sz="1100" dirty="0">
                <a:latin typeface="Arial Narrow" panose="020B0606020202030204" pitchFamily="34" charset="0"/>
              </a:rPr>
              <a:t>(or P</a:t>
            </a:r>
            <a:r>
              <a:rPr lang="en-US" altLang="ko-KR" sz="1100" baseline="-25000" dirty="0">
                <a:latin typeface="Arial Narrow" panose="020B0606020202030204" pitchFamily="34" charset="0"/>
              </a:rPr>
              <a:t>s</a:t>
            </a:r>
            <a:r>
              <a:rPr lang="en-US" altLang="ko-KR" sz="1100" dirty="0">
                <a:latin typeface="Arial Narrow" panose="020B0606020202030204" pitchFamily="34" charset="0"/>
              </a:rPr>
              <a:t>)</a:t>
            </a:r>
          </a:p>
          <a:p>
            <a:pPr algn="l" latinLnBrk="0">
              <a:lnSpc>
                <a:spcPct val="150000"/>
              </a:lnSpc>
            </a:pPr>
            <a:r>
              <a:rPr lang="en-US" altLang="ko-KR" sz="1100" dirty="0">
                <a:latin typeface="Arial Narrow" panose="020B0606020202030204" pitchFamily="34" charset="0"/>
              </a:rPr>
              <a:t>  - Lower </a:t>
            </a:r>
            <a:r>
              <a:rPr lang="en-US" altLang="ko-KR" sz="1100" dirty="0" err="1">
                <a:latin typeface="Arial Narrow" panose="020B0606020202030204" pitchFamily="34" charset="0"/>
              </a:rPr>
              <a:t>Pr</a:t>
            </a:r>
            <a:r>
              <a:rPr lang="en-US" altLang="ko-KR" sz="1100" dirty="0">
                <a:latin typeface="Arial Narrow" panose="020B0606020202030204" pitchFamily="34" charset="0"/>
              </a:rPr>
              <a:t>(compression load) reduces input work </a:t>
            </a:r>
          </a:p>
          <a:p>
            <a:pPr algn="l" latinLnBrk="0">
              <a:lnSpc>
                <a:spcPct val="150000"/>
              </a:lnSpc>
            </a:pPr>
            <a:r>
              <a:rPr lang="en-US" altLang="ko-KR" sz="1100" dirty="0">
                <a:latin typeface="Arial Narrow" panose="020B0606020202030204" pitchFamily="34" charset="0"/>
              </a:rPr>
              <a:t>    (∆W &lt; 0)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622E9A-4048-54BB-A010-43C445C91E6C}"/>
              </a:ext>
            </a:extLst>
          </p:cNvPr>
          <p:cNvGrpSpPr/>
          <p:nvPr/>
        </p:nvGrpSpPr>
        <p:grpSpPr>
          <a:xfrm>
            <a:off x="6371153" y="4347101"/>
            <a:ext cx="2495887" cy="445959"/>
            <a:chOff x="6372898" y="4434189"/>
            <a:chExt cx="2495887" cy="445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ECCDC78-1BAD-C3A1-DDAC-F604D0DFBEC8}"/>
                    </a:ext>
                  </a:extLst>
                </p:cNvPr>
                <p:cNvSpPr txBox="1"/>
                <p:nvPr/>
              </p:nvSpPr>
              <p:spPr>
                <a:xfrm>
                  <a:off x="8009162" y="4568203"/>
                  <a:ext cx="859623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latinLnBrk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𝐶𝑂𝑃</m:t>
                        </m:r>
                        <m:r>
                          <a:rPr lang="en-US" altLang="ko-KR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oMath>
                    </m:oMathPara>
                  </a14:m>
                  <a:endParaRPr lang="ko-KR" altLang="en-US" sz="1200" dirty="0">
                    <a:latin typeface="Arial Narrow" panose="020B060602020203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ECCDC78-1BAD-C3A1-DDAC-F604D0DFBE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162" y="4568203"/>
                  <a:ext cx="859623" cy="184666"/>
                </a:xfrm>
                <a:prstGeom prst="rect">
                  <a:avLst/>
                </a:prstGeom>
                <a:blipFill>
                  <a:blip r:embed="rId7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D283A4E-A7FF-8952-AA06-DCE9876853D9}"/>
                    </a:ext>
                  </a:extLst>
                </p:cNvPr>
                <p:cNvSpPr txBox="1"/>
                <p:nvPr/>
              </p:nvSpPr>
              <p:spPr>
                <a:xfrm>
                  <a:off x="6372898" y="4441053"/>
                  <a:ext cx="423862" cy="4389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den>
                        </m:f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D283A4E-A7FF-8952-AA06-DCE9876853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898" y="4441053"/>
                  <a:ext cx="423862" cy="438966"/>
                </a:xfrm>
                <a:prstGeom prst="rect">
                  <a:avLst/>
                </a:prstGeom>
                <a:blipFill>
                  <a:blip r:embed="rId8"/>
                  <a:stretch>
                    <a:fillRect b="-138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C480334-4D79-5E96-5AA9-4924EEE25A0F}"/>
                    </a:ext>
                  </a:extLst>
                </p:cNvPr>
                <p:cNvSpPr txBox="1"/>
                <p:nvPr/>
              </p:nvSpPr>
              <p:spPr>
                <a:xfrm>
                  <a:off x="7157104" y="4440925"/>
                  <a:ext cx="859623" cy="43922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C480334-4D79-5E96-5AA9-4924EEE25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104" y="4440925"/>
                  <a:ext cx="859623" cy="439223"/>
                </a:xfrm>
                <a:prstGeom prst="rect">
                  <a:avLst/>
                </a:prstGeom>
                <a:blipFill>
                  <a:blip r:embed="rId9"/>
                  <a:stretch>
                    <a:fillRect b="-138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445E5EBD-26E1-8BEA-7DB0-3D68500E1D2B}"/>
                </a:ext>
              </a:extLst>
            </p:cNvPr>
            <p:cNvSpPr/>
            <p:nvPr/>
          </p:nvSpPr>
          <p:spPr>
            <a:xfrm rot="10800000" flipH="1">
              <a:off x="6789196" y="4621763"/>
              <a:ext cx="375472" cy="7754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B9DD06-F410-AD33-BEE9-33502C9761F7}"/>
                </a:ext>
              </a:extLst>
            </p:cNvPr>
            <p:cNvSpPr txBox="1"/>
            <p:nvPr/>
          </p:nvSpPr>
          <p:spPr>
            <a:xfrm>
              <a:off x="6584829" y="4434189"/>
              <a:ext cx="727257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288" tIns="18288" rIns="18288" bIns="18288" rtlCol="0">
              <a:spAutoFit/>
            </a:bodyPr>
            <a:lstStyle/>
            <a:p>
              <a:pPr algn="ctr" latinLnBrk="0"/>
              <a:r>
                <a:rPr lang="en-US" altLang="ko-KR" sz="1200" dirty="0">
                  <a:solidFill>
                    <a:srgbClr val="7030A0"/>
                  </a:solidFill>
                  <a:latin typeface="Arial Narrow" panose="020B0606020202030204" pitchFamily="34" charset="0"/>
                </a:rPr>
                <a:t>+ IHX</a:t>
              </a:r>
              <a:endParaRPr lang="en-US" altLang="ko-KR" sz="1200" baseline="-25000" dirty="0">
                <a:solidFill>
                  <a:srgbClr val="7030A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144C699-9DAE-FC8D-BE10-4E1E44450A43}"/>
              </a:ext>
            </a:extLst>
          </p:cNvPr>
          <p:cNvCxnSpPr>
            <a:cxnSpLocks/>
          </p:cNvCxnSpPr>
          <p:nvPr/>
        </p:nvCxnSpPr>
        <p:spPr>
          <a:xfrm flipV="1">
            <a:off x="7015387" y="1132797"/>
            <a:ext cx="1896386" cy="2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0C7810B7-0D05-62CE-10E6-C0BA12FB2A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6930" y="1363899"/>
            <a:ext cx="2492642" cy="18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9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06F23-5601-7A8B-659D-97679D6F9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80712-7800-0A10-5449-66872C64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Arial Narrow" panose="020B0606020202030204" pitchFamily="34" charset="0"/>
              </a:rPr>
              <a:t>Rationales of Enhanced Approach by VI cycle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9B7612-9591-0A5A-8AFB-8D353E90216B}"/>
              </a:ext>
            </a:extLst>
          </p:cNvPr>
          <p:cNvSpPr txBox="1"/>
          <p:nvPr/>
        </p:nvSpPr>
        <p:spPr>
          <a:xfrm>
            <a:off x="493544" y="881212"/>
            <a:ext cx="2874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400" b="1" dirty="0">
                <a:latin typeface="Arial Narrow" panose="020B0606020202030204" pitchFamily="34" charset="0"/>
              </a:rPr>
              <a:t>VI (vapor injection) Cycle</a:t>
            </a:r>
            <a:endParaRPr lang="ko-KR" alt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FF1024-C96F-2029-A36F-455E6599434D}"/>
              </a:ext>
            </a:extLst>
          </p:cNvPr>
          <p:cNvSpPr txBox="1"/>
          <p:nvPr/>
        </p:nvSpPr>
        <p:spPr>
          <a:xfrm>
            <a:off x="614079" y="3443979"/>
            <a:ext cx="4072221" cy="1109984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algn="l" latinLnBrk="0">
              <a:lnSpc>
                <a:spcPct val="150000"/>
              </a:lnSpc>
            </a:pPr>
            <a:r>
              <a:rPr lang="en-US" altLang="ko-KR" sz="1200" dirty="0">
                <a:latin typeface="Arial Narrow" panose="020B0606020202030204" pitchFamily="34" charset="0"/>
              </a:rPr>
              <a:t> 1) Additional </a:t>
            </a:r>
            <a:r>
              <a:rPr lang="en-US" altLang="ko-KR" sz="1200" dirty="0" err="1">
                <a:latin typeface="Arial Narrow" panose="020B0606020202030204" pitchFamily="34" charset="0"/>
              </a:rPr>
              <a:t>Sub.cool</a:t>
            </a:r>
            <a:r>
              <a:rPr lang="en-US" altLang="ko-KR" sz="1200" dirty="0">
                <a:latin typeface="Arial Narrow" panose="020B0606020202030204" pitchFamily="34" charset="0"/>
              </a:rPr>
              <a:t>(∆SC) increases potential capacity of chiller(∆h) </a:t>
            </a:r>
          </a:p>
          <a:p>
            <a:pPr algn="l" latinLnBrk="0">
              <a:lnSpc>
                <a:spcPct val="150000"/>
              </a:lnSpc>
            </a:pPr>
            <a:r>
              <a:rPr lang="en-US" altLang="ko-KR" sz="1200" dirty="0">
                <a:latin typeface="Arial Narrow" panose="020B0606020202030204" pitchFamily="34" charset="0"/>
              </a:rPr>
              <a:t> 2) Additional mass flow rate (m</a:t>
            </a:r>
            <a:r>
              <a:rPr lang="en-US" altLang="ko-KR" sz="1200" baseline="-25000" dirty="0">
                <a:latin typeface="Arial Narrow" panose="020B0606020202030204" pitchFamily="34" charset="0"/>
              </a:rPr>
              <a:t>i</a:t>
            </a:r>
            <a:r>
              <a:rPr lang="en-US" altLang="ko-KR" sz="1200" dirty="0">
                <a:latin typeface="Arial Narrow" panose="020B0606020202030204" pitchFamily="34" charset="0"/>
              </a:rPr>
              <a:t>) increases heating capacity</a:t>
            </a:r>
          </a:p>
          <a:p>
            <a:pPr algn="l" latinLnBrk="0">
              <a:lnSpc>
                <a:spcPct val="150000"/>
              </a:lnSpc>
            </a:pPr>
            <a:r>
              <a:rPr lang="en-US" altLang="ko-KR" sz="1200" dirty="0">
                <a:latin typeface="Arial Narrow" panose="020B0606020202030204" pitchFamily="34" charset="0"/>
              </a:rPr>
              <a:t> 3) Reduced input power (W </a:t>
            </a:r>
            <a:r>
              <a:rPr lang="en-US" altLang="ko-KR" sz="1200" dirty="0">
                <a:latin typeface="Arial Narrow" panose="020B0606020202030204" pitchFamily="34" charset="0"/>
                <a:sym typeface="Wingdings" panose="05000000000000000000" pitchFamily="2" charset="2"/>
              </a:rPr>
              <a:t>- </a:t>
            </a:r>
            <a:r>
              <a:rPr lang="en-US" altLang="ko-KR" sz="1200" dirty="0">
                <a:latin typeface="Arial Narrow" panose="020B0606020202030204" pitchFamily="34" charset="0"/>
              </a:rPr>
              <a:t>W’ = ∆W) increases COP</a:t>
            </a:r>
          </a:p>
          <a:p>
            <a:pPr algn="l" latinLnBrk="0">
              <a:lnSpc>
                <a:spcPct val="150000"/>
              </a:lnSpc>
            </a:pPr>
            <a:r>
              <a:rPr lang="en-US" altLang="ko-KR" sz="1200" dirty="0">
                <a:latin typeface="Arial Narrow" panose="020B0606020202030204" pitchFamily="34" charset="0"/>
              </a:rPr>
              <a:t> 4) Reduced discharge temp (∆T</a:t>
            </a:r>
            <a:r>
              <a:rPr lang="en-US" altLang="ko-KR" sz="1200" baseline="-25000" dirty="0">
                <a:latin typeface="Arial Narrow" panose="020B0606020202030204" pitchFamily="34" charset="0"/>
              </a:rPr>
              <a:t>d</a:t>
            </a:r>
            <a:r>
              <a:rPr lang="en-US" altLang="ko-KR" sz="1200" dirty="0">
                <a:latin typeface="Arial Narrow" panose="020B0606020202030204" pitchFamily="34" charset="0"/>
              </a:rPr>
              <a:t>) enlarges operating envelop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91210D00-323F-8F80-34F5-79355B614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313" y="881212"/>
            <a:ext cx="4406465" cy="36081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1442DB7-0E32-9173-29D9-8DD0011A79AE}"/>
              </a:ext>
            </a:extLst>
          </p:cNvPr>
          <p:cNvGrpSpPr/>
          <p:nvPr/>
        </p:nvGrpSpPr>
        <p:grpSpPr>
          <a:xfrm>
            <a:off x="901538" y="1279650"/>
            <a:ext cx="2874672" cy="2073150"/>
            <a:chOff x="8556091" y="1818642"/>
            <a:chExt cx="2822182" cy="16094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96FAC7-1D18-6023-B76B-7EDE0ECE6903}"/>
                </a:ext>
              </a:extLst>
            </p:cNvPr>
            <p:cNvSpPr txBox="1"/>
            <p:nvPr/>
          </p:nvSpPr>
          <p:spPr>
            <a:xfrm>
              <a:off x="9689116" y="1856093"/>
              <a:ext cx="548640" cy="181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800" dirty="0">
                  <a:latin typeface="Arial" panose="020B0604020202020204" pitchFamily="34" charset="0"/>
                  <a:cs typeface="Arial" panose="020B0604020202020204" pitchFamily="34" charset="0"/>
                </a:rPr>
                <a:t>LCC</a:t>
              </a:r>
              <a:endParaRPr lang="ko-KR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7B279A-D400-25E7-07F0-6647FC79D508}"/>
                </a:ext>
              </a:extLst>
            </p:cNvPr>
            <p:cNvSpPr txBox="1"/>
            <p:nvPr/>
          </p:nvSpPr>
          <p:spPr>
            <a:xfrm>
              <a:off x="9689116" y="3112806"/>
              <a:ext cx="548640" cy="181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800" dirty="0">
                  <a:latin typeface="Arial" panose="020B0604020202020204" pitchFamily="34" charset="0"/>
                  <a:cs typeface="Arial" panose="020B0604020202020204" pitchFamily="34" charset="0"/>
                </a:rPr>
                <a:t>Chiller</a:t>
              </a:r>
              <a:endParaRPr lang="ko-KR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2D66263-05FA-9A34-1F6A-D79914513929}"/>
                </a:ext>
              </a:extLst>
            </p:cNvPr>
            <p:cNvGrpSpPr/>
            <p:nvPr/>
          </p:nvGrpSpPr>
          <p:grpSpPr>
            <a:xfrm>
              <a:off x="10623445" y="2502798"/>
              <a:ext cx="754828" cy="272289"/>
              <a:chOff x="4818193" y="2678353"/>
              <a:chExt cx="754828" cy="27228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74041B5-E6B8-CB59-E7C6-A2DEF270DA7E}"/>
                  </a:ext>
                </a:extLst>
              </p:cNvPr>
              <p:cNvSpPr/>
              <p:nvPr/>
            </p:nvSpPr>
            <p:spPr>
              <a:xfrm rot="10800000" flipV="1">
                <a:off x="4818193" y="2679488"/>
                <a:ext cx="274320" cy="27115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44FFBA8-EA93-C928-86D8-019C00D9C1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55045" y="2678353"/>
                <a:ext cx="66907" cy="223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5D6787C-F01C-4B2D-5B26-6FC3D45B4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8312" y="2687612"/>
                <a:ext cx="66907" cy="223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6EEA06-A69C-BE09-9523-627BA0134327}"/>
                  </a:ext>
                </a:extLst>
              </p:cNvPr>
              <p:cNvSpPr txBox="1"/>
              <p:nvPr/>
            </p:nvSpPr>
            <p:spPr>
              <a:xfrm>
                <a:off x="5121579" y="2729362"/>
                <a:ext cx="451442" cy="18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altLang="ko-K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</a:t>
                </a:r>
                <a:endParaRPr lang="ko-KR" alt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D479D4F8-87CF-6B24-3318-3A1861F855B4}"/>
                </a:ext>
              </a:extLst>
            </p:cNvPr>
            <p:cNvCxnSpPr>
              <a:cxnSpLocks/>
              <a:stCxn id="4" idx="3"/>
              <a:endCxn id="22" idx="0"/>
            </p:cNvCxnSpPr>
            <p:nvPr/>
          </p:nvCxnSpPr>
          <p:spPr>
            <a:xfrm>
              <a:off x="10237756" y="1946878"/>
              <a:ext cx="522849" cy="557055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C3CAB95E-53DB-0CAE-A503-6280EF418BF8}"/>
                </a:ext>
              </a:extLst>
            </p:cNvPr>
            <p:cNvCxnSpPr>
              <a:cxnSpLocks/>
              <a:stCxn id="22" idx="4"/>
              <a:endCxn id="5" idx="3"/>
            </p:cNvCxnSpPr>
            <p:nvPr/>
          </p:nvCxnSpPr>
          <p:spPr>
            <a:xfrm rot="5400000">
              <a:off x="10284929" y="2727915"/>
              <a:ext cx="428504" cy="522849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61AFB754-536B-3980-611A-C73D620B6B06}"/>
                </a:ext>
              </a:extLst>
            </p:cNvPr>
            <p:cNvCxnSpPr>
              <a:cxnSpLocks/>
              <a:stCxn id="20" idx="0"/>
              <a:endCxn id="4" idx="1"/>
            </p:cNvCxnSpPr>
            <p:nvPr/>
          </p:nvCxnSpPr>
          <p:spPr>
            <a:xfrm rot="5400000" flipH="1" flipV="1">
              <a:off x="9520480" y="1870558"/>
              <a:ext cx="92316" cy="244956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D548FD20-7B34-AE4F-4E14-6CFE1C14E1AE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rot="16200000" flipH="1">
              <a:off x="9008417" y="2522891"/>
              <a:ext cx="732209" cy="629189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E2F5E48-F361-1E83-3004-143DDAD70470}"/>
                </a:ext>
              </a:extLst>
            </p:cNvPr>
            <p:cNvGrpSpPr/>
            <p:nvPr/>
          </p:nvGrpSpPr>
          <p:grpSpPr>
            <a:xfrm>
              <a:off x="9383171" y="2039194"/>
              <a:ext cx="671951" cy="199176"/>
              <a:chOff x="3286588" y="2715477"/>
              <a:chExt cx="671951" cy="199176"/>
            </a:xfrm>
          </p:grpSpPr>
          <p:sp>
            <p:nvSpPr>
              <p:cNvPr id="20" name="Flowchart: Collate 19">
                <a:extLst>
                  <a:ext uri="{FF2B5EF4-FFF2-40B4-BE49-F238E27FC236}">
                    <a16:creationId xmlns:a16="http://schemas.microsoft.com/office/drawing/2014/main" id="{065F4AC4-1D44-506D-565A-9283B382ECF5}"/>
                  </a:ext>
                </a:extLst>
              </p:cNvPr>
              <p:cNvSpPr/>
              <p:nvPr/>
            </p:nvSpPr>
            <p:spPr>
              <a:xfrm rot="10800000" flipH="1" flipV="1">
                <a:off x="3286588" y="2715477"/>
                <a:ext cx="121977" cy="199176"/>
              </a:xfrm>
              <a:prstGeom prst="flowChartCollat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4995AA-0B83-9232-4FCD-5DDAA7D5EF2F}"/>
                  </a:ext>
                </a:extLst>
              </p:cNvPr>
              <p:cNvSpPr txBox="1"/>
              <p:nvPr/>
            </p:nvSpPr>
            <p:spPr>
              <a:xfrm>
                <a:off x="3407231" y="2721023"/>
                <a:ext cx="551308" cy="18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altLang="ko-K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EXV 1</a:t>
                </a:r>
                <a:endParaRPr lang="ko-KR" alt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5AAF00D0-4A57-4B74-78AB-0B39128911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9927" y="1946878"/>
              <a:ext cx="629189" cy="440114"/>
            </a:xfrm>
            <a:prstGeom prst="bentConnector3">
              <a:avLst>
                <a:gd name="adj1" fmla="val 4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E8E8EDA6-8EC8-8F0B-C4BD-1B332575E07A}"/>
                </a:ext>
              </a:extLst>
            </p:cNvPr>
            <p:cNvCxnSpPr>
              <a:cxnSpLocks/>
              <a:stCxn id="22" idx="6"/>
              <a:endCxn id="20" idx="2"/>
            </p:cNvCxnSpPr>
            <p:nvPr/>
          </p:nvCxnSpPr>
          <p:spPr>
            <a:xfrm rot="10800000">
              <a:off x="9444161" y="2238370"/>
              <a:ext cx="1179285" cy="401140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0B6E70-1344-58F8-EB05-AC4A98EFE314}"/>
                </a:ext>
              </a:extLst>
            </p:cNvPr>
            <p:cNvSpPr txBox="1"/>
            <p:nvPr/>
          </p:nvSpPr>
          <p:spPr>
            <a:xfrm>
              <a:off x="8934706" y="2289812"/>
              <a:ext cx="690800" cy="18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800" dirty="0">
                  <a:latin typeface="Arial" panose="020B0604020202020204" pitchFamily="34" charset="0"/>
                  <a:cs typeface="Arial" panose="020B0604020202020204" pitchFamily="34" charset="0"/>
                </a:rPr>
                <a:t>Economizer</a:t>
              </a:r>
              <a:endParaRPr lang="ko-KR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F62ADC-3264-8FFC-15CE-ACC6A84EF905}"/>
                </a:ext>
              </a:extLst>
            </p:cNvPr>
            <p:cNvGrpSpPr/>
            <p:nvPr/>
          </p:nvGrpSpPr>
          <p:grpSpPr>
            <a:xfrm>
              <a:off x="8602065" y="2539035"/>
              <a:ext cx="518719" cy="200837"/>
              <a:chOff x="2889846" y="2715477"/>
              <a:chExt cx="518719" cy="200837"/>
            </a:xfrm>
          </p:grpSpPr>
          <p:sp>
            <p:nvSpPr>
              <p:cNvPr id="18" name="Flowchart: Collate 17">
                <a:extLst>
                  <a:ext uri="{FF2B5EF4-FFF2-40B4-BE49-F238E27FC236}">
                    <a16:creationId xmlns:a16="http://schemas.microsoft.com/office/drawing/2014/main" id="{68A6C9DF-5255-F3D2-1B6E-2A26772438A3}"/>
                  </a:ext>
                </a:extLst>
              </p:cNvPr>
              <p:cNvSpPr/>
              <p:nvPr/>
            </p:nvSpPr>
            <p:spPr>
              <a:xfrm rot="10800000" flipH="1" flipV="1">
                <a:off x="3286588" y="2715477"/>
                <a:ext cx="121977" cy="199176"/>
              </a:xfrm>
              <a:prstGeom prst="flowChartCollat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C1D3AE-57DA-95AB-4D33-8EAA91ED4DF4}"/>
                  </a:ext>
                </a:extLst>
              </p:cNvPr>
              <p:cNvSpPr txBox="1"/>
              <p:nvPr/>
            </p:nvSpPr>
            <p:spPr>
              <a:xfrm>
                <a:off x="2889846" y="2734744"/>
                <a:ext cx="451442" cy="18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altLang="ko-K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EXV 2</a:t>
                </a:r>
                <a:endParaRPr lang="ko-KR" alt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FB894D-1CC4-B8BF-4845-BC66AC77AF31}"/>
                </a:ext>
              </a:extLst>
            </p:cNvPr>
            <p:cNvSpPr/>
            <p:nvPr/>
          </p:nvSpPr>
          <p:spPr>
            <a:xfrm>
              <a:off x="8556092" y="2630993"/>
              <a:ext cx="2743199" cy="797082"/>
            </a:xfrm>
            <a:prstGeom prst="rect">
              <a:avLst/>
            </a:prstGeom>
            <a:solidFill>
              <a:schemeClr val="accent5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212197-E05F-B30B-E958-BB7B482BA850}"/>
                </a:ext>
              </a:extLst>
            </p:cNvPr>
            <p:cNvSpPr/>
            <p:nvPr/>
          </p:nvSpPr>
          <p:spPr>
            <a:xfrm>
              <a:off x="8556091" y="1818642"/>
              <a:ext cx="2743199" cy="817257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07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BDE97-AA66-2EDB-DDD6-28BCB746E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312B-0E53-A060-175E-0C0D61CB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Arial Narrow" panose="020B0606020202030204" pitchFamily="34" charset="0"/>
              </a:rPr>
              <a:t>Indirect Thermal Management System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958759-1F7B-5B92-2931-E0D0B6F28821}"/>
              </a:ext>
            </a:extLst>
          </p:cNvPr>
          <p:cNvCxnSpPr>
            <a:cxnSpLocks/>
          </p:cNvCxnSpPr>
          <p:nvPr/>
        </p:nvCxnSpPr>
        <p:spPr>
          <a:xfrm>
            <a:off x="2973311" y="933489"/>
            <a:ext cx="0" cy="37527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78536E-F81F-138F-93E6-20277160D252}"/>
              </a:ext>
            </a:extLst>
          </p:cNvPr>
          <p:cNvCxnSpPr>
            <a:cxnSpLocks/>
          </p:cNvCxnSpPr>
          <p:nvPr/>
        </p:nvCxnSpPr>
        <p:spPr>
          <a:xfrm>
            <a:off x="5922877" y="910210"/>
            <a:ext cx="0" cy="37527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9715621-9A95-D862-810D-A62A1A541DC3}"/>
              </a:ext>
            </a:extLst>
          </p:cNvPr>
          <p:cNvSpPr txBox="1"/>
          <p:nvPr/>
        </p:nvSpPr>
        <p:spPr>
          <a:xfrm>
            <a:off x="3948909" y="856775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IHX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73F5D-5149-E145-3C4B-5AF2745C032A}"/>
              </a:ext>
            </a:extLst>
          </p:cNvPr>
          <p:cNvSpPr txBox="1"/>
          <p:nvPr/>
        </p:nvSpPr>
        <p:spPr>
          <a:xfrm>
            <a:off x="6976196" y="856775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VI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F7F49-F273-F050-89ED-0AB02AF90541}"/>
              </a:ext>
            </a:extLst>
          </p:cNvPr>
          <p:cNvSpPr txBox="1"/>
          <p:nvPr/>
        </p:nvSpPr>
        <p:spPr>
          <a:xfrm>
            <a:off x="1168689" y="856775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Baseline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B87582-9869-D6B0-4DC9-7F00B69E9201}"/>
              </a:ext>
            </a:extLst>
          </p:cNvPr>
          <p:cNvGrpSpPr/>
          <p:nvPr/>
        </p:nvGrpSpPr>
        <p:grpSpPr>
          <a:xfrm>
            <a:off x="3300209" y="1187316"/>
            <a:ext cx="2261125" cy="1622559"/>
            <a:chOff x="4065580" y="4407120"/>
            <a:chExt cx="2872179" cy="2082446"/>
          </a:xfrm>
        </p:grpSpPr>
        <p:pic>
          <p:nvPicPr>
            <p:cNvPr id="12" name="Picture 11" descr="A machine with many wires and cables&#10;&#10;Description automatically generated with medium confidence">
              <a:extLst>
                <a:ext uri="{FF2B5EF4-FFF2-40B4-BE49-F238E27FC236}">
                  <a16:creationId xmlns:a16="http://schemas.microsoft.com/office/drawing/2014/main" id="{DF10E34B-244F-DF50-533F-A5E2E8DC6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580" y="4407120"/>
              <a:ext cx="2872179" cy="208244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2154A8-E88A-35FE-F6F0-36E99678DC3B}"/>
                </a:ext>
              </a:extLst>
            </p:cNvPr>
            <p:cNvSpPr txBox="1"/>
            <p:nvPr/>
          </p:nvSpPr>
          <p:spPr>
            <a:xfrm>
              <a:off x="4932280" y="5620829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IHX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B010FA-52A3-48C5-6AC1-F916D9B546EF}"/>
              </a:ext>
            </a:extLst>
          </p:cNvPr>
          <p:cNvGrpSpPr/>
          <p:nvPr/>
        </p:nvGrpSpPr>
        <p:grpSpPr>
          <a:xfrm>
            <a:off x="6326628" y="1187316"/>
            <a:ext cx="2157063" cy="1622559"/>
            <a:chOff x="7858735" y="4362597"/>
            <a:chExt cx="2872179" cy="2147441"/>
          </a:xfrm>
        </p:grpSpPr>
        <p:pic>
          <p:nvPicPr>
            <p:cNvPr id="15" name="Picture 14" descr="A machine with many wires and cables&#10;&#10;AI-generated content may be incorrect.">
              <a:extLst>
                <a:ext uri="{FF2B5EF4-FFF2-40B4-BE49-F238E27FC236}">
                  <a16:creationId xmlns:a16="http://schemas.microsoft.com/office/drawing/2014/main" id="{625122EC-989F-083E-9B96-9A6D15FFF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" t="2933" r="4739" b="10481"/>
            <a:stretch/>
          </p:blipFill>
          <p:spPr>
            <a:xfrm>
              <a:off x="7858735" y="4362597"/>
              <a:ext cx="2872179" cy="214744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EC561C-9E01-A249-3E31-2E8592714BFC}"/>
                </a:ext>
              </a:extLst>
            </p:cNvPr>
            <p:cNvSpPr txBox="1"/>
            <p:nvPr/>
          </p:nvSpPr>
          <p:spPr>
            <a:xfrm>
              <a:off x="9479169" y="5966928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ECO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7C3B751-90C7-30AE-F3AA-C2446072B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28" y="1673181"/>
            <a:ext cx="2244531" cy="21147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3F5145-4EE4-C008-0C92-1779CE647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745" y="2925303"/>
            <a:ext cx="2204053" cy="19985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AAF500-5146-BE45-6957-60170E67D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984" y="2999863"/>
            <a:ext cx="2900351" cy="18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42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04399-c7e5-4fcf-b735-2678e6fed458">
      <Terms xmlns="http://schemas.microsoft.com/office/infopath/2007/PartnerControls"/>
    </lcf76f155ced4ddcb4097134ff3c332f>
    <TaxCatchAll xmlns="63bcba6c-a169-4f7f-9622-66e1309e99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764B843F86745ABA63C00F7238EC0" ma:contentTypeVersion="18" ma:contentTypeDescription="Create a new document." ma:contentTypeScope="" ma:versionID="981a15c99f6cb83d6172824fb9239b50">
  <xsd:schema xmlns:xsd="http://www.w3.org/2001/XMLSchema" xmlns:xs="http://www.w3.org/2001/XMLSchema" xmlns:p="http://schemas.microsoft.com/office/2006/metadata/properties" xmlns:ns2="07a04399-c7e5-4fcf-b735-2678e6fed458" xmlns:ns3="63bcba6c-a169-4f7f-9622-66e1309e9900" targetNamespace="http://schemas.microsoft.com/office/2006/metadata/properties" ma:root="true" ma:fieldsID="a0fa2637f1b40fe599f4bb50bc3a021c" ns2:_="" ns3:_="">
    <xsd:import namespace="07a04399-c7e5-4fcf-b735-2678e6fed458"/>
    <xsd:import namespace="63bcba6c-a169-4f7f-9622-66e1309e99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04399-c7e5-4fcf-b735-2678e6fed4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13b2ed-c304-4591-a7c9-eb826bf95b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cba6c-a169-4f7f-9622-66e1309e990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dfcacdf-b702-44f0-ac36-c9d63de21d8c}" ma:internalName="TaxCatchAll" ma:showField="CatchAllData" ma:web="63bcba6c-a169-4f7f-9622-66e1309e9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241542-829C-476C-9205-8310A68D99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C6DA17-B042-4E4F-AC60-B99E50B34DD0}">
  <ds:schemaRefs>
    <ds:schemaRef ds:uri="07a04399-c7e5-4fcf-b735-2678e6fed458"/>
    <ds:schemaRef ds:uri="600d7941-d9c8-44b9-861a-4e3946071322"/>
    <ds:schemaRef ds:uri="63bcba6c-a169-4f7f-9622-66e1309e9900"/>
    <ds:schemaRef ds:uri="c26af9df-e40e-48c2-97cd-ce20f8b28cbd"/>
    <ds:schemaRef ds:uri="ecd0dfd9-e163-40d0-9023-1c3cb72a959d"/>
    <ds:schemaRef ds:uri="f028ddb0-b656-48cd-88fa-9454955f79c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A52A3F7-DA7A-421C-BF80-748D41A67DFA}">
  <ds:schemaRefs>
    <ds:schemaRef ds:uri="07a04399-c7e5-4fcf-b735-2678e6fed458"/>
    <ds:schemaRef ds:uri="63bcba6c-a169-4f7f-9622-66e1309e99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385</TotalTime>
  <Words>1548</Words>
  <Application>Microsoft Office PowerPoint</Application>
  <PresentationFormat>On-screen Show (16:9)</PresentationFormat>
  <Paragraphs>399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Microsoft YaHei</vt:lpstr>
      <vt:lpstr>MS PGothic</vt:lpstr>
      <vt:lpstr>ProximaNova-Regular</vt:lpstr>
      <vt:lpstr>Aptos</vt:lpstr>
      <vt:lpstr>Arial</vt:lpstr>
      <vt:lpstr>Arial Narrow</vt:lpstr>
      <vt:lpstr>Calibri</vt:lpstr>
      <vt:lpstr>Cambria Math</vt:lpstr>
      <vt:lpstr>Wingdings</vt:lpstr>
      <vt:lpstr>Office Theme</vt:lpstr>
      <vt:lpstr>1_Office Theme</vt:lpstr>
      <vt:lpstr>PowerPoint Presentation</vt:lpstr>
      <vt:lpstr>Enhanced R290 System  </vt:lpstr>
      <vt:lpstr>Contents</vt:lpstr>
      <vt:lpstr>Indirect Thermal Management System</vt:lpstr>
      <vt:lpstr>Proper Refrigerant for Indirect System</vt:lpstr>
      <vt:lpstr>Precedent Research</vt:lpstr>
      <vt:lpstr>Rationales of Enhanced Approach by IHX cycle</vt:lpstr>
      <vt:lpstr>Rationales of Enhanced Approach by VI cycle</vt:lpstr>
      <vt:lpstr>Indirect Thermal Management System</vt:lpstr>
      <vt:lpstr>Components Information</vt:lpstr>
      <vt:lpstr>Charge Determination Test</vt:lpstr>
      <vt:lpstr>Test Result Summary</vt:lpstr>
      <vt:lpstr>Test Result – 1) IHX vs VI</vt:lpstr>
      <vt:lpstr>Test Result – 2) IHX sizing effect</vt:lpstr>
      <vt:lpstr>Test Result – 3) VI Characteristic</vt:lpstr>
      <vt:lpstr>Wrap-up</vt:lpstr>
      <vt:lpstr>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Schall</dc:creator>
  <cp:lastModifiedBy>Young.Park</cp:lastModifiedBy>
  <cp:revision>10</cp:revision>
  <dcterms:created xsi:type="dcterms:W3CDTF">2023-08-28T14:19:58Z</dcterms:created>
  <dcterms:modified xsi:type="dcterms:W3CDTF">2025-05-27T19:13:19Z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0x010100325764B843F86745ABA63C00F7238EC0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2025-05-23T18:38:19Z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0e4ec02f-dd9c-4842-b796-756db087fd03</vt:lpwstr>
  </property>
  <property fmtid="{D5CDD505-2E9C-101B-9397-08002B2CF9AE}" pid="9" name="MSIP_Label_defa4170-0d19-0005-0004-bc88714345d2_ActionId">
    <vt:lpwstr>17c13f35-c7c4-46fe-945b-624ba638318d</vt:lpwstr>
  </property>
  <property fmtid="{D5CDD505-2E9C-101B-9397-08002B2CF9AE}" pid="10" name="MSIP_Label_defa4170-0d19-0005-0004-bc88714345d2_ContentBits">
    <vt:lpwstr>0</vt:lpwstr>
  </property>
  <property fmtid="{D5CDD505-2E9C-101B-9397-08002B2CF9AE}" pid="11" name="MSIP_Label_defa4170-0d19-0005-0004-bc88714345d2_Tag">
    <vt:lpwstr>10, 3, 0, 1</vt:lpwstr>
  </property>
</Properties>
</file>