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5"/>
  </p:notesMasterIdLst>
  <p:sldIdLst>
    <p:sldId id="285" r:id="rId2"/>
    <p:sldId id="286" r:id="rId3"/>
    <p:sldId id="284" r:id="rId4"/>
    <p:sldId id="283" r:id="rId5"/>
    <p:sldId id="282" r:id="rId6"/>
    <p:sldId id="281" r:id="rId7"/>
    <p:sldId id="280" r:id="rId8"/>
    <p:sldId id="27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Montserrat Black" panose="020B0604020202020204" charset="-18"/>
      <p:bold r:id="rId30"/>
      <p:boldItalic r:id="rId31"/>
    </p:embeddedFont>
    <p:embeddedFont>
      <p:font typeface="Fira Sans Extra Condensed ExtraBold" panose="020B0604020202020204" charset="0"/>
      <p:bold r:id="rId32"/>
      <p:boldItalic r:id="rId33"/>
    </p:embeddedFont>
    <p:embeddedFont>
      <p:font typeface="Montserrat Medium" panose="020B0604020202020204" charset="0"/>
      <p:regular r:id="rId34"/>
      <p:bold r:id="rId35"/>
      <p:italic r:id="rId36"/>
      <p:boldItalic r:id="rId37"/>
    </p:embeddedFont>
    <p:embeddedFont>
      <p:font typeface="Montserrat SemiBold" panose="020B0604020202020204" charset="-18"/>
      <p:regular r:id="rId38"/>
      <p:bold r:id="rId39"/>
      <p:italic r:id="rId40"/>
      <p:boldItalic r:id="rId41"/>
    </p:embeddedFont>
    <p:embeddedFont>
      <p:font typeface="Montserrat" panose="020B0604020202020204" charset="-18"/>
      <p:regular r:id="rId42"/>
      <p:bold r:id="rId43"/>
      <p:italic r:id="rId44"/>
      <p:boldItalic r:id="rId45"/>
    </p:embeddedFont>
    <p:embeddedFont>
      <p:font typeface="Fira Sans Extra Condensed Medium" panose="020B0604020202020204" charset="0"/>
      <p:regular r:id="rId46"/>
      <p:bold r:id="rId47"/>
      <p:italic r:id="rId48"/>
      <p:boldItalic r:id="rId49"/>
    </p:embeddedFont>
    <p:embeddedFont>
      <p:font typeface="Montserrat ExtraBold" panose="020B0604020202020204" charset="-18"/>
      <p:bold r:id="rId50"/>
      <p:boldItalic r:id="rId51"/>
    </p:embeddedFont>
    <p:embeddedFont>
      <p:font typeface="Arial Black" panose="020B0A04020102020204" pitchFamily="34" charset="0"/>
      <p:regular r:id="rId52"/>
      <p:bold r:id="rId53"/>
    </p:embeddedFont>
    <p:embeddedFont>
      <p:font typeface="Fira Sans Extra Condensed" panose="020B0604020202020204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D033A14-33D6-437C-BFAA-C5570D15C440}">
  <a:tblStyle styleId="{ED033A14-33D6-437C-BFAA-C5570D15C4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22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5" Type="http://schemas.openxmlformats.org/officeDocument/2006/relationships/slide" Target="slides/slide4.xml"/><Relationship Id="rId61" Type="http://schemas.openxmlformats.org/officeDocument/2006/relationships/font" Target="fonts/font3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font" Target="fonts/font3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11b167411e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11b167411e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4303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03123f8c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203123f8c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03123f8cf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203123f8cf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df395dd4e2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g2df395dd4e2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df395dd4e2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2df395dd4e2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df395dd4e2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2df395dd4e2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df395dd4e2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g2df395dd4e2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0db208bf6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g20db208bf6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0db208bf6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20db208bf6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0db208bf6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20db208bf6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11b167411e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g211b167411e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11b167411e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11b167411e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0927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11b167411e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g211b167411e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03123f8cf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g203123f8cf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11b167411e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11b167411e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582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11b167411e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11b167411e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8092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11b167411e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11b167411e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164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11b167411e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11b167411e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1971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11b167411e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g211b167411e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11b167411e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211b167411e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11b167411e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211b167411e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58" name="Google Shape;58;p15"/>
          <p:cNvCxnSpPr/>
          <p:nvPr/>
        </p:nvCxnSpPr>
        <p:spPr>
          <a:xfrm>
            <a:off x="381000" y="742950"/>
            <a:ext cx="83698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15"/>
          <p:cNvSpPr/>
          <p:nvPr/>
        </p:nvSpPr>
        <p:spPr>
          <a:xfrm>
            <a:off x="6886096" y="4797907"/>
            <a:ext cx="196379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380999" y="931915"/>
            <a:ext cx="8369807" cy="369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ACC6C976-D184-464C-9064-1C7F44A31227}"/>
              </a:ext>
            </a:extLst>
          </p:cNvPr>
          <p:cNvSpPr/>
          <p:nvPr userDrawn="1"/>
        </p:nvSpPr>
        <p:spPr>
          <a:xfrm>
            <a:off x="271810" y="4692923"/>
            <a:ext cx="2623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SAE International®</a:t>
            </a:r>
          </a:p>
          <a:p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TMSS 2025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64" name="Google Shape;64;p16"/>
          <p:cNvCxnSpPr/>
          <p:nvPr/>
        </p:nvCxnSpPr>
        <p:spPr>
          <a:xfrm>
            <a:off x="381000" y="742950"/>
            <a:ext cx="83698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" name="Google Shape;65;p16"/>
          <p:cNvSpPr/>
          <p:nvPr/>
        </p:nvSpPr>
        <p:spPr>
          <a:xfrm>
            <a:off x="271810" y="4692923"/>
            <a:ext cx="262378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SAE International®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Thermal Management Systems Symposium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6886096" y="4797907"/>
            <a:ext cx="196379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381000" y="931915"/>
            <a:ext cx="8382000" cy="36943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269929" y="303498"/>
            <a:ext cx="8621400" cy="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5C5C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674824" y="1058400"/>
            <a:ext cx="8229600" cy="3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C5C5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B5B5B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B5B5B"/>
              </a:buClr>
              <a:buSzPts val="900"/>
              <a:buFont typeface="Arial"/>
              <a:buChar char="•"/>
              <a:defRPr sz="16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Arial"/>
              <a:buChar char="-"/>
              <a:defRPr sz="14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5B5B5B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762000" y="4801791"/>
            <a:ext cx="917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39550" rIns="79125" bIns="395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244108" y="4788675"/>
            <a:ext cx="415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125" tIns="79125" rIns="79125" bIns="791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3" name="Google Shape;73;p17"/>
          <p:cNvCxnSpPr/>
          <p:nvPr/>
        </p:nvCxnSpPr>
        <p:spPr>
          <a:xfrm>
            <a:off x="395288" y="621137"/>
            <a:ext cx="8352000" cy="0"/>
          </a:xfrm>
          <a:prstGeom prst="straightConnector1">
            <a:avLst/>
          </a:prstGeom>
          <a:noFill/>
          <a:ln w="19050" cap="flat" cmpd="sng">
            <a:solidFill>
              <a:srgbClr val="82E6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ar&#10;&#10;Description automatically generated">
            <a:extLst>
              <a:ext uri="{FF2B5EF4-FFF2-40B4-BE49-F238E27FC236}">
                <a16:creationId xmlns:a16="http://schemas.microsoft.com/office/drawing/2014/main" id="{95C4B0BB-1622-4E38-AE8A-9A584F6FB7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8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1075" y="2724151"/>
            <a:ext cx="5926873" cy="101593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1075" y="3868616"/>
            <a:ext cx="5926873" cy="12748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A628B42-8455-CB41-8130-60D681F7AB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97775" y="4140200"/>
            <a:ext cx="1263650" cy="77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200" b="0" i="0" u="none" strike="noStrike" smtClean="0"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b="0" i="0" u="none" strike="noStrike">
                <a:solidFill>
                  <a:srgbClr val="222222"/>
                </a:solidFill>
                <a:effectLst/>
                <a:latin typeface="ProximaNova-Regular"/>
              </a:rPr>
              <a:t>Insert your company's logo here.</a:t>
            </a:r>
            <a:endParaRPr lang="en-US"/>
          </a:p>
        </p:txBody>
      </p:sp>
      <p:pic>
        <p:nvPicPr>
          <p:cNvPr id="5" name="Picture 4" descr="A car with a white door&#10;&#10;AI-generated content may be incorrect.">
            <a:extLst>
              <a:ext uri="{FF2B5EF4-FFF2-40B4-BE49-F238E27FC236}">
                <a16:creationId xmlns:a16="http://schemas.microsoft.com/office/drawing/2014/main" id="{E605F198-A734-B493-34A5-920F31FDFE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1626"/>
          <a:stretch/>
        </p:blipFill>
        <p:spPr>
          <a:xfrm>
            <a:off x="0" y="0"/>
            <a:ext cx="9144000" cy="17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56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0" r:id="rId4"/>
    <p:sldLayoutId id="214748367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dawid.szostek@valeo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ichal.belzowski@valeo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291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title"/>
          </p:nvPr>
        </p:nvSpPr>
        <p:spPr>
          <a:xfrm>
            <a:off x="252524" y="116020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Refrigerant comparison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pic>
        <p:nvPicPr>
          <p:cNvPr id="458" name="Google Shape;45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900" y="814306"/>
            <a:ext cx="7236532" cy="3696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2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R744 Valeo components portfolio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sp>
        <p:nvSpPr>
          <p:cNvPr id="464" name="Google Shape;464;p32"/>
          <p:cNvSpPr txBox="1"/>
          <p:nvPr/>
        </p:nvSpPr>
        <p:spPr>
          <a:xfrm>
            <a:off x="560825" y="580075"/>
            <a:ext cx="8138100" cy="43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14141"/>
                </a:solidFill>
              </a:rPr>
              <a:t>Components in serial production:</a:t>
            </a:r>
            <a:endParaRPr b="1">
              <a:solidFill>
                <a:srgbClr val="414141"/>
              </a:solidFill>
            </a:endParaRPr>
          </a:p>
          <a:p>
            <a:pPr marL="342900" marR="0" lvl="0" indent="-2349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E6B7C"/>
              </a:buClr>
              <a:buSzPts val="1100"/>
              <a:buChar char="●"/>
            </a:pPr>
            <a:r>
              <a:rPr lang="en">
                <a:solidFill>
                  <a:srgbClr val="4E6B7C"/>
                </a:solidFill>
              </a:rPr>
              <a:t>R744 Outer gas cooler in AC system (serial production)</a:t>
            </a:r>
            <a:endParaRPr>
              <a:solidFill>
                <a:srgbClr val="4E6B7C"/>
              </a:solidFill>
            </a:endParaRPr>
          </a:p>
          <a:p>
            <a:pPr marL="342900" marR="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E6B7C"/>
              </a:buClr>
              <a:buSzPts val="1100"/>
              <a:buChar char="●"/>
            </a:pPr>
            <a:r>
              <a:rPr lang="en">
                <a:solidFill>
                  <a:srgbClr val="4E6B7C"/>
                </a:solidFill>
              </a:rPr>
              <a:t>R744 Evaporator (serial production) and innovative Inner Gas Cooler in heat pump application (serial production)</a:t>
            </a:r>
            <a:endParaRPr>
              <a:solidFill>
                <a:srgbClr val="4E6B7C"/>
              </a:solidFill>
            </a:endParaRPr>
          </a:p>
          <a:p>
            <a:pPr marL="342900" marR="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E6B7C"/>
              </a:buClr>
              <a:buSzPts val="1100"/>
              <a:buChar char="●"/>
            </a:pPr>
            <a:r>
              <a:rPr lang="en">
                <a:solidFill>
                  <a:srgbClr val="4E6B7C"/>
                </a:solidFill>
              </a:rPr>
              <a:t>Innovative R744 Water chiller for battery thermal management (serial production)</a:t>
            </a:r>
            <a:endParaRPr>
              <a:solidFill>
                <a:srgbClr val="4E6B7C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>
              <a:solidFill>
                <a:srgbClr val="414141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>
              <a:solidFill>
                <a:srgbClr val="414141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b="1">
              <a:solidFill>
                <a:srgbClr val="414141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14141"/>
                </a:solidFill>
              </a:rPr>
              <a:t>Components under developed for serial production in 2026:</a:t>
            </a:r>
            <a:endParaRPr b="1">
              <a:solidFill>
                <a:srgbClr val="41414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E6B7C"/>
              </a:buClr>
              <a:buSzPts val="1400"/>
              <a:buChar char="●"/>
            </a:pPr>
            <a:r>
              <a:rPr lang="en">
                <a:solidFill>
                  <a:srgbClr val="4E6B7C"/>
                </a:solidFill>
              </a:rPr>
              <a:t>R744 EDC, R744 Evapo-gas cooler, EXV &amp; valves </a:t>
            </a:r>
            <a:endParaRPr/>
          </a:p>
        </p:txBody>
      </p:sp>
      <p:grpSp>
        <p:nvGrpSpPr>
          <p:cNvPr id="465" name="Google Shape;465;p32"/>
          <p:cNvGrpSpPr/>
          <p:nvPr/>
        </p:nvGrpSpPr>
        <p:grpSpPr>
          <a:xfrm>
            <a:off x="1261150" y="2151150"/>
            <a:ext cx="5954925" cy="1502632"/>
            <a:chOff x="1642150" y="2455950"/>
            <a:chExt cx="5954925" cy="1502632"/>
          </a:xfrm>
        </p:grpSpPr>
        <p:pic>
          <p:nvPicPr>
            <p:cNvPr id="466" name="Google Shape;466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25450" y="2747926"/>
              <a:ext cx="1101075" cy="7163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32"/>
            <p:cNvSpPr txBox="1"/>
            <p:nvPr/>
          </p:nvSpPr>
          <p:spPr>
            <a:xfrm>
              <a:off x="6367375" y="3567224"/>
              <a:ext cx="1229700" cy="37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4E6B7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R744 Water Chiller</a:t>
              </a:r>
              <a:endParaRPr sz="900" b="1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68" name="Google Shape;468;p32"/>
            <p:cNvSpPr/>
            <p:nvPr/>
          </p:nvSpPr>
          <p:spPr>
            <a:xfrm>
              <a:off x="4593543" y="3519982"/>
              <a:ext cx="16521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4E6B7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R744 Inner Gas Cooler</a:t>
              </a:r>
              <a:endParaRPr sz="900" b="1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69" name="Google Shape;469;p32"/>
            <p:cNvSpPr/>
            <p:nvPr/>
          </p:nvSpPr>
          <p:spPr>
            <a:xfrm>
              <a:off x="1697943" y="3519982"/>
              <a:ext cx="16521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4E6B7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R744 Outer gas cooler </a:t>
              </a:r>
              <a:endParaRPr sz="900" b="1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70" name="Google Shape;470;p32" descr="C:\Users\dominik.sporna\Desktop\OA_625\Not_Exploded2.jpg"/>
            <p:cNvPicPr preferRelativeResize="0"/>
            <p:nvPr/>
          </p:nvPicPr>
          <p:blipFill rotWithShape="1">
            <a:blip r:embed="rId4">
              <a:alphaModFix/>
            </a:blip>
            <a:srcRect t="4067" r="24727" b="5336"/>
            <a:stretch/>
          </p:blipFill>
          <p:spPr>
            <a:xfrm>
              <a:off x="1642150" y="2455950"/>
              <a:ext cx="1509649" cy="109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82000" y="2523326"/>
              <a:ext cx="774350" cy="1030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32"/>
            <p:cNvSpPr/>
            <p:nvPr/>
          </p:nvSpPr>
          <p:spPr>
            <a:xfrm>
              <a:off x="3145743" y="3519982"/>
              <a:ext cx="16521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4E6B7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R744 Evaporator</a:t>
              </a:r>
              <a:endParaRPr sz="900" b="1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73" name="Google Shape;473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44948" y="2528162"/>
              <a:ext cx="774364" cy="1005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3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dirty="0">
                <a:latin typeface="+mj-lt"/>
                <a:ea typeface="Montserrat SemiBold"/>
                <a:cs typeface="Montserrat SemiBold"/>
              </a:rPr>
              <a:t>R744 Water chiller</a:t>
            </a: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pic>
        <p:nvPicPr>
          <p:cNvPr id="479" name="Google Shape;47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350" y="950724"/>
            <a:ext cx="2546975" cy="359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2475" y="2729400"/>
            <a:ext cx="2809675" cy="21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3"/>
          <p:cNvSpPr txBox="1"/>
          <p:nvPr/>
        </p:nvSpPr>
        <p:spPr>
          <a:xfrm>
            <a:off x="90025" y="834975"/>
            <a:ext cx="7067100" cy="1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R744  core built from turbulators inside plastic housing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32 active multiport tubes/16 layers/HH=103mm ;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Tube: multiport, extruded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Turbulator 1,4mm;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U-flow circulation  for coolant &amp; 4 pass for refrigerant;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Weight : 850g</a:t>
            </a:r>
            <a:endParaRPr sz="1600">
              <a:solidFill>
                <a:schemeClr val="dk1"/>
              </a:solidFill>
            </a:endParaRPr>
          </a:p>
          <a:p>
            <a:pPr marL="17145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4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R744 Water chiller - internal coolant flow</a:t>
            </a:r>
            <a:br>
              <a:rPr lang="en" sz="1600" dirty="0">
                <a:latin typeface="+mj-lt"/>
                <a:ea typeface="Montserrat SemiBold"/>
                <a:cs typeface="Montserrat SemiBold"/>
              </a:rPr>
            </a:b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pic>
        <p:nvPicPr>
          <p:cNvPr id="487" name="Google Shape;4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75" y="3137000"/>
            <a:ext cx="2924926" cy="125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1084100"/>
            <a:ext cx="1778300" cy="13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901" y="2571741"/>
            <a:ext cx="2174911" cy="1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4"/>
          <p:cNvSpPr txBox="1"/>
          <p:nvPr/>
        </p:nvSpPr>
        <p:spPr>
          <a:xfrm>
            <a:off x="2142900" y="761100"/>
            <a:ext cx="94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INLET</a:t>
            </a:r>
            <a:endParaRPr b="1"/>
          </a:p>
        </p:txBody>
      </p:sp>
      <p:sp>
        <p:nvSpPr>
          <p:cNvPr id="491" name="Google Shape;491;p34"/>
          <p:cNvSpPr txBox="1"/>
          <p:nvPr/>
        </p:nvSpPr>
        <p:spPr>
          <a:xfrm>
            <a:off x="622550" y="761100"/>
            <a:ext cx="94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OUTLET</a:t>
            </a:r>
            <a:endParaRPr b="1"/>
          </a:p>
        </p:txBody>
      </p:sp>
      <p:pic>
        <p:nvPicPr>
          <p:cNvPr id="492" name="Google Shape;49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3250" y="969850"/>
            <a:ext cx="2174900" cy="158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1550" y="984000"/>
            <a:ext cx="2174889" cy="1589251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4"/>
          <p:cNvSpPr txBox="1"/>
          <p:nvPr/>
        </p:nvSpPr>
        <p:spPr>
          <a:xfrm>
            <a:off x="3910450" y="697500"/>
            <a:ext cx="160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1st coolant pass</a:t>
            </a:r>
            <a:endParaRPr b="1"/>
          </a:p>
        </p:txBody>
      </p:sp>
      <p:sp>
        <p:nvSpPr>
          <p:cNvPr id="495" name="Google Shape;495;p34"/>
          <p:cNvSpPr txBox="1"/>
          <p:nvPr/>
        </p:nvSpPr>
        <p:spPr>
          <a:xfrm>
            <a:off x="6688050" y="697500"/>
            <a:ext cx="177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2nd coolant pass</a:t>
            </a:r>
            <a:endParaRPr b="1"/>
          </a:p>
        </p:txBody>
      </p:sp>
      <p:sp>
        <p:nvSpPr>
          <p:cNvPr id="496" name="Google Shape;496;p34"/>
          <p:cNvSpPr txBox="1"/>
          <p:nvPr/>
        </p:nvSpPr>
        <p:spPr>
          <a:xfrm>
            <a:off x="2987125" y="2538175"/>
            <a:ext cx="6156900" cy="17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Innovative concept creates new challenges: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Significantly to high flow through top and bottom section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Potential gaps between water turbulator and housing (due to tolerances)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But also create new opportunities!</a:t>
            </a:r>
            <a:endParaRPr sz="1600">
              <a:solidFill>
                <a:schemeClr val="dk1"/>
              </a:solidFill>
            </a:endParaRPr>
          </a:p>
          <a:p>
            <a:pPr marL="17145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97" name="Google Shape;497;p34"/>
          <p:cNvGraphicFramePr/>
          <p:nvPr/>
        </p:nvGraphicFramePr>
        <p:xfrm>
          <a:off x="5838150" y="4097125"/>
          <a:ext cx="2749500" cy="1016370"/>
        </p:xfrm>
        <a:graphic>
          <a:graphicData uri="http://schemas.openxmlformats.org/drawingml/2006/table">
            <a:tbl>
              <a:tblPr>
                <a:noFill/>
                <a:tableStyleId>{ED033A14-33D6-437C-BFAA-C5570D15C440}</a:tableStyleId>
              </a:tblPr>
              <a:tblGrid>
                <a:gridCol w="171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Pressure drop at coolant side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5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R744 Water chiller - “C-shape baffle”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sp>
        <p:nvSpPr>
          <p:cNvPr id="503" name="Google Shape;503;p35"/>
          <p:cNvSpPr txBox="1"/>
          <p:nvPr/>
        </p:nvSpPr>
        <p:spPr>
          <a:xfrm>
            <a:off x="3397200" y="1541763"/>
            <a:ext cx="5670300" cy="14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Standard design of the baffle “A” creates same cross section for flow between 1st and 2nd pass for 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New design of the baffle “B” creates smaller cross section for flow between 1st and 2nd pass at area where some restrictions are needed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Different sophisticated flow restrictions can be implemented in easy and cost efficient way!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17145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04" name="Google Shape;504;p35"/>
          <p:cNvGraphicFramePr/>
          <p:nvPr/>
        </p:nvGraphicFramePr>
        <p:xfrm>
          <a:off x="5129350" y="3892075"/>
          <a:ext cx="3387600" cy="1111355"/>
        </p:xfrm>
        <a:graphic>
          <a:graphicData uri="http://schemas.openxmlformats.org/drawingml/2006/table">
            <a:tbl>
              <a:tblPr>
                <a:noFill/>
                <a:tableStyleId>{ED033A14-33D6-437C-BFAA-C5570D15C440}</a:tableStyleId>
              </a:tblPr>
              <a:tblGrid>
                <a:gridCol w="211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Power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00FF00"/>
                          </a:solidFill>
                        </a:rPr>
                        <a:t>+4%</a:t>
                      </a:r>
                      <a:endParaRPr sz="1600"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Pressure drop at coolant side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E599"/>
                          </a:solidFill>
                        </a:rPr>
                        <a:t>+11%</a:t>
                      </a:r>
                      <a:endParaRPr sz="1600">
                        <a:solidFill>
                          <a:srgbClr val="FFE599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05" name="Google Shape;5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249" y="1837663"/>
            <a:ext cx="2902302" cy="157762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35"/>
          <p:cNvSpPr txBox="1"/>
          <p:nvPr/>
        </p:nvSpPr>
        <p:spPr>
          <a:xfrm>
            <a:off x="632750" y="2389575"/>
            <a:ext cx="2970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</a:t>
            </a:r>
            <a:endParaRPr sz="1600"/>
          </a:p>
        </p:txBody>
      </p:sp>
      <p:sp>
        <p:nvSpPr>
          <p:cNvPr id="507" name="Google Shape;507;p35"/>
          <p:cNvSpPr txBox="1"/>
          <p:nvPr/>
        </p:nvSpPr>
        <p:spPr>
          <a:xfrm>
            <a:off x="661050" y="1948100"/>
            <a:ext cx="2970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</a:t>
            </a:r>
            <a:endParaRPr sz="1600"/>
          </a:p>
        </p:txBody>
      </p:sp>
      <p:sp>
        <p:nvSpPr>
          <p:cNvPr id="508" name="Google Shape;508;p35"/>
          <p:cNvSpPr txBox="1"/>
          <p:nvPr/>
        </p:nvSpPr>
        <p:spPr>
          <a:xfrm>
            <a:off x="1566025" y="1488275"/>
            <a:ext cx="17181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Area where flow is restricted</a:t>
            </a:r>
            <a:endParaRPr sz="1600"/>
          </a:p>
        </p:txBody>
      </p:sp>
      <p:cxnSp>
        <p:nvCxnSpPr>
          <p:cNvPr id="509" name="Google Shape;509;p35"/>
          <p:cNvCxnSpPr/>
          <p:nvPr/>
        </p:nvCxnSpPr>
        <p:spPr>
          <a:xfrm>
            <a:off x="2244750" y="2142250"/>
            <a:ext cx="311100" cy="5655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0" name="Google Shape;510;p35"/>
          <p:cNvCxnSpPr/>
          <p:nvPr/>
        </p:nvCxnSpPr>
        <p:spPr>
          <a:xfrm>
            <a:off x="2251825" y="2152850"/>
            <a:ext cx="275700" cy="10782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6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R744 Water chiller - length of ribs from plastic housing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sp>
        <p:nvSpPr>
          <p:cNvPr id="516" name="Google Shape;516;p36"/>
          <p:cNvSpPr txBox="1"/>
          <p:nvPr/>
        </p:nvSpPr>
        <p:spPr>
          <a:xfrm>
            <a:off x="198325" y="3379975"/>
            <a:ext cx="8928300" cy="14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Standard design considered small gaps between ribs restricting the flow and core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New design is considering small collision between ribs from housing and water turbulator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During ultrasonic welding for two parts of the plastic housings force and oscillations are applied in longitudinal direction of rib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17145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17" name="Google Shape;517;p36"/>
          <p:cNvGraphicFramePr/>
          <p:nvPr/>
        </p:nvGraphicFramePr>
        <p:xfrm>
          <a:off x="3046850" y="1259375"/>
          <a:ext cx="6024675" cy="1932045"/>
        </p:xfrm>
        <a:graphic>
          <a:graphicData uri="http://schemas.openxmlformats.org/drawingml/2006/table">
            <a:tbl>
              <a:tblPr>
                <a:noFill/>
                <a:tableStyleId>{ED033A14-33D6-437C-BFAA-C5570D15C440}</a:tableStyleId>
              </a:tblPr>
              <a:tblGrid>
                <a:gridCol w="244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Standard design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Design with collision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Mean distance between ribs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/>
                        <a:t>41,6 [mm]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/>
                        <a:t>40,9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[mm]</a:t>
                      </a:r>
                      <a:endParaRPr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100%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FF00"/>
                          </a:solidFill>
                        </a:rPr>
                        <a:t>107%</a:t>
                      </a:r>
                      <a:endParaRPr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Pressure drop at coolant side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100%</a:t>
                      </a:r>
                      <a:endParaRPr>
                        <a:solidFill>
                          <a:srgbClr val="FFE599"/>
                        </a:solidFill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D966"/>
                          </a:solidFill>
                        </a:rPr>
                        <a:t>110%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8" name="Google Shape;5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325" y="1244625"/>
            <a:ext cx="2753450" cy="15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5949" y="741588"/>
            <a:ext cx="3610501" cy="491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7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R744 Water chiller - length of ribs from plastic housing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sp>
        <p:nvSpPr>
          <p:cNvPr id="525" name="Google Shape;525;p37"/>
          <p:cNvSpPr txBox="1"/>
          <p:nvPr/>
        </p:nvSpPr>
        <p:spPr>
          <a:xfrm>
            <a:off x="3555900" y="2878000"/>
            <a:ext cx="5588100" cy="14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Closing of overflow through top and bottom section of the core gives significant improvements in terms of heat exchange efficiency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Increase of pressure drops on coolant side is a side effect of closing of by-passes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17145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6" name="Google Shape;5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400" y="1062312"/>
            <a:ext cx="3016725" cy="16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350" y="3060575"/>
            <a:ext cx="3006832" cy="161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7"/>
          <p:cNvSpPr txBox="1"/>
          <p:nvPr/>
        </p:nvSpPr>
        <p:spPr>
          <a:xfrm>
            <a:off x="1064750" y="729600"/>
            <a:ext cx="160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1st coolant pass</a:t>
            </a:r>
            <a:endParaRPr b="1"/>
          </a:p>
        </p:txBody>
      </p:sp>
      <p:sp>
        <p:nvSpPr>
          <p:cNvPr id="529" name="Google Shape;529;p37"/>
          <p:cNvSpPr txBox="1"/>
          <p:nvPr/>
        </p:nvSpPr>
        <p:spPr>
          <a:xfrm>
            <a:off x="1031300" y="2713600"/>
            <a:ext cx="1667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2nd coolant pass</a:t>
            </a:r>
            <a:endParaRPr b="1"/>
          </a:p>
        </p:txBody>
      </p:sp>
      <p:graphicFrame>
        <p:nvGraphicFramePr>
          <p:cNvPr id="530" name="Google Shape;530;p37"/>
          <p:cNvGraphicFramePr/>
          <p:nvPr/>
        </p:nvGraphicFramePr>
        <p:xfrm>
          <a:off x="3571800" y="1259375"/>
          <a:ext cx="5499725" cy="1322475"/>
        </p:xfrm>
        <a:graphic>
          <a:graphicData uri="http://schemas.openxmlformats.org/drawingml/2006/table">
            <a:tbl>
              <a:tblPr>
                <a:noFill/>
                <a:tableStyleId>{ED033A14-33D6-437C-BFAA-C5570D15C440}</a:tableStyleId>
              </a:tblPr>
              <a:tblGrid>
                <a:gridCol w="223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Pressure drop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New ribs length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FF00"/>
                          </a:solidFill>
                        </a:rPr>
                        <a:t>+7%</a:t>
                      </a:r>
                      <a:endParaRPr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D966"/>
                          </a:solidFill>
                        </a:rPr>
                        <a:t>+10%</a:t>
                      </a:r>
                      <a:endParaRPr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C-baffle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FF00"/>
                          </a:solidFill>
                        </a:rPr>
                        <a:t>+4%</a:t>
                      </a:r>
                      <a:endParaRPr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D966"/>
                          </a:solidFill>
                        </a:rPr>
                        <a:t>+11%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8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R744 Water chiller - refrigerant flow optimizations 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sp>
        <p:nvSpPr>
          <p:cNvPr id="536" name="Google Shape;536;p38"/>
          <p:cNvSpPr txBox="1"/>
          <p:nvPr/>
        </p:nvSpPr>
        <p:spPr>
          <a:xfrm>
            <a:off x="103525" y="3526000"/>
            <a:ext cx="9002700" cy="11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Initially core was designed for two pass configuration on refrigerant side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Results from coolant side shows, that better flow uniformity = increased efficiency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Theoretical study shows that R744 chiller should be less sensitive on pressure drops (than chemical chiller) and multipass configuration can be interesting development path</a:t>
            </a:r>
            <a:endParaRPr/>
          </a:p>
        </p:txBody>
      </p:sp>
      <p:graphicFrame>
        <p:nvGraphicFramePr>
          <p:cNvPr id="537" name="Google Shape;537;p38"/>
          <p:cNvGraphicFramePr/>
          <p:nvPr/>
        </p:nvGraphicFramePr>
        <p:xfrm>
          <a:off x="4713625" y="877575"/>
          <a:ext cx="4343750" cy="2314150"/>
        </p:xfrm>
        <a:graphic>
          <a:graphicData uri="http://schemas.openxmlformats.org/drawingml/2006/table">
            <a:tbl>
              <a:tblPr>
                <a:noFill/>
                <a:tableStyleId>{ED033A14-33D6-437C-BFAA-C5570D15C440}</a:tableStyleId>
              </a:tblPr>
              <a:tblGrid>
                <a:gridCol w="255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R744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R1234yf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Working pressure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35[bar]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3.2[bar]</a:t>
                      </a:r>
                      <a:endParaRPr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Temperature of phase change for working pressure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0,2[C]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0,4[C]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Temperature of phase change for working pressure +1[bar]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1,2[C]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8,7[C]</a:t>
                      </a:r>
                      <a:endParaRPr>
                        <a:solidFill>
                          <a:srgbClr val="FFD96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38" name="Google Shape;5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375" y="877570"/>
            <a:ext cx="2633665" cy="2545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9" name="Google Shape;539;p38"/>
          <p:cNvCxnSpPr/>
          <p:nvPr/>
        </p:nvCxnSpPr>
        <p:spPr>
          <a:xfrm>
            <a:off x="3116325" y="779400"/>
            <a:ext cx="0" cy="4974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0" name="Google Shape;540;p38"/>
          <p:cNvCxnSpPr/>
          <p:nvPr/>
        </p:nvCxnSpPr>
        <p:spPr>
          <a:xfrm flipH="1">
            <a:off x="2121675" y="1852375"/>
            <a:ext cx="486000" cy="330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1" name="Google Shape;541;p38"/>
          <p:cNvCxnSpPr/>
          <p:nvPr/>
        </p:nvCxnSpPr>
        <p:spPr>
          <a:xfrm>
            <a:off x="2064925" y="2804238"/>
            <a:ext cx="270600" cy="1008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2" name="Google Shape;542;p38"/>
          <p:cNvCxnSpPr/>
          <p:nvPr/>
        </p:nvCxnSpPr>
        <p:spPr>
          <a:xfrm rot="10800000" flipH="1">
            <a:off x="2864500" y="2353325"/>
            <a:ext cx="522600" cy="3651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3" name="Google Shape;543;p38"/>
          <p:cNvCxnSpPr/>
          <p:nvPr/>
        </p:nvCxnSpPr>
        <p:spPr>
          <a:xfrm rot="10800000">
            <a:off x="3413500" y="877575"/>
            <a:ext cx="0" cy="4734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4" name="Google Shape;544;p38"/>
          <p:cNvCxnSpPr/>
          <p:nvPr/>
        </p:nvCxnSpPr>
        <p:spPr>
          <a:xfrm rot="10800000">
            <a:off x="1816225" y="2716350"/>
            <a:ext cx="248700" cy="87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9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R744 Water chiller - 4 pass on refrigerant side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pic>
        <p:nvPicPr>
          <p:cNvPr id="550" name="Google Shape;5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00" y="965720"/>
            <a:ext cx="2633665" cy="2545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Google Shape;551;p39"/>
          <p:cNvCxnSpPr/>
          <p:nvPr/>
        </p:nvCxnSpPr>
        <p:spPr>
          <a:xfrm>
            <a:off x="1972350" y="867550"/>
            <a:ext cx="0" cy="4974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2" name="Google Shape;552;p39"/>
          <p:cNvCxnSpPr/>
          <p:nvPr/>
        </p:nvCxnSpPr>
        <p:spPr>
          <a:xfrm rot="10800000" flipH="1">
            <a:off x="997825" y="1906250"/>
            <a:ext cx="508500" cy="3567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3" name="Google Shape;553;p39"/>
          <p:cNvCxnSpPr/>
          <p:nvPr/>
        </p:nvCxnSpPr>
        <p:spPr>
          <a:xfrm rot="10800000">
            <a:off x="2269525" y="965725"/>
            <a:ext cx="0" cy="4734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4" name="Google Shape;554;p39"/>
          <p:cNvCxnSpPr/>
          <p:nvPr/>
        </p:nvCxnSpPr>
        <p:spPr>
          <a:xfrm rot="10800000">
            <a:off x="688050" y="2584350"/>
            <a:ext cx="6300" cy="3399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5" name="Google Shape;555;p39"/>
          <p:cNvCxnSpPr/>
          <p:nvPr/>
        </p:nvCxnSpPr>
        <p:spPr>
          <a:xfrm flipH="1">
            <a:off x="1738225" y="2382875"/>
            <a:ext cx="405300" cy="2916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6" name="Google Shape;556;p39"/>
          <p:cNvCxnSpPr/>
          <p:nvPr/>
        </p:nvCxnSpPr>
        <p:spPr>
          <a:xfrm>
            <a:off x="1166500" y="2806575"/>
            <a:ext cx="12600" cy="3966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7" name="Google Shape;557;p39"/>
          <p:cNvCxnSpPr/>
          <p:nvPr/>
        </p:nvCxnSpPr>
        <p:spPr>
          <a:xfrm flipH="1">
            <a:off x="1456225" y="2271450"/>
            <a:ext cx="1089000" cy="7617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8" name="Google Shape;558;p39"/>
          <p:cNvCxnSpPr/>
          <p:nvPr/>
        </p:nvCxnSpPr>
        <p:spPr>
          <a:xfrm rot="10800000" flipH="1">
            <a:off x="1823875" y="2575950"/>
            <a:ext cx="508500" cy="3567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9" name="Google Shape;559;p39"/>
          <p:cNvCxnSpPr/>
          <p:nvPr/>
        </p:nvCxnSpPr>
        <p:spPr>
          <a:xfrm>
            <a:off x="933575" y="2573650"/>
            <a:ext cx="6300" cy="6360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60" name="Google Shape;56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3065" y="965720"/>
            <a:ext cx="2679005" cy="2545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1" name="Google Shape;561;p39"/>
          <p:cNvCxnSpPr/>
          <p:nvPr/>
        </p:nvCxnSpPr>
        <p:spPr>
          <a:xfrm rot="10800000">
            <a:off x="3378850" y="1640675"/>
            <a:ext cx="0" cy="4734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2" name="Google Shape;562;p39"/>
          <p:cNvCxnSpPr/>
          <p:nvPr/>
        </p:nvCxnSpPr>
        <p:spPr>
          <a:xfrm rot="10800000" flipH="1">
            <a:off x="3944625" y="1472063"/>
            <a:ext cx="300300" cy="3039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3" name="Google Shape;563;p39"/>
          <p:cNvCxnSpPr/>
          <p:nvPr/>
        </p:nvCxnSpPr>
        <p:spPr>
          <a:xfrm>
            <a:off x="3023700" y="2775100"/>
            <a:ext cx="1126800" cy="2394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4" name="Google Shape;564;p39"/>
          <p:cNvCxnSpPr/>
          <p:nvPr/>
        </p:nvCxnSpPr>
        <p:spPr>
          <a:xfrm flipH="1">
            <a:off x="4263850" y="1988150"/>
            <a:ext cx="963300" cy="9696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39"/>
          <p:cNvCxnSpPr/>
          <p:nvPr/>
        </p:nvCxnSpPr>
        <p:spPr>
          <a:xfrm>
            <a:off x="3749025" y="1753600"/>
            <a:ext cx="0" cy="4974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6" name="Google Shape;566;p39"/>
          <p:cNvCxnSpPr/>
          <p:nvPr/>
        </p:nvCxnSpPr>
        <p:spPr>
          <a:xfrm rot="10800000" flipH="1">
            <a:off x="4526500" y="2382875"/>
            <a:ext cx="438000" cy="457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7" name="Google Shape;567;p39"/>
          <p:cNvCxnSpPr/>
          <p:nvPr/>
        </p:nvCxnSpPr>
        <p:spPr>
          <a:xfrm flipH="1">
            <a:off x="4446475" y="2126650"/>
            <a:ext cx="459600" cy="4596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p39"/>
          <p:cNvCxnSpPr/>
          <p:nvPr/>
        </p:nvCxnSpPr>
        <p:spPr>
          <a:xfrm rot="10800000">
            <a:off x="3193800" y="2668175"/>
            <a:ext cx="813300" cy="1722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69" name="Google Shape;56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7725" y="1439126"/>
            <a:ext cx="3315175" cy="197862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9"/>
          <p:cNvSpPr txBox="1"/>
          <p:nvPr/>
        </p:nvSpPr>
        <p:spPr>
          <a:xfrm>
            <a:off x="4935750" y="433125"/>
            <a:ext cx="36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71" name="Google Shape;571;p39"/>
          <p:cNvGraphicFramePr/>
          <p:nvPr/>
        </p:nvGraphicFramePr>
        <p:xfrm>
          <a:off x="4935750" y="3800350"/>
          <a:ext cx="3387600" cy="1111355"/>
        </p:xfrm>
        <a:graphic>
          <a:graphicData uri="http://schemas.openxmlformats.org/drawingml/2006/table">
            <a:tbl>
              <a:tblPr>
                <a:noFill/>
                <a:tableStyleId>{ED033A14-33D6-437C-BFAA-C5570D15C440}</a:tableStyleId>
              </a:tblPr>
              <a:tblGrid>
                <a:gridCol w="211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Power 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00FF00"/>
                          </a:solidFill>
                        </a:rPr>
                        <a:t>+10%</a:t>
                      </a:r>
                      <a:endParaRPr sz="1600"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Pressure drop at coolant side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E599"/>
                          </a:solidFill>
                        </a:rPr>
                        <a:t>+80%</a:t>
                      </a:r>
                      <a:endParaRPr sz="1600">
                        <a:solidFill>
                          <a:srgbClr val="FFE599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72" name="Google Shape;572;p39"/>
          <p:cNvSpPr txBox="1"/>
          <p:nvPr/>
        </p:nvSpPr>
        <p:spPr>
          <a:xfrm>
            <a:off x="6213775" y="965725"/>
            <a:ext cx="2228700" cy="396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rows  4/4 configuration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0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R744 Water chiller - 4 pass on refrigerant side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pic>
        <p:nvPicPr>
          <p:cNvPr id="578" name="Google Shape;57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00" y="965720"/>
            <a:ext cx="2633665" cy="2545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9" name="Google Shape;579;p40"/>
          <p:cNvCxnSpPr/>
          <p:nvPr/>
        </p:nvCxnSpPr>
        <p:spPr>
          <a:xfrm>
            <a:off x="1972350" y="867550"/>
            <a:ext cx="0" cy="4974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0" name="Google Shape;580;p40"/>
          <p:cNvCxnSpPr/>
          <p:nvPr/>
        </p:nvCxnSpPr>
        <p:spPr>
          <a:xfrm rot="10800000">
            <a:off x="2269525" y="965725"/>
            <a:ext cx="0" cy="4734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1" name="Google Shape;581;p40"/>
          <p:cNvCxnSpPr/>
          <p:nvPr/>
        </p:nvCxnSpPr>
        <p:spPr>
          <a:xfrm flipH="1">
            <a:off x="1794700" y="2506775"/>
            <a:ext cx="405300" cy="2916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2" name="Google Shape;582;p40"/>
          <p:cNvCxnSpPr/>
          <p:nvPr/>
        </p:nvCxnSpPr>
        <p:spPr>
          <a:xfrm rot="10800000">
            <a:off x="1188375" y="2815900"/>
            <a:ext cx="0" cy="195300"/>
          </a:xfrm>
          <a:prstGeom prst="straightConnector1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3" name="Google Shape;583;p40"/>
          <p:cNvCxnSpPr/>
          <p:nvPr/>
        </p:nvCxnSpPr>
        <p:spPr>
          <a:xfrm flipH="1">
            <a:off x="1512025" y="2382875"/>
            <a:ext cx="1033200" cy="7233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40"/>
          <p:cNvCxnSpPr/>
          <p:nvPr/>
        </p:nvCxnSpPr>
        <p:spPr>
          <a:xfrm rot="10800000" flipH="1">
            <a:off x="1812588" y="2623075"/>
            <a:ext cx="508500" cy="3567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5" name="Google Shape;585;p40"/>
          <p:cNvCxnSpPr/>
          <p:nvPr/>
        </p:nvCxnSpPr>
        <p:spPr>
          <a:xfrm>
            <a:off x="933575" y="2573650"/>
            <a:ext cx="6300" cy="6360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86" name="Google Shape;58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3065" y="965720"/>
            <a:ext cx="2679005" cy="25450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7" name="Google Shape;587;p40"/>
          <p:cNvCxnSpPr/>
          <p:nvPr/>
        </p:nvCxnSpPr>
        <p:spPr>
          <a:xfrm rot="10800000">
            <a:off x="3378850" y="1640675"/>
            <a:ext cx="0" cy="4734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8" name="Google Shape;588;p40"/>
          <p:cNvCxnSpPr/>
          <p:nvPr/>
        </p:nvCxnSpPr>
        <p:spPr>
          <a:xfrm>
            <a:off x="3039200" y="2916600"/>
            <a:ext cx="1112700" cy="2799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9" name="Google Shape;589;p40"/>
          <p:cNvCxnSpPr/>
          <p:nvPr/>
        </p:nvCxnSpPr>
        <p:spPr>
          <a:xfrm flipH="1">
            <a:off x="4263875" y="2086950"/>
            <a:ext cx="963300" cy="9696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0" name="Google Shape;590;p40"/>
          <p:cNvCxnSpPr/>
          <p:nvPr/>
        </p:nvCxnSpPr>
        <p:spPr>
          <a:xfrm>
            <a:off x="3749025" y="1753600"/>
            <a:ext cx="0" cy="4974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1" name="Google Shape;591;p40"/>
          <p:cNvCxnSpPr/>
          <p:nvPr/>
        </p:nvCxnSpPr>
        <p:spPr>
          <a:xfrm rot="10800000" flipH="1">
            <a:off x="4611175" y="2353900"/>
            <a:ext cx="450600" cy="4620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2" name="Google Shape;592;p40"/>
          <p:cNvCxnSpPr/>
          <p:nvPr/>
        </p:nvCxnSpPr>
        <p:spPr>
          <a:xfrm flipH="1">
            <a:off x="4502125" y="2214925"/>
            <a:ext cx="459600" cy="4596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3" name="Google Shape;593;p40"/>
          <p:cNvCxnSpPr/>
          <p:nvPr/>
        </p:nvCxnSpPr>
        <p:spPr>
          <a:xfrm rot="10800000">
            <a:off x="3131813" y="2785550"/>
            <a:ext cx="813300" cy="1722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4" name="Google Shape;594;p40"/>
          <p:cNvSpPr txBox="1"/>
          <p:nvPr/>
        </p:nvSpPr>
        <p:spPr>
          <a:xfrm>
            <a:off x="4935750" y="433125"/>
            <a:ext cx="362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95" name="Google Shape;595;p40"/>
          <p:cNvGraphicFramePr/>
          <p:nvPr/>
        </p:nvGraphicFramePr>
        <p:xfrm>
          <a:off x="5407900" y="3510775"/>
          <a:ext cx="3034650" cy="1552180"/>
        </p:xfrm>
        <a:graphic>
          <a:graphicData uri="http://schemas.openxmlformats.org/drawingml/2006/table">
            <a:tbl>
              <a:tblPr>
                <a:noFill/>
                <a:tableStyleId>{ED033A14-33D6-437C-BFAA-C5570D15C440}</a:tableStyleId>
              </a:tblPr>
              <a:tblGrid>
                <a:gridCol w="189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</a:rPr>
                        <a:t>2x 2-4-2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Power </a:t>
                      </a:r>
                      <a:endParaRPr sz="16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rgbClr val="00FF00"/>
                          </a:solidFill>
                        </a:rPr>
                        <a:t>+1%</a:t>
                      </a:r>
                      <a:endParaRPr sz="1600"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Pressure drop at refrigerant side</a:t>
                      </a:r>
                      <a:endParaRPr sz="160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rgbClr val="00FF00"/>
                          </a:solidFill>
                        </a:rPr>
                        <a:t>-20%</a:t>
                      </a:r>
                      <a:endParaRPr sz="1600"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6" name="Google Shape;596;p40"/>
          <p:cNvSpPr txBox="1"/>
          <p:nvPr/>
        </p:nvSpPr>
        <p:spPr>
          <a:xfrm>
            <a:off x="6075250" y="965725"/>
            <a:ext cx="2367300" cy="396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rows  2-4-2 configuration</a:t>
            </a:r>
            <a:endParaRPr/>
          </a:p>
        </p:txBody>
      </p:sp>
      <p:pic>
        <p:nvPicPr>
          <p:cNvPr id="597" name="Google Shape;59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3519" y="1434625"/>
            <a:ext cx="3298474" cy="1843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8" name="Google Shape;598;p40"/>
          <p:cNvCxnSpPr/>
          <p:nvPr/>
        </p:nvCxnSpPr>
        <p:spPr>
          <a:xfrm flipH="1">
            <a:off x="1019850" y="1929700"/>
            <a:ext cx="478500" cy="3213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9" name="Google Shape;599;p40"/>
          <p:cNvCxnSpPr/>
          <p:nvPr/>
        </p:nvCxnSpPr>
        <p:spPr>
          <a:xfrm>
            <a:off x="687950" y="2506775"/>
            <a:ext cx="7500" cy="2181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0" name="Google Shape;600;p40"/>
          <p:cNvCxnSpPr/>
          <p:nvPr/>
        </p:nvCxnSpPr>
        <p:spPr>
          <a:xfrm rot="10800000">
            <a:off x="699450" y="2885275"/>
            <a:ext cx="0" cy="1749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1" name="Google Shape;601;p40"/>
          <p:cNvCxnSpPr/>
          <p:nvPr/>
        </p:nvCxnSpPr>
        <p:spPr>
          <a:xfrm>
            <a:off x="1188375" y="3011200"/>
            <a:ext cx="0" cy="168000"/>
          </a:xfrm>
          <a:prstGeom prst="straightConnector1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2" name="Google Shape;602;p40"/>
          <p:cNvCxnSpPr/>
          <p:nvPr/>
        </p:nvCxnSpPr>
        <p:spPr>
          <a:xfrm flipH="1">
            <a:off x="1502675" y="2114075"/>
            <a:ext cx="1023600" cy="7092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3" name="Google Shape;603;p40"/>
          <p:cNvCxnSpPr/>
          <p:nvPr/>
        </p:nvCxnSpPr>
        <p:spPr>
          <a:xfrm rot="10800000" flipH="1">
            <a:off x="1691488" y="2266375"/>
            <a:ext cx="508500" cy="3567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4" name="Google Shape;604;p40"/>
          <p:cNvCxnSpPr/>
          <p:nvPr/>
        </p:nvCxnSpPr>
        <p:spPr>
          <a:xfrm>
            <a:off x="3021850" y="2514300"/>
            <a:ext cx="1112700" cy="2799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5" name="Google Shape;605;p40"/>
          <p:cNvCxnSpPr/>
          <p:nvPr/>
        </p:nvCxnSpPr>
        <p:spPr>
          <a:xfrm flipH="1">
            <a:off x="3963325" y="1474300"/>
            <a:ext cx="265800" cy="3042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6" name="Google Shape;606;p40"/>
          <p:cNvCxnSpPr/>
          <p:nvPr/>
        </p:nvCxnSpPr>
        <p:spPr>
          <a:xfrm flipH="1">
            <a:off x="4250275" y="1797075"/>
            <a:ext cx="963300" cy="9696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7" name="Google Shape;607;p40"/>
          <p:cNvCxnSpPr/>
          <p:nvPr/>
        </p:nvCxnSpPr>
        <p:spPr>
          <a:xfrm rot="10800000" flipH="1">
            <a:off x="4471200" y="2007250"/>
            <a:ext cx="450600" cy="4620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4212F93-3F25-47E6-C9BE-E3B2B34430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/>
              <a:t>R744 Chiller Design optimization</a:t>
            </a:r>
            <a:endParaRPr lang="en-US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ED9B9ED2-0849-D9D5-8607-1E00773FE2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pl-PL" dirty="0"/>
              <a:t>Dawid Szostek, Michał Bełzowski</a:t>
            </a:r>
          </a:p>
          <a:p>
            <a:endParaRPr lang="en-US" dirty="0"/>
          </a:p>
        </p:txBody>
      </p:sp>
      <p:pic>
        <p:nvPicPr>
          <p:cNvPr id="6" name="Google Shape;142;p23"/>
          <p:cNvPicPr preferRelativeResize="0">
            <a:picLocks noGrp="1"/>
          </p:cNvPicPr>
          <p:nvPr>
            <p:ph type="pic" sz="quarter" idx="11"/>
          </p:nvPr>
        </p:nvPicPr>
        <p:blipFill>
          <a:blip r:embed="rId2">
            <a:alphaModFix/>
          </a:blip>
          <a:srcRect l="3881" r="3881"/>
          <a:stretch>
            <a:fillRect/>
          </a:stretch>
        </p:blipFill>
        <p:spPr>
          <a:xfrm>
            <a:off x="7597775" y="4140200"/>
            <a:ext cx="1263650" cy="77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083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1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R744 tube technology for HP side applications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pic>
        <p:nvPicPr>
          <p:cNvPr id="613" name="Google Shape;61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475" y="2571750"/>
            <a:ext cx="3281800" cy="213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300" y="827275"/>
            <a:ext cx="3184146" cy="17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9000" y="2808600"/>
            <a:ext cx="3281800" cy="18413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6" name="Google Shape;616;p41"/>
          <p:cNvCxnSpPr/>
          <p:nvPr/>
        </p:nvCxnSpPr>
        <p:spPr>
          <a:xfrm>
            <a:off x="5469000" y="3619038"/>
            <a:ext cx="900300" cy="220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7" name="Google Shape;617;p41"/>
          <p:cNvSpPr txBox="1"/>
          <p:nvPr/>
        </p:nvSpPr>
        <p:spPr>
          <a:xfrm>
            <a:off x="3619975" y="854950"/>
            <a:ext cx="5427000" cy="17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Typically failures of chiller during burst test were observed between &gt;320[bar] (acc. SAE target for chiller: 260[bar])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After adaptation burst pressure &gt;390[bar] (SAE target for HP side: 340[bar]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Test shows that same core can works effectively like a chiller and water gas cooler WGC  - potential usage of core for battery heating!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2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R744 tube technology Internal heat exchanger (IHX) concept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pic>
        <p:nvPicPr>
          <p:cNvPr id="623" name="Google Shape;62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934200"/>
            <a:ext cx="2362625" cy="2258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4" name="Google Shape;624;p42"/>
          <p:cNvCxnSpPr/>
          <p:nvPr/>
        </p:nvCxnSpPr>
        <p:spPr>
          <a:xfrm>
            <a:off x="831350" y="1065175"/>
            <a:ext cx="0" cy="4464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5" name="Google Shape;625;p42"/>
          <p:cNvCxnSpPr/>
          <p:nvPr/>
        </p:nvCxnSpPr>
        <p:spPr>
          <a:xfrm rot="10800000">
            <a:off x="2151525" y="1410175"/>
            <a:ext cx="0" cy="3504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6" name="Google Shape;626;p42"/>
          <p:cNvCxnSpPr/>
          <p:nvPr/>
        </p:nvCxnSpPr>
        <p:spPr>
          <a:xfrm rot="10800000">
            <a:off x="1044300" y="1007100"/>
            <a:ext cx="0" cy="350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7" name="Google Shape;627;p42"/>
          <p:cNvCxnSpPr/>
          <p:nvPr/>
        </p:nvCxnSpPr>
        <p:spPr>
          <a:xfrm>
            <a:off x="2007200" y="1558725"/>
            <a:ext cx="0" cy="446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8" name="Google Shape;628;p42"/>
          <p:cNvSpPr txBox="1"/>
          <p:nvPr/>
        </p:nvSpPr>
        <p:spPr>
          <a:xfrm>
            <a:off x="273000" y="1102950"/>
            <a:ext cx="40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LP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629" name="Google Shape;629;p42"/>
          <p:cNvSpPr txBox="1"/>
          <p:nvPr/>
        </p:nvSpPr>
        <p:spPr>
          <a:xfrm>
            <a:off x="1184850" y="911850"/>
            <a:ext cx="58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HP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630" name="Google Shape;630;p42"/>
          <p:cNvCxnSpPr/>
          <p:nvPr/>
        </p:nvCxnSpPr>
        <p:spPr>
          <a:xfrm>
            <a:off x="898375" y="1219225"/>
            <a:ext cx="1997700" cy="819300"/>
          </a:xfrm>
          <a:prstGeom prst="straightConnector1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1" name="Google Shape;631;p42"/>
          <p:cNvCxnSpPr/>
          <p:nvPr/>
        </p:nvCxnSpPr>
        <p:spPr>
          <a:xfrm rot="10800000" flipH="1">
            <a:off x="928000" y="1796625"/>
            <a:ext cx="977400" cy="1038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2" name="Google Shape;632;p42"/>
          <p:cNvCxnSpPr/>
          <p:nvPr/>
        </p:nvCxnSpPr>
        <p:spPr>
          <a:xfrm rot="10800000">
            <a:off x="1194600" y="1569625"/>
            <a:ext cx="468900" cy="617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3" name="Google Shape;633;p42"/>
          <p:cNvSpPr txBox="1"/>
          <p:nvPr/>
        </p:nvSpPr>
        <p:spPr>
          <a:xfrm>
            <a:off x="273000" y="3377925"/>
            <a:ext cx="89130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FA5"/>
              </a:buClr>
              <a:buSzPts val="1200"/>
              <a:buFont typeface="Noto Sans Symbols"/>
              <a:buChar char="■"/>
            </a:pPr>
            <a:r>
              <a:rPr lang="en" sz="1200" b="1" i="0" u="none" strike="noStrike" cap="none">
                <a:solidFill>
                  <a:srgbClr val="253B46"/>
                </a:solidFill>
                <a:latin typeface="Arial"/>
                <a:ea typeface="Arial"/>
                <a:cs typeface="Arial"/>
                <a:sym typeface="Arial"/>
              </a:rPr>
              <a:t> IHX main function: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FA5"/>
              </a:buClr>
              <a:buSzPts val="1200"/>
              <a:buFont typeface="Noto Sans Symbols"/>
              <a:buChar char="➔"/>
            </a:pPr>
            <a:r>
              <a:rPr lang="en" sz="1200" b="1" i="0" u="none" strike="noStrike" cap="none">
                <a:solidFill>
                  <a:srgbClr val="253B46"/>
                </a:solidFill>
                <a:latin typeface="Arial"/>
                <a:ea typeface="Arial"/>
                <a:cs typeface="Arial"/>
                <a:sym typeface="Arial"/>
              </a:rPr>
              <a:t>In high thermal load conditions,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200" b="1" i="0" u="none" strike="noStrike" cap="none">
                <a:solidFill>
                  <a:srgbClr val="253B46"/>
                </a:solidFill>
                <a:latin typeface="Arial"/>
                <a:ea typeface="Arial"/>
                <a:cs typeface="Arial"/>
                <a:sym typeface="Arial"/>
              </a:rPr>
              <a:t>IHX is </a:t>
            </a:r>
            <a:r>
              <a:rPr lang="en" sz="1200" b="1" i="0" u="sng" strike="noStrike" cap="none">
                <a:solidFill>
                  <a:srgbClr val="253B46"/>
                </a:solidFill>
                <a:latin typeface="Arial"/>
                <a:ea typeface="Arial"/>
                <a:cs typeface="Arial"/>
                <a:sym typeface="Arial"/>
              </a:rPr>
              <a:t>necessary</a:t>
            </a:r>
            <a:r>
              <a:rPr lang="en" sz="1200" b="1" i="0" u="none" strike="noStrike" cap="none">
                <a:solidFill>
                  <a:srgbClr val="253B46"/>
                </a:solidFill>
                <a:latin typeface="Arial"/>
                <a:ea typeface="Arial"/>
                <a:cs typeface="Arial"/>
                <a:sym typeface="Arial"/>
              </a:rPr>
              <a:t> to cool the fluid under the temperature of the GC air inlet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FA5"/>
              </a:buClr>
              <a:buSzPts val="1200"/>
              <a:buFont typeface="Noto Sans Symbols"/>
              <a:buChar char="➔"/>
            </a:pPr>
            <a:r>
              <a:rPr lang="en" sz="1200" b="1" i="0" u="none" strike="noStrike" cap="none">
                <a:solidFill>
                  <a:srgbClr val="253B46"/>
                </a:solidFill>
                <a:latin typeface="Arial"/>
                <a:ea typeface="Arial"/>
                <a:cs typeface="Arial"/>
                <a:sym typeface="Arial"/>
              </a:rPr>
              <a:t>Increase of the COP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FA5"/>
              </a:buClr>
              <a:buSzPts val="1200"/>
              <a:buFont typeface="Noto Sans Symbols"/>
              <a:buChar char="➔"/>
            </a:pPr>
            <a:r>
              <a:rPr lang="en" sz="1200" b="1" i="0" u="none" strike="noStrike" cap="none">
                <a:solidFill>
                  <a:srgbClr val="253B46"/>
                </a:solidFill>
                <a:latin typeface="Arial"/>
                <a:ea typeface="Arial"/>
                <a:cs typeface="Arial"/>
                <a:sym typeface="Arial"/>
              </a:rPr>
              <a:t>Insure the superheat after the evaporator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FA5"/>
              </a:buClr>
              <a:buSzPts val="1440"/>
              <a:buFont typeface="Noto Sans Symbols"/>
              <a:buNone/>
            </a:pPr>
            <a:endParaRPr sz="1200" b="1" i="0" u="none" strike="noStrike" cap="none">
              <a:solidFill>
                <a:srgbClr val="253B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9FA5"/>
              </a:buClr>
              <a:buSzPts val="1200"/>
              <a:buFont typeface="Noto Sans Symbols"/>
              <a:buChar char="■"/>
            </a:pPr>
            <a:r>
              <a:rPr lang="en" sz="1200" b="1" i="0" u="none" strike="noStrike" cap="none">
                <a:solidFill>
                  <a:srgbClr val="253B46"/>
                </a:solidFill>
                <a:latin typeface="Arial"/>
                <a:ea typeface="Arial"/>
                <a:cs typeface="Arial"/>
                <a:sym typeface="Arial"/>
              </a:rPr>
              <a:t> Heat exchange between HP &amp; LP sides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350" y="934200"/>
            <a:ext cx="5409600" cy="22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3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Conclusions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sp>
        <p:nvSpPr>
          <p:cNvPr id="640" name="Google Shape;640;p43"/>
          <p:cNvSpPr txBox="1"/>
          <p:nvPr/>
        </p:nvSpPr>
        <p:spPr>
          <a:xfrm>
            <a:off x="302500" y="1043525"/>
            <a:ext cx="8039700" cy="3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R744 refrigerant is a great alternative to answer  PFAS requirements. Specific component development including product optimization needs to be applied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right compromise between performance and pressure drops on coolant and refrigerant  and the cost needs to be set. Coolant side is more critical for the pressure drops optimization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R744 Chiller with multiport tubes thanks to high mechanical resistance offers a great alternative to be used for another applications cases: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Water Gas cooler (WGC) for battery heating or indirect HP system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Internal Heat Exchanger to improve system performance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4"/>
          <p:cNvSpPr txBox="1">
            <a:spLocks noGrp="1"/>
          </p:cNvSpPr>
          <p:nvPr>
            <p:ph type="title"/>
          </p:nvPr>
        </p:nvSpPr>
        <p:spPr>
          <a:xfrm>
            <a:off x="380999" y="273845"/>
            <a:ext cx="8369807" cy="402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Contact Info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sp>
        <p:nvSpPr>
          <p:cNvPr id="646" name="Google Shape;646;p44"/>
          <p:cNvSpPr txBox="1">
            <a:spLocks noGrp="1"/>
          </p:cNvSpPr>
          <p:nvPr>
            <p:ph type="body" idx="1"/>
          </p:nvPr>
        </p:nvSpPr>
        <p:spPr>
          <a:xfrm>
            <a:off x="380999" y="931915"/>
            <a:ext cx="8369807" cy="369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en" sz="2667" dirty="0"/>
              <a:t>Thank you!</a:t>
            </a:r>
            <a:endParaRPr sz="2667" dirty="0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667" dirty="0"/>
          </a:p>
          <a:p>
            <a:pPr marL="457200" lvl="0" indent="457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1600" b="1" dirty="0"/>
              <a:t>Dawid Szostek				</a:t>
            </a:r>
            <a:r>
              <a:rPr lang="en" sz="1600" b="1" dirty="0" smtClean="0"/>
              <a:t>Michał </a:t>
            </a:r>
            <a:r>
              <a:rPr lang="en" sz="1600" b="1" dirty="0"/>
              <a:t>Bełzowski</a:t>
            </a:r>
            <a:endParaRPr sz="1600" b="1" dirty="0"/>
          </a:p>
          <a:p>
            <a:pPr marL="0" lvl="0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1600" dirty="0"/>
              <a:t>Valeo Power Thermal Division</a:t>
            </a:r>
            <a:endParaRPr sz="1600" dirty="0"/>
          </a:p>
          <a:p>
            <a:pPr marL="0" lvl="0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1600" dirty="0"/>
              <a:t>Przemysłowa 3</a:t>
            </a:r>
            <a:endParaRPr sz="1600" dirty="0"/>
          </a:p>
          <a:p>
            <a:pPr marL="0" lvl="0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1600" dirty="0"/>
              <a:t>32-050 Skawina</a:t>
            </a:r>
            <a:endParaRPr sz="1600" dirty="0"/>
          </a:p>
          <a:p>
            <a:pPr marL="0" lvl="0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1600" dirty="0"/>
              <a:t>Poland</a:t>
            </a:r>
            <a:endParaRPr sz="1600" dirty="0"/>
          </a:p>
          <a:p>
            <a:pPr marL="1200150" lvl="0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1600" dirty="0"/>
              <a:t>Mobile +48 728 402 193				</a:t>
            </a:r>
            <a:r>
              <a:rPr lang="en" sz="1600" dirty="0" smtClean="0"/>
              <a:t>+</a:t>
            </a:r>
            <a:r>
              <a:rPr lang="en" sz="1600" dirty="0"/>
              <a:t>48 539 902 223</a:t>
            </a:r>
            <a:endParaRPr sz="1600" dirty="0"/>
          </a:p>
          <a:p>
            <a:pPr marL="1200150" lvl="0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1600" dirty="0"/>
              <a:t>Email: </a:t>
            </a:r>
            <a:r>
              <a:rPr lang="en" sz="1600" u="sng" dirty="0">
                <a:solidFill>
                  <a:schemeClr val="hlink"/>
                </a:solidFill>
                <a:hlinkClick r:id="rId3"/>
              </a:rPr>
              <a:t>dawid.szostek@valeo.com</a:t>
            </a:r>
            <a:r>
              <a:rPr lang="en" sz="1600" dirty="0"/>
              <a:t>			</a:t>
            </a:r>
            <a:r>
              <a:rPr lang="en" sz="1600" u="sng" dirty="0" smtClean="0">
                <a:solidFill>
                  <a:schemeClr val="hlink"/>
                </a:solidFill>
                <a:hlinkClick r:id="rId4"/>
              </a:rPr>
              <a:t>michal.belzowski@valeo.com</a:t>
            </a:r>
            <a:r>
              <a:rPr lang="en" sz="1600" dirty="0" smtClean="0"/>
              <a:t> </a:t>
            </a:r>
            <a:endParaRPr sz="1600" dirty="0"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dirty="0"/>
          </a:p>
        </p:txBody>
      </p:sp>
      <p:sp>
        <p:nvSpPr>
          <p:cNvPr id="2" name="Prostokąt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 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"/>
          <p:cNvSpPr txBox="1">
            <a:spLocks noGrp="1"/>
          </p:cNvSpPr>
          <p:nvPr>
            <p:ph type="title"/>
          </p:nvPr>
        </p:nvSpPr>
        <p:spPr>
          <a:xfrm>
            <a:off x="252524" y="116020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New Organisation Valeo Power Division</a:t>
            </a:r>
            <a:endParaRPr sz="1600" dirty="0">
              <a:latin typeface="+mj-lt"/>
            </a:endParaRPr>
          </a:p>
        </p:txBody>
      </p:sp>
      <p:sp>
        <p:nvSpPr>
          <p:cNvPr id="4" name="Google Shape;152;p24"/>
          <p:cNvSpPr txBox="1"/>
          <p:nvPr/>
        </p:nvSpPr>
        <p:spPr>
          <a:xfrm>
            <a:off x="447169" y="1237144"/>
            <a:ext cx="3026700" cy="1231500"/>
          </a:xfrm>
          <a:prstGeom prst="rect">
            <a:avLst/>
          </a:prstGeom>
          <a:solidFill>
            <a:srgbClr val="4E6B7C">
              <a:alpha val="0"/>
            </a:srgbClr>
          </a:solidFill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54C0E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</a:t>
            </a:r>
            <a:r>
              <a:rPr lang="en" sz="1500" b="1" dirty="0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rPr>
              <a:t>ermal</a:t>
            </a:r>
            <a:r>
              <a:rPr lang="en" sz="1500" dirty="0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200" dirty="0">
                <a:solidFill>
                  <a:srgbClr val="54C0E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</a:t>
            </a:r>
            <a:r>
              <a:rPr lang="en" sz="1500" b="1" dirty="0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rPr>
              <a:t>ystems</a:t>
            </a:r>
            <a:endParaRPr sz="1500" b="1" dirty="0">
              <a:solidFill>
                <a:srgbClr val="4E6B7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54C0E8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THERMAL IS EVERYWHERE</a:t>
            </a:r>
            <a:endParaRPr sz="1900" dirty="0">
              <a:solidFill>
                <a:srgbClr val="54C0E8"/>
              </a:solidFill>
              <a:latin typeface="Fira Sans Extra Condensed ExtraBold"/>
              <a:ea typeface="Fira Sans Extra Condensed ExtraBold"/>
              <a:cs typeface="Fira Sans Extra Condensed ExtraBold"/>
              <a:sym typeface="Fira Sans Extra Condensed Extra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4E6B7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Global thermal energy </a:t>
            </a:r>
            <a:endParaRPr sz="1500" dirty="0">
              <a:solidFill>
                <a:srgbClr val="4E6B7C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4E6B7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management &amp; simplification</a:t>
            </a:r>
            <a:endParaRPr sz="1500" dirty="0">
              <a:solidFill>
                <a:srgbClr val="4E6B7C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53;p24"/>
          <p:cNvSpPr txBox="1"/>
          <p:nvPr/>
        </p:nvSpPr>
        <p:spPr>
          <a:xfrm>
            <a:off x="5668969" y="1237144"/>
            <a:ext cx="3026700" cy="1293000"/>
          </a:xfrm>
          <a:prstGeom prst="rect">
            <a:avLst/>
          </a:prstGeom>
          <a:solidFill>
            <a:srgbClr val="4E6B7C">
              <a:alpha val="0"/>
            </a:srgbClr>
          </a:solidFill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008C5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</a:t>
            </a:r>
            <a:r>
              <a:rPr lang="en" sz="1500" b="1" dirty="0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rPr>
              <a:t>ower</a:t>
            </a:r>
            <a:r>
              <a:rPr lang="en" sz="2200" dirty="0">
                <a:solidFill>
                  <a:srgbClr val="008C5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</a:t>
            </a:r>
            <a:r>
              <a:rPr lang="en" sz="1500" b="1" dirty="0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rPr>
              <a:t>rain </a:t>
            </a:r>
            <a:r>
              <a:rPr lang="en" sz="2000" dirty="0">
                <a:solidFill>
                  <a:srgbClr val="008C5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</a:t>
            </a:r>
            <a:r>
              <a:rPr lang="en" sz="1500" b="1" dirty="0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rPr>
              <a:t>ystems</a:t>
            </a:r>
            <a:endParaRPr sz="1500" b="1" dirty="0">
              <a:solidFill>
                <a:srgbClr val="4E6B7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008C58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SOLUTIONS FOR ALL ELECTRIC MOBILITY &amp; ECOSYSTEM</a:t>
            </a:r>
            <a:endParaRPr sz="1900" dirty="0">
              <a:solidFill>
                <a:srgbClr val="008C58"/>
              </a:solidFill>
              <a:latin typeface="Fira Sans Extra Condensed ExtraBold"/>
              <a:ea typeface="Fira Sans Extra Condensed ExtraBold"/>
              <a:cs typeface="Fira Sans Extra Condensed ExtraBold"/>
              <a:sym typeface="Fira Sans Extra Condensed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4E6B7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Standardization &amp; scalability</a:t>
            </a:r>
            <a:endParaRPr sz="1500" dirty="0">
              <a:solidFill>
                <a:srgbClr val="4E6B7C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154;p24"/>
          <p:cNvSpPr txBox="1"/>
          <p:nvPr/>
        </p:nvSpPr>
        <p:spPr>
          <a:xfrm>
            <a:off x="2345737" y="3368194"/>
            <a:ext cx="4503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5077BA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VALEO POWER</a:t>
            </a:r>
            <a:endParaRPr sz="2600" dirty="0">
              <a:solidFill>
                <a:srgbClr val="5077BA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700" i="1" dirty="0">
                <a:solidFill>
                  <a:srgbClr val="4E6B7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GREENER MOBILITY</a:t>
            </a:r>
            <a:endParaRPr sz="1700" i="1" dirty="0">
              <a:solidFill>
                <a:srgbClr val="4E6B7C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 dirty="0">
                <a:solidFill>
                  <a:srgbClr val="4E6B7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by</a:t>
            </a:r>
            <a:endParaRPr sz="800" i="1" dirty="0">
              <a:solidFill>
                <a:srgbClr val="4E6B7C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700" i="1" dirty="0">
                <a:solidFill>
                  <a:srgbClr val="4E6B7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combined THERMAL &amp; POWERTRAIN solutions</a:t>
            </a:r>
            <a:endParaRPr sz="1700" dirty="0">
              <a:solidFill>
                <a:srgbClr val="4E6B7C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7" name="Google Shape;155;p24"/>
          <p:cNvPicPr preferRelativeResize="0"/>
          <p:nvPr/>
        </p:nvPicPr>
        <p:blipFill rotWithShape="1">
          <a:blip r:embed="rId3">
            <a:alphaModFix/>
          </a:blip>
          <a:srcRect l="6094" r="9145"/>
          <a:stretch/>
        </p:blipFill>
        <p:spPr>
          <a:xfrm rot="10800000" flipH="1">
            <a:off x="3487088" y="2022283"/>
            <a:ext cx="2170237" cy="1461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138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"/>
          <p:cNvSpPr txBox="1">
            <a:spLocks noGrp="1"/>
          </p:cNvSpPr>
          <p:nvPr>
            <p:ph type="title"/>
          </p:nvPr>
        </p:nvSpPr>
        <p:spPr>
          <a:xfrm>
            <a:off x="252524" y="116020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  <a:sym typeface="Montserrat SemiBold"/>
              </a:rPr>
              <a:t>Valeo</a:t>
            </a:r>
            <a:r>
              <a:rPr lang="pl-PL" sz="1600" dirty="0">
                <a:latin typeface="+mj-lt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AU" sz="1600" dirty="0">
                <a:latin typeface="+mj-lt"/>
                <a:ea typeface="Montserrat SemiBold"/>
                <a:cs typeface="Montserrat SemiBold"/>
                <a:sym typeface="Montserrat SemiBold"/>
              </a:rPr>
              <a:t>Group</a:t>
            </a:r>
            <a:r>
              <a:rPr lang="en" sz="1600" dirty="0">
                <a:latin typeface="+mj-lt"/>
                <a:ea typeface="Montserrat SemiBold"/>
                <a:cs typeface="Montserrat SemiBold"/>
                <a:sym typeface="Montserrat SemiBold"/>
              </a:rPr>
              <a:t> Organisation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sp>
        <p:nvSpPr>
          <p:cNvPr id="4" name="Google Shape;163;p25"/>
          <p:cNvSpPr txBox="1">
            <a:spLocks/>
          </p:cNvSpPr>
          <p:nvPr/>
        </p:nvSpPr>
        <p:spPr>
          <a:xfrm>
            <a:off x="6634496" y="3599562"/>
            <a:ext cx="182100" cy="17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700"/>
            </a:pPr>
            <a:fld id="{00000000-1234-1234-1234-123412341234}" type="slidenum">
              <a:rPr lang="en" smtClean="0"/>
              <a:pPr>
                <a:buClr>
                  <a:schemeClr val="dk1"/>
                </a:buClr>
                <a:buSzPts val="700"/>
              </a:pPr>
              <a:t>4</a:t>
            </a:fld>
            <a:endParaRPr lang="en"/>
          </a:p>
        </p:txBody>
      </p:sp>
      <p:grpSp>
        <p:nvGrpSpPr>
          <p:cNvPr id="5" name="Google Shape;167;p25"/>
          <p:cNvGrpSpPr/>
          <p:nvPr/>
        </p:nvGrpSpPr>
        <p:grpSpPr>
          <a:xfrm>
            <a:off x="5812901" y="776400"/>
            <a:ext cx="2273625" cy="3402699"/>
            <a:chOff x="7469975" y="1220025"/>
            <a:chExt cx="3031500" cy="4778400"/>
          </a:xfrm>
        </p:grpSpPr>
        <p:sp>
          <p:nvSpPr>
            <p:cNvPr id="6" name="Google Shape;168;p25"/>
            <p:cNvSpPr/>
            <p:nvPr/>
          </p:nvSpPr>
          <p:spPr>
            <a:xfrm>
              <a:off x="7469975" y="1220025"/>
              <a:ext cx="3031500" cy="4778400"/>
            </a:xfrm>
            <a:prstGeom prst="roundRect">
              <a:avLst>
                <a:gd name="adj" fmla="val 6540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127000" algn="ctr" rotWithShape="0">
                <a:srgbClr val="4F71B8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9;p25"/>
            <p:cNvSpPr/>
            <p:nvPr/>
          </p:nvSpPr>
          <p:spPr>
            <a:xfrm>
              <a:off x="7469975" y="1220025"/>
              <a:ext cx="3031500" cy="4778400"/>
            </a:xfrm>
            <a:prstGeom prst="roundRect">
              <a:avLst>
                <a:gd name="adj" fmla="val 6540"/>
              </a:avLst>
            </a:prstGeom>
            <a:solidFill>
              <a:srgbClr val="F7B100">
                <a:alpha val="49800"/>
              </a:srgb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algn="ctr" rotWithShape="0">
                <a:srgbClr val="4F71B8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170;p25"/>
          <p:cNvGrpSpPr/>
          <p:nvPr/>
        </p:nvGrpSpPr>
        <p:grpSpPr>
          <a:xfrm>
            <a:off x="6326994" y="3554754"/>
            <a:ext cx="1245046" cy="443479"/>
            <a:chOff x="3943664" y="1880536"/>
            <a:chExt cx="1252814" cy="446246"/>
          </a:xfrm>
        </p:grpSpPr>
        <p:grpSp>
          <p:nvGrpSpPr>
            <p:cNvPr id="9" name="Google Shape;171;p25"/>
            <p:cNvGrpSpPr/>
            <p:nvPr/>
          </p:nvGrpSpPr>
          <p:grpSpPr>
            <a:xfrm>
              <a:off x="4721484" y="1880536"/>
              <a:ext cx="142652" cy="116053"/>
              <a:chOff x="715050" y="3546071"/>
              <a:chExt cx="142652" cy="116053"/>
            </a:xfrm>
          </p:grpSpPr>
          <p:sp>
            <p:nvSpPr>
              <p:cNvPr id="24" name="Google Shape;172;p25"/>
              <p:cNvSpPr/>
              <p:nvPr/>
            </p:nvSpPr>
            <p:spPr>
              <a:xfrm>
                <a:off x="754615" y="3577062"/>
                <a:ext cx="52313" cy="6198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36" extrusionOk="0">
                    <a:moveTo>
                      <a:pt x="26" y="136"/>
                    </a:moveTo>
                    <a:cubicBezTo>
                      <a:pt x="22" y="136"/>
                      <a:pt x="17" y="134"/>
                      <a:pt x="13" y="132"/>
                    </a:cubicBezTo>
                    <a:cubicBezTo>
                      <a:pt x="2" y="124"/>
                      <a:pt x="0" y="109"/>
                      <a:pt x="8" y="99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77" y="3"/>
                      <a:pt x="91" y="0"/>
                      <a:pt x="102" y="8"/>
                    </a:cubicBezTo>
                    <a:cubicBezTo>
                      <a:pt x="112" y="15"/>
                      <a:pt x="115" y="30"/>
                      <a:pt x="107" y="41"/>
                    </a:cubicBezTo>
                    <a:cubicBezTo>
                      <a:pt x="45" y="126"/>
                      <a:pt x="45" y="126"/>
                      <a:pt x="45" y="126"/>
                    </a:cubicBezTo>
                    <a:cubicBezTo>
                      <a:pt x="41" y="133"/>
                      <a:pt x="34" y="136"/>
                      <a:pt x="26" y="1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73;p25"/>
              <p:cNvSpPr/>
              <p:nvPr/>
            </p:nvSpPr>
            <p:spPr>
              <a:xfrm>
                <a:off x="787365" y="3632671"/>
                <a:ext cx="70337" cy="29453"/>
              </a:xfrm>
              <a:custGeom>
                <a:avLst/>
                <a:gdLst/>
                <a:ahLst/>
                <a:cxnLst/>
                <a:rect l="l" t="t" r="r" b="b"/>
                <a:pathLst>
                  <a:path w="155" h="65" extrusionOk="0">
                    <a:moveTo>
                      <a:pt x="26" y="65"/>
                    </a:moveTo>
                    <a:cubicBezTo>
                      <a:pt x="14" y="65"/>
                      <a:pt x="4" y="57"/>
                      <a:pt x="3" y="45"/>
                    </a:cubicBezTo>
                    <a:cubicBezTo>
                      <a:pt x="0" y="33"/>
                      <a:pt x="9" y="21"/>
                      <a:pt x="22" y="19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39" y="0"/>
                      <a:pt x="151" y="8"/>
                      <a:pt x="153" y="21"/>
                    </a:cubicBezTo>
                    <a:cubicBezTo>
                      <a:pt x="155" y="34"/>
                      <a:pt x="146" y="46"/>
                      <a:pt x="133" y="48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8" y="65"/>
                      <a:pt x="27" y="65"/>
                      <a:pt x="26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74;p25"/>
              <p:cNvSpPr/>
              <p:nvPr/>
            </p:nvSpPr>
            <p:spPr>
              <a:xfrm>
                <a:off x="715050" y="3546071"/>
                <a:ext cx="30992" cy="69676"/>
              </a:xfrm>
              <a:custGeom>
                <a:avLst/>
                <a:gdLst/>
                <a:ahLst/>
                <a:cxnLst/>
                <a:rect l="l" t="t" r="r" b="b"/>
                <a:pathLst>
                  <a:path w="68" h="153" extrusionOk="0">
                    <a:moveTo>
                      <a:pt x="42" y="153"/>
                    </a:moveTo>
                    <a:cubicBezTo>
                      <a:pt x="31" y="153"/>
                      <a:pt x="21" y="145"/>
                      <a:pt x="19" y="133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0" y="16"/>
                      <a:pt x="9" y="4"/>
                      <a:pt x="22" y="2"/>
                    </a:cubicBezTo>
                    <a:cubicBezTo>
                      <a:pt x="34" y="0"/>
                      <a:pt x="46" y="9"/>
                      <a:pt x="48" y="22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8" y="138"/>
                      <a:pt x="59" y="150"/>
                      <a:pt x="46" y="152"/>
                    </a:cubicBezTo>
                    <a:cubicBezTo>
                      <a:pt x="45" y="153"/>
                      <a:pt x="44" y="153"/>
                      <a:pt x="42" y="1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75;p25"/>
            <p:cNvGrpSpPr/>
            <p:nvPr/>
          </p:nvGrpSpPr>
          <p:grpSpPr>
            <a:xfrm>
              <a:off x="5126141" y="2105950"/>
              <a:ext cx="70337" cy="169683"/>
              <a:chOff x="966066" y="3664542"/>
              <a:chExt cx="70337" cy="169683"/>
            </a:xfrm>
          </p:grpSpPr>
          <p:sp>
            <p:nvSpPr>
              <p:cNvPr id="21" name="Google Shape;176;p25"/>
              <p:cNvSpPr/>
              <p:nvPr/>
            </p:nvSpPr>
            <p:spPr>
              <a:xfrm>
                <a:off x="967385" y="3739053"/>
                <a:ext cx="69018" cy="2132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7" extrusionOk="0">
                    <a:moveTo>
                      <a:pt x="128" y="47"/>
                    </a:moveTo>
                    <a:cubicBezTo>
                      <a:pt x="23" y="47"/>
                      <a:pt x="23" y="47"/>
                      <a:pt x="23" y="47"/>
                    </a:cubicBezTo>
                    <a:cubicBezTo>
                      <a:pt x="10" y="47"/>
                      <a:pt x="0" y="36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1" y="0"/>
                      <a:pt x="152" y="10"/>
                      <a:pt x="152" y="23"/>
                    </a:cubicBezTo>
                    <a:cubicBezTo>
                      <a:pt x="152" y="36"/>
                      <a:pt x="141" y="47"/>
                      <a:pt x="128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77;p25"/>
              <p:cNvSpPr/>
              <p:nvPr/>
            </p:nvSpPr>
            <p:spPr>
              <a:xfrm>
                <a:off x="966066" y="3777737"/>
                <a:ext cx="57149" cy="5648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4" extrusionOk="0">
                    <a:moveTo>
                      <a:pt x="101" y="124"/>
                    </a:moveTo>
                    <a:cubicBezTo>
                      <a:pt x="95" y="124"/>
                      <a:pt x="89" y="122"/>
                      <a:pt x="84" y="117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0" y="33"/>
                      <a:pt x="0" y="19"/>
                      <a:pt x="9" y="9"/>
                    </a:cubicBezTo>
                    <a:cubicBezTo>
                      <a:pt x="19" y="0"/>
                      <a:pt x="33" y="0"/>
                      <a:pt x="42" y="9"/>
                    </a:cubicBezTo>
                    <a:cubicBezTo>
                      <a:pt x="117" y="84"/>
                      <a:pt x="117" y="84"/>
                      <a:pt x="117" y="84"/>
                    </a:cubicBezTo>
                    <a:cubicBezTo>
                      <a:pt x="126" y="93"/>
                      <a:pt x="126" y="108"/>
                      <a:pt x="117" y="117"/>
                    </a:cubicBezTo>
                    <a:cubicBezTo>
                      <a:pt x="113" y="122"/>
                      <a:pt x="107" y="124"/>
                      <a:pt x="101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78;p25"/>
              <p:cNvSpPr/>
              <p:nvPr/>
            </p:nvSpPr>
            <p:spPr>
              <a:xfrm>
                <a:off x="966066" y="3664542"/>
                <a:ext cx="57149" cy="5582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3" extrusionOk="0">
                    <a:moveTo>
                      <a:pt x="26" y="123"/>
                    </a:moveTo>
                    <a:cubicBezTo>
                      <a:pt x="20" y="123"/>
                      <a:pt x="14" y="121"/>
                      <a:pt x="9" y="116"/>
                    </a:cubicBezTo>
                    <a:cubicBezTo>
                      <a:pt x="0" y="107"/>
                      <a:pt x="0" y="92"/>
                      <a:pt x="9" y="83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93" y="0"/>
                      <a:pt x="108" y="0"/>
                      <a:pt x="117" y="9"/>
                    </a:cubicBezTo>
                    <a:cubicBezTo>
                      <a:pt x="126" y="18"/>
                      <a:pt x="126" y="33"/>
                      <a:pt x="117" y="42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38" y="121"/>
                      <a:pt x="32" y="123"/>
                      <a:pt x="26" y="1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179;p25"/>
            <p:cNvGrpSpPr/>
            <p:nvPr/>
          </p:nvGrpSpPr>
          <p:grpSpPr>
            <a:xfrm flipH="1">
              <a:off x="3943664" y="2056651"/>
              <a:ext cx="70337" cy="169683"/>
              <a:chOff x="966066" y="3664542"/>
              <a:chExt cx="70337" cy="169683"/>
            </a:xfrm>
          </p:grpSpPr>
          <p:sp>
            <p:nvSpPr>
              <p:cNvPr id="18" name="Google Shape;180;p25"/>
              <p:cNvSpPr/>
              <p:nvPr/>
            </p:nvSpPr>
            <p:spPr>
              <a:xfrm>
                <a:off x="967385" y="3739053"/>
                <a:ext cx="69018" cy="2132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7" extrusionOk="0">
                    <a:moveTo>
                      <a:pt x="128" y="47"/>
                    </a:moveTo>
                    <a:cubicBezTo>
                      <a:pt x="23" y="47"/>
                      <a:pt x="23" y="47"/>
                      <a:pt x="23" y="47"/>
                    </a:cubicBezTo>
                    <a:cubicBezTo>
                      <a:pt x="10" y="47"/>
                      <a:pt x="0" y="36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1" y="0"/>
                      <a:pt x="152" y="10"/>
                      <a:pt x="152" y="23"/>
                    </a:cubicBezTo>
                    <a:cubicBezTo>
                      <a:pt x="152" y="36"/>
                      <a:pt x="141" y="47"/>
                      <a:pt x="128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81;p25"/>
              <p:cNvSpPr/>
              <p:nvPr/>
            </p:nvSpPr>
            <p:spPr>
              <a:xfrm>
                <a:off x="966066" y="3777737"/>
                <a:ext cx="57149" cy="5648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4" extrusionOk="0">
                    <a:moveTo>
                      <a:pt x="101" y="124"/>
                    </a:moveTo>
                    <a:cubicBezTo>
                      <a:pt x="95" y="124"/>
                      <a:pt x="89" y="122"/>
                      <a:pt x="84" y="117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0" y="33"/>
                      <a:pt x="0" y="19"/>
                      <a:pt x="9" y="9"/>
                    </a:cubicBezTo>
                    <a:cubicBezTo>
                      <a:pt x="19" y="0"/>
                      <a:pt x="33" y="0"/>
                      <a:pt x="42" y="9"/>
                    </a:cubicBezTo>
                    <a:cubicBezTo>
                      <a:pt x="117" y="84"/>
                      <a:pt x="117" y="84"/>
                      <a:pt x="117" y="84"/>
                    </a:cubicBezTo>
                    <a:cubicBezTo>
                      <a:pt x="126" y="93"/>
                      <a:pt x="126" y="108"/>
                      <a:pt x="117" y="117"/>
                    </a:cubicBezTo>
                    <a:cubicBezTo>
                      <a:pt x="113" y="122"/>
                      <a:pt x="107" y="124"/>
                      <a:pt x="101" y="1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182;p25"/>
              <p:cNvSpPr/>
              <p:nvPr/>
            </p:nvSpPr>
            <p:spPr>
              <a:xfrm>
                <a:off x="966066" y="3664542"/>
                <a:ext cx="57149" cy="5582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3" extrusionOk="0">
                    <a:moveTo>
                      <a:pt x="26" y="123"/>
                    </a:moveTo>
                    <a:cubicBezTo>
                      <a:pt x="20" y="123"/>
                      <a:pt x="14" y="121"/>
                      <a:pt x="9" y="116"/>
                    </a:cubicBezTo>
                    <a:cubicBezTo>
                      <a:pt x="0" y="107"/>
                      <a:pt x="0" y="92"/>
                      <a:pt x="9" y="83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93" y="0"/>
                      <a:pt x="108" y="0"/>
                      <a:pt x="117" y="9"/>
                    </a:cubicBezTo>
                    <a:cubicBezTo>
                      <a:pt x="126" y="18"/>
                      <a:pt x="126" y="33"/>
                      <a:pt x="117" y="42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38" y="121"/>
                      <a:pt x="32" y="123"/>
                      <a:pt x="26" y="1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183;p25"/>
            <p:cNvGrpSpPr/>
            <p:nvPr/>
          </p:nvGrpSpPr>
          <p:grpSpPr>
            <a:xfrm>
              <a:off x="4061538" y="1939085"/>
              <a:ext cx="1021074" cy="387697"/>
              <a:chOff x="6355251" y="2728110"/>
              <a:chExt cx="1021074" cy="387697"/>
            </a:xfrm>
          </p:grpSpPr>
          <p:sp>
            <p:nvSpPr>
              <p:cNvPr id="14" name="Google Shape;184;p25"/>
              <p:cNvSpPr/>
              <p:nvPr/>
            </p:nvSpPr>
            <p:spPr>
              <a:xfrm flipH="1">
                <a:off x="6499261" y="2987076"/>
                <a:ext cx="77675" cy="7709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101" y="50"/>
                    </a:moveTo>
                    <a:cubicBezTo>
                      <a:pt x="101" y="58"/>
                      <a:pt x="99" y="66"/>
                      <a:pt x="95" y="73"/>
                    </a:cubicBezTo>
                    <a:cubicBezTo>
                      <a:pt x="95" y="73"/>
                      <a:pt x="95" y="73"/>
                      <a:pt x="95" y="73"/>
                    </a:cubicBezTo>
                    <a:cubicBezTo>
                      <a:pt x="87" y="89"/>
                      <a:pt x="70" y="100"/>
                      <a:pt x="51" y="100"/>
                    </a:cubicBezTo>
                    <a:cubicBezTo>
                      <a:pt x="31" y="100"/>
                      <a:pt x="14" y="89"/>
                      <a:pt x="6" y="73"/>
                    </a:cubicBezTo>
                    <a:cubicBezTo>
                      <a:pt x="2" y="66"/>
                      <a:pt x="0" y="58"/>
                      <a:pt x="0" y="50"/>
                    </a:cubicBezTo>
                    <a:cubicBezTo>
                      <a:pt x="0" y="22"/>
                      <a:pt x="23" y="0"/>
                      <a:pt x="51" y="0"/>
                    </a:cubicBezTo>
                    <a:cubicBezTo>
                      <a:pt x="78" y="0"/>
                      <a:pt x="101" y="22"/>
                      <a:pt x="101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" name="Google Shape;185;p25"/>
              <p:cNvGrpSpPr/>
              <p:nvPr/>
            </p:nvGrpSpPr>
            <p:grpSpPr>
              <a:xfrm>
                <a:off x="6355251" y="2728110"/>
                <a:ext cx="1021074" cy="387697"/>
                <a:chOff x="6355251" y="2728110"/>
                <a:chExt cx="1021074" cy="387697"/>
              </a:xfrm>
            </p:grpSpPr>
            <p:sp>
              <p:nvSpPr>
                <p:cNvPr id="16" name="Google Shape;186;p25"/>
                <p:cNvSpPr/>
                <p:nvPr/>
              </p:nvSpPr>
              <p:spPr>
                <a:xfrm flipH="1">
                  <a:off x="6355251" y="2728110"/>
                  <a:ext cx="1021074" cy="387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" h="413" extrusionOk="0">
                      <a:moveTo>
                        <a:pt x="1087" y="230"/>
                      </a:moveTo>
                      <a:cubicBezTo>
                        <a:pt x="1069" y="206"/>
                        <a:pt x="1069" y="206"/>
                        <a:pt x="1069" y="206"/>
                      </a:cubicBezTo>
                      <a:cubicBezTo>
                        <a:pt x="1082" y="126"/>
                        <a:pt x="1082" y="126"/>
                        <a:pt x="1082" y="126"/>
                      </a:cubicBezTo>
                      <a:cubicBezTo>
                        <a:pt x="1083" y="118"/>
                        <a:pt x="1079" y="110"/>
                        <a:pt x="1071" y="108"/>
                      </a:cubicBezTo>
                      <a:cubicBezTo>
                        <a:pt x="1047" y="101"/>
                        <a:pt x="1022" y="93"/>
                        <a:pt x="998" y="85"/>
                      </a:cubicBezTo>
                      <a:cubicBezTo>
                        <a:pt x="953" y="71"/>
                        <a:pt x="919" y="59"/>
                        <a:pt x="891" y="49"/>
                      </a:cubicBezTo>
                      <a:cubicBezTo>
                        <a:pt x="837" y="30"/>
                        <a:pt x="801" y="17"/>
                        <a:pt x="748" y="9"/>
                      </a:cubicBezTo>
                      <a:cubicBezTo>
                        <a:pt x="734" y="7"/>
                        <a:pt x="697" y="2"/>
                        <a:pt x="649" y="1"/>
                      </a:cubicBezTo>
                      <a:cubicBezTo>
                        <a:pt x="595" y="1"/>
                        <a:pt x="520" y="0"/>
                        <a:pt x="434" y="32"/>
                      </a:cubicBezTo>
                      <a:cubicBezTo>
                        <a:pt x="394" y="47"/>
                        <a:pt x="356" y="67"/>
                        <a:pt x="320" y="92"/>
                      </a:cubicBezTo>
                      <a:cubicBezTo>
                        <a:pt x="302" y="105"/>
                        <a:pt x="280" y="113"/>
                        <a:pt x="259" y="115"/>
                      </a:cubicBezTo>
                      <a:cubicBezTo>
                        <a:pt x="217" y="119"/>
                        <a:pt x="176" y="126"/>
                        <a:pt x="136" y="138"/>
                      </a:cubicBezTo>
                      <a:cubicBezTo>
                        <a:pt x="101" y="148"/>
                        <a:pt x="67" y="161"/>
                        <a:pt x="33" y="176"/>
                      </a:cubicBezTo>
                      <a:cubicBezTo>
                        <a:pt x="17" y="184"/>
                        <a:pt x="8" y="202"/>
                        <a:pt x="10" y="221"/>
                      </a:cubicBezTo>
                      <a:cubicBezTo>
                        <a:pt x="12" y="247"/>
                        <a:pt x="12" y="247"/>
                        <a:pt x="12" y="247"/>
                      </a:cubicBezTo>
                      <a:cubicBezTo>
                        <a:pt x="1" y="278"/>
                        <a:pt x="0" y="314"/>
                        <a:pt x="10" y="346"/>
                      </a:cubicBezTo>
                      <a:cubicBezTo>
                        <a:pt x="11" y="348"/>
                        <a:pt x="11" y="348"/>
                        <a:pt x="11" y="348"/>
                      </a:cubicBezTo>
                      <a:cubicBezTo>
                        <a:pt x="12" y="353"/>
                        <a:pt x="17" y="358"/>
                        <a:pt x="23" y="359"/>
                      </a:cubicBezTo>
                      <a:cubicBezTo>
                        <a:pt x="61" y="365"/>
                        <a:pt x="99" y="370"/>
                        <a:pt x="138" y="372"/>
                      </a:cubicBezTo>
                      <a:cubicBezTo>
                        <a:pt x="146" y="372"/>
                        <a:pt x="154" y="373"/>
                        <a:pt x="162" y="373"/>
                      </a:cubicBezTo>
                      <a:cubicBezTo>
                        <a:pt x="179" y="398"/>
                        <a:pt x="208" y="413"/>
                        <a:pt x="240" y="413"/>
                      </a:cubicBezTo>
                      <a:cubicBezTo>
                        <a:pt x="273" y="413"/>
                        <a:pt x="302" y="397"/>
                        <a:pt x="319" y="372"/>
                      </a:cubicBezTo>
                      <a:cubicBezTo>
                        <a:pt x="816" y="372"/>
                        <a:pt x="816" y="372"/>
                        <a:pt x="816" y="372"/>
                      </a:cubicBezTo>
                      <a:cubicBezTo>
                        <a:pt x="833" y="397"/>
                        <a:pt x="862" y="413"/>
                        <a:pt x="895" y="413"/>
                      </a:cubicBezTo>
                      <a:cubicBezTo>
                        <a:pt x="930" y="413"/>
                        <a:pt x="961" y="394"/>
                        <a:pt x="978" y="365"/>
                      </a:cubicBezTo>
                      <a:cubicBezTo>
                        <a:pt x="993" y="362"/>
                        <a:pt x="1009" y="358"/>
                        <a:pt x="1024" y="353"/>
                      </a:cubicBezTo>
                      <a:cubicBezTo>
                        <a:pt x="1043" y="347"/>
                        <a:pt x="1062" y="340"/>
                        <a:pt x="1080" y="331"/>
                      </a:cubicBezTo>
                      <a:cubicBezTo>
                        <a:pt x="1085" y="328"/>
                        <a:pt x="1089" y="323"/>
                        <a:pt x="1089" y="317"/>
                      </a:cubicBezTo>
                      <a:cubicBezTo>
                        <a:pt x="1090" y="240"/>
                        <a:pt x="1090" y="240"/>
                        <a:pt x="1090" y="240"/>
                      </a:cubicBezTo>
                      <a:cubicBezTo>
                        <a:pt x="1090" y="237"/>
                        <a:pt x="1089" y="233"/>
                        <a:pt x="1087" y="230"/>
                      </a:cubicBezTo>
                      <a:close/>
                      <a:moveTo>
                        <a:pt x="300" y="340"/>
                      </a:moveTo>
                      <a:cubicBezTo>
                        <a:pt x="295" y="354"/>
                        <a:pt x="285" y="365"/>
                        <a:pt x="273" y="372"/>
                      </a:cubicBezTo>
                      <a:cubicBezTo>
                        <a:pt x="264" y="378"/>
                        <a:pt x="252" y="381"/>
                        <a:pt x="240" y="381"/>
                      </a:cubicBezTo>
                      <a:cubicBezTo>
                        <a:pt x="229" y="381"/>
                        <a:pt x="219" y="379"/>
                        <a:pt x="210" y="374"/>
                      </a:cubicBezTo>
                      <a:cubicBezTo>
                        <a:pt x="197" y="367"/>
                        <a:pt x="186" y="355"/>
                        <a:pt x="181" y="342"/>
                      </a:cubicBezTo>
                      <a:cubicBezTo>
                        <a:pt x="177" y="334"/>
                        <a:pt x="176" y="326"/>
                        <a:pt x="176" y="317"/>
                      </a:cubicBezTo>
                      <a:cubicBezTo>
                        <a:pt x="176" y="281"/>
                        <a:pt x="205" y="253"/>
                        <a:pt x="240" y="253"/>
                      </a:cubicBezTo>
                      <a:cubicBezTo>
                        <a:pt x="276" y="253"/>
                        <a:pt x="304" y="281"/>
                        <a:pt x="304" y="317"/>
                      </a:cubicBezTo>
                      <a:cubicBezTo>
                        <a:pt x="304" y="325"/>
                        <a:pt x="303" y="333"/>
                        <a:pt x="300" y="340"/>
                      </a:cubicBezTo>
                      <a:close/>
                      <a:moveTo>
                        <a:pt x="956" y="337"/>
                      </a:moveTo>
                      <a:cubicBezTo>
                        <a:pt x="951" y="352"/>
                        <a:pt x="941" y="364"/>
                        <a:pt x="928" y="372"/>
                      </a:cubicBezTo>
                      <a:cubicBezTo>
                        <a:pt x="918" y="378"/>
                        <a:pt x="907" y="381"/>
                        <a:pt x="895" y="381"/>
                      </a:cubicBezTo>
                      <a:cubicBezTo>
                        <a:pt x="882" y="381"/>
                        <a:pt x="871" y="378"/>
                        <a:pt x="861" y="372"/>
                      </a:cubicBezTo>
                      <a:cubicBezTo>
                        <a:pt x="849" y="365"/>
                        <a:pt x="840" y="354"/>
                        <a:pt x="834" y="340"/>
                      </a:cubicBezTo>
                      <a:cubicBezTo>
                        <a:pt x="832" y="333"/>
                        <a:pt x="830" y="325"/>
                        <a:pt x="830" y="317"/>
                      </a:cubicBezTo>
                      <a:cubicBezTo>
                        <a:pt x="830" y="281"/>
                        <a:pt x="859" y="253"/>
                        <a:pt x="895" y="253"/>
                      </a:cubicBezTo>
                      <a:cubicBezTo>
                        <a:pt x="930" y="253"/>
                        <a:pt x="959" y="281"/>
                        <a:pt x="959" y="317"/>
                      </a:cubicBezTo>
                      <a:cubicBezTo>
                        <a:pt x="959" y="324"/>
                        <a:pt x="958" y="331"/>
                        <a:pt x="956" y="337"/>
                      </a:cubicBezTo>
                      <a:close/>
                      <a:moveTo>
                        <a:pt x="1057" y="306"/>
                      </a:moveTo>
                      <a:cubicBezTo>
                        <a:pt x="1043" y="313"/>
                        <a:pt x="1029" y="318"/>
                        <a:pt x="1014" y="323"/>
                      </a:cubicBezTo>
                      <a:cubicBezTo>
                        <a:pt x="1006" y="325"/>
                        <a:pt x="998" y="328"/>
                        <a:pt x="990" y="330"/>
                      </a:cubicBezTo>
                      <a:cubicBezTo>
                        <a:pt x="991" y="326"/>
                        <a:pt x="991" y="321"/>
                        <a:pt x="991" y="317"/>
                      </a:cubicBezTo>
                      <a:cubicBezTo>
                        <a:pt x="991" y="264"/>
                        <a:pt x="948" y="221"/>
                        <a:pt x="895" y="221"/>
                      </a:cubicBezTo>
                      <a:cubicBezTo>
                        <a:pt x="841" y="221"/>
                        <a:pt x="798" y="264"/>
                        <a:pt x="798" y="317"/>
                      </a:cubicBezTo>
                      <a:cubicBezTo>
                        <a:pt x="798" y="325"/>
                        <a:pt x="799" y="333"/>
                        <a:pt x="801" y="340"/>
                      </a:cubicBezTo>
                      <a:cubicBezTo>
                        <a:pt x="334" y="340"/>
                        <a:pt x="334" y="340"/>
                        <a:pt x="334" y="340"/>
                      </a:cubicBezTo>
                      <a:cubicBezTo>
                        <a:pt x="336" y="333"/>
                        <a:pt x="336" y="325"/>
                        <a:pt x="336" y="317"/>
                      </a:cubicBezTo>
                      <a:cubicBezTo>
                        <a:pt x="336" y="264"/>
                        <a:pt x="293" y="221"/>
                        <a:pt x="240" y="221"/>
                      </a:cubicBezTo>
                      <a:cubicBezTo>
                        <a:pt x="187" y="221"/>
                        <a:pt x="144" y="264"/>
                        <a:pt x="144" y="317"/>
                      </a:cubicBezTo>
                      <a:cubicBezTo>
                        <a:pt x="144" y="325"/>
                        <a:pt x="145" y="333"/>
                        <a:pt x="147" y="340"/>
                      </a:cubicBezTo>
                      <a:cubicBezTo>
                        <a:pt x="144" y="340"/>
                        <a:pt x="142" y="340"/>
                        <a:pt x="139" y="340"/>
                      </a:cubicBezTo>
                      <a:cubicBezTo>
                        <a:pt x="106" y="338"/>
                        <a:pt x="72" y="334"/>
                        <a:pt x="39" y="329"/>
                      </a:cubicBezTo>
                      <a:cubicBezTo>
                        <a:pt x="33" y="305"/>
                        <a:pt x="34" y="280"/>
                        <a:pt x="43" y="257"/>
                      </a:cubicBezTo>
                      <a:cubicBezTo>
                        <a:pt x="43" y="257"/>
                        <a:pt x="43" y="257"/>
                        <a:pt x="43" y="257"/>
                      </a:cubicBezTo>
                      <a:cubicBezTo>
                        <a:pt x="133" y="236"/>
                        <a:pt x="133" y="236"/>
                        <a:pt x="133" y="236"/>
                      </a:cubicBezTo>
                      <a:cubicBezTo>
                        <a:pt x="134" y="236"/>
                        <a:pt x="136" y="235"/>
                        <a:pt x="136" y="234"/>
                      </a:cubicBezTo>
                      <a:cubicBezTo>
                        <a:pt x="146" y="218"/>
                        <a:pt x="146" y="218"/>
                        <a:pt x="146" y="218"/>
                      </a:cubicBezTo>
                      <a:cubicBezTo>
                        <a:pt x="147" y="216"/>
                        <a:pt x="147" y="213"/>
                        <a:pt x="146" y="211"/>
                      </a:cubicBezTo>
                      <a:cubicBezTo>
                        <a:pt x="145" y="209"/>
                        <a:pt x="143" y="208"/>
                        <a:pt x="141" y="209"/>
                      </a:cubicBezTo>
                      <a:cubicBezTo>
                        <a:pt x="41" y="217"/>
                        <a:pt x="41" y="217"/>
                        <a:pt x="41" y="217"/>
                      </a:cubicBezTo>
                      <a:cubicBezTo>
                        <a:pt x="41" y="212"/>
                        <a:pt x="43" y="207"/>
                        <a:pt x="47" y="205"/>
                      </a:cubicBezTo>
                      <a:cubicBezTo>
                        <a:pt x="79" y="190"/>
                        <a:pt x="111" y="178"/>
                        <a:pt x="145" y="168"/>
                      </a:cubicBezTo>
                      <a:cubicBezTo>
                        <a:pt x="164" y="163"/>
                        <a:pt x="183" y="158"/>
                        <a:pt x="202" y="155"/>
                      </a:cubicBezTo>
                      <a:cubicBezTo>
                        <a:pt x="222" y="151"/>
                        <a:pt x="242" y="149"/>
                        <a:pt x="261" y="147"/>
                      </a:cubicBezTo>
                      <a:cubicBezTo>
                        <a:pt x="289" y="145"/>
                        <a:pt x="316" y="135"/>
                        <a:pt x="339" y="118"/>
                      </a:cubicBezTo>
                      <a:cubicBezTo>
                        <a:pt x="373" y="95"/>
                        <a:pt x="408" y="76"/>
                        <a:pt x="445" y="62"/>
                      </a:cubicBezTo>
                      <a:cubicBezTo>
                        <a:pt x="526" y="32"/>
                        <a:pt x="597" y="33"/>
                        <a:pt x="649" y="33"/>
                      </a:cubicBezTo>
                      <a:cubicBezTo>
                        <a:pt x="694" y="34"/>
                        <a:pt x="730" y="38"/>
                        <a:pt x="743" y="40"/>
                      </a:cubicBezTo>
                      <a:cubicBezTo>
                        <a:pt x="793" y="48"/>
                        <a:pt x="826" y="60"/>
                        <a:pt x="880" y="79"/>
                      </a:cubicBezTo>
                      <a:cubicBezTo>
                        <a:pt x="908" y="89"/>
                        <a:pt x="943" y="101"/>
                        <a:pt x="988" y="116"/>
                      </a:cubicBezTo>
                      <a:cubicBezTo>
                        <a:pt x="1008" y="122"/>
                        <a:pt x="1028" y="129"/>
                        <a:pt x="1048" y="135"/>
                      </a:cubicBezTo>
                      <a:cubicBezTo>
                        <a:pt x="1046" y="147"/>
                        <a:pt x="1046" y="147"/>
                        <a:pt x="1046" y="147"/>
                      </a:cubicBezTo>
                      <a:cubicBezTo>
                        <a:pt x="959" y="154"/>
                        <a:pt x="959" y="154"/>
                        <a:pt x="959" y="154"/>
                      </a:cubicBezTo>
                      <a:cubicBezTo>
                        <a:pt x="958" y="154"/>
                        <a:pt x="956" y="154"/>
                        <a:pt x="955" y="155"/>
                      </a:cubicBezTo>
                      <a:cubicBezTo>
                        <a:pt x="947" y="164"/>
                        <a:pt x="947" y="164"/>
                        <a:pt x="947" y="164"/>
                      </a:cubicBezTo>
                      <a:cubicBezTo>
                        <a:pt x="945" y="166"/>
                        <a:pt x="944" y="168"/>
                        <a:pt x="945" y="171"/>
                      </a:cubicBezTo>
                      <a:cubicBezTo>
                        <a:pt x="946" y="173"/>
                        <a:pt x="948" y="174"/>
                        <a:pt x="951" y="174"/>
                      </a:cubicBezTo>
                      <a:cubicBezTo>
                        <a:pt x="1042" y="174"/>
                        <a:pt x="1042" y="174"/>
                        <a:pt x="1042" y="174"/>
                      </a:cubicBezTo>
                      <a:cubicBezTo>
                        <a:pt x="1037" y="207"/>
                        <a:pt x="1037" y="207"/>
                        <a:pt x="1037" y="207"/>
                      </a:cubicBezTo>
                      <a:cubicBezTo>
                        <a:pt x="1036" y="212"/>
                        <a:pt x="1037" y="216"/>
                        <a:pt x="1039" y="219"/>
                      </a:cubicBezTo>
                      <a:cubicBezTo>
                        <a:pt x="1058" y="245"/>
                        <a:pt x="1058" y="245"/>
                        <a:pt x="1058" y="245"/>
                      </a:cubicBezTo>
                      <a:lnTo>
                        <a:pt x="1057" y="3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87;p25"/>
                <p:cNvSpPr/>
                <p:nvPr/>
              </p:nvSpPr>
              <p:spPr>
                <a:xfrm flipH="1">
                  <a:off x="7113101" y="2986777"/>
                  <a:ext cx="77675" cy="77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100" extrusionOk="0">
                      <a:moveTo>
                        <a:pt x="100" y="50"/>
                      </a:moveTo>
                      <a:cubicBezTo>
                        <a:pt x="100" y="58"/>
                        <a:pt x="98" y="66"/>
                        <a:pt x="95" y="73"/>
                      </a:cubicBezTo>
                      <a:cubicBezTo>
                        <a:pt x="86" y="89"/>
                        <a:pt x="70" y="100"/>
                        <a:pt x="50" y="100"/>
                      </a:cubicBezTo>
                      <a:cubicBezTo>
                        <a:pt x="31" y="100"/>
                        <a:pt x="15" y="90"/>
                        <a:pt x="6" y="75"/>
                      </a:cubicBezTo>
                      <a:cubicBezTo>
                        <a:pt x="2" y="68"/>
                        <a:pt x="0" y="59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ubicBezTo>
                        <a:pt x="78" y="0"/>
                        <a:pt x="100" y="22"/>
                        <a:pt x="100" y="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" name="Google Shape;188;p25"/>
            <p:cNvSpPr/>
            <p:nvPr/>
          </p:nvSpPr>
          <p:spPr>
            <a:xfrm>
              <a:off x="4298454" y="2028865"/>
              <a:ext cx="439448" cy="65610"/>
            </a:xfrm>
            <a:custGeom>
              <a:avLst/>
              <a:gdLst/>
              <a:ahLst/>
              <a:cxnLst/>
              <a:rect l="l" t="t" r="r" b="b"/>
              <a:pathLst>
                <a:path w="455" h="68" extrusionOk="0">
                  <a:moveTo>
                    <a:pt x="443" y="68"/>
                  </a:moveTo>
                  <a:cubicBezTo>
                    <a:pt x="132" y="68"/>
                    <a:pt x="132" y="68"/>
                    <a:pt x="132" y="68"/>
                  </a:cubicBezTo>
                  <a:cubicBezTo>
                    <a:pt x="97" y="68"/>
                    <a:pt x="63" y="58"/>
                    <a:pt x="33" y="4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" y="20"/>
                    <a:pt x="0" y="13"/>
                    <a:pt x="3" y="7"/>
                  </a:cubicBezTo>
                  <a:cubicBezTo>
                    <a:pt x="7" y="1"/>
                    <a:pt x="14" y="0"/>
                    <a:pt x="20" y="3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72" y="36"/>
                    <a:pt x="101" y="44"/>
                    <a:pt x="132" y="44"/>
                  </a:cubicBezTo>
                  <a:cubicBezTo>
                    <a:pt x="443" y="44"/>
                    <a:pt x="443" y="44"/>
                    <a:pt x="443" y="44"/>
                  </a:cubicBezTo>
                  <a:cubicBezTo>
                    <a:pt x="450" y="44"/>
                    <a:pt x="455" y="50"/>
                    <a:pt x="455" y="56"/>
                  </a:cubicBezTo>
                  <a:cubicBezTo>
                    <a:pt x="455" y="63"/>
                    <a:pt x="450" y="68"/>
                    <a:pt x="443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Google Shape;189;p25"/>
          <p:cNvSpPr txBox="1"/>
          <p:nvPr/>
        </p:nvSpPr>
        <p:spPr>
          <a:xfrm>
            <a:off x="5846607" y="2936589"/>
            <a:ext cx="2239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LIGHT</a:t>
            </a:r>
            <a:endParaRPr sz="27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8" name="Google Shape;190;p25"/>
          <p:cNvGrpSpPr/>
          <p:nvPr/>
        </p:nvGrpSpPr>
        <p:grpSpPr>
          <a:xfrm>
            <a:off x="3436013" y="776361"/>
            <a:ext cx="2273634" cy="3402699"/>
            <a:chOff x="4300738" y="1220025"/>
            <a:chExt cx="3031512" cy="4778400"/>
          </a:xfrm>
        </p:grpSpPr>
        <p:sp>
          <p:nvSpPr>
            <p:cNvPr id="29" name="Google Shape;191;p25"/>
            <p:cNvSpPr/>
            <p:nvPr/>
          </p:nvSpPr>
          <p:spPr>
            <a:xfrm>
              <a:off x="4300750" y="1220025"/>
              <a:ext cx="3031500" cy="4778400"/>
            </a:xfrm>
            <a:prstGeom prst="roundRect">
              <a:avLst>
                <a:gd name="adj" fmla="val 6540"/>
              </a:avLst>
            </a:prstGeom>
            <a:blipFill rotWithShape="1">
              <a:blip r:embed="rId4">
                <a:alphaModFix amt="60000"/>
              </a:blip>
              <a:stretch>
                <a:fillRect/>
              </a:stretch>
            </a:blipFill>
            <a:ln>
              <a:noFill/>
            </a:ln>
            <a:effectLst>
              <a:outerShdw blurRad="127000" algn="ctr" rotWithShape="0">
                <a:srgbClr val="4F71B8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92;p25"/>
            <p:cNvSpPr/>
            <p:nvPr/>
          </p:nvSpPr>
          <p:spPr>
            <a:xfrm>
              <a:off x="4300738" y="1220025"/>
              <a:ext cx="3031500" cy="4778400"/>
            </a:xfrm>
            <a:prstGeom prst="roundRect">
              <a:avLst>
                <a:gd name="adj" fmla="val 6540"/>
              </a:avLst>
            </a:prstGeom>
            <a:solidFill>
              <a:srgbClr val="94E727">
                <a:alpha val="49800"/>
              </a:srgb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algn="ctr" rotWithShape="0">
                <a:srgbClr val="4F71B8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193;p25"/>
          <p:cNvGrpSpPr/>
          <p:nvPr/>
        </p:nvGrpSpPr>
        <p:grpSpPr>
          <a:xfrm>
            <a:off x="3938769" y="3474420"/>
            <a:ext cx="1262423" cy="518767"/>
            <a:chOff x="1130687" y="3351478"/>
            <a:chExt cx="1270299" cy="522004"/>
          </a:xfrm>
        </p:grpSpPr>
        <p:grpSp>
          <p:nvGrpSpPr>
            <p:cNvPr id="32" name="Google Shape;194;p25"/>
            <p:cNvGrpSpPr/>
            <p:nvPr/>
          </p:nvGrpSpPr>
          <p:grpSpPr>
            <a:xfrm>
              <a:off x="1130687" y="3639513"/>
              <a:ext cx="83965" cy="148363"/>
              <a:chOff x="1892403" y="3309738"/>
              <a:chExt cx="83965" cy="148363"/>
            </a:xfrm>
          </p:grpSpPr>
          <p:sp>
            <p:nvSpPr>
              <p:cNvPr id="48" name="Google Shape;195;p25"/>
              <p:cNvSpPr/>
              <p:nvPr/>
            </p:nvSpPr>
            <p:spPr>
              <a:xfrm>
                <a:off x="1892403" y="3309738"/>
                <a:ext cx="55390" cy="14836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26" extrusionOk="0">
                    <a:moveTo>
                      <a:pt x="96" y="326"/>
                    </a:moveTo>
                    <a:cubicBezTo>
                      <a:pt x="91" y="326"/>
                      <a:pt x="87" y="324"/>
                      <a:pt x="83" y="322"/>
                    </a:cubicBezTo>
                    <a:cubicBezTo>
                      <a:pt x="31" y="286"/>
                      <a:pt x="0" y="227"/>
                      <a:pt x="0" y="164"/>
                    </a:cubicBezTo>
                    <a:cubicBezTo>
                      <a:pt x="0" y="102"/>
                      <a:pt x="31" y="43"/>
                      <a:pt x="83" y="7"/>
                    </a:cubicBezTo>
                    <a:cubicBezTo>
                      <a:pt x="93" y="0"/>
                      <a:pt x="108" y="2"/>
                      <a:pt x="115" y="13"/>
                    </a:cubicBezTo>
                    <a:cubicBezTo>
                      <a:pt x="122" y="23"/>
                      <a:pt x="120" y="38"/>
                      <a:pt x="109" y="45"/>
                    </a:cubicBezTo>
                    <a:cubicBezTo>
                      <a:pt x="70" y="72"/>
                      <a:pt x="47" y="117"/>
                      <a:pt x="47" y="164"/>
                    </a:cubicBezTo>
                    <a:cubicBezTo>
                      <a:pt x="47" y="212"/>
                      <a:pt x="70" y="256"/>
                      <a:pt x="109" y="283"/>
                    </a:cubicBezTo>
                    <a:cubicBezTo>
                      <a:pt x="120" y="291"/>
                      <a:pt x="122" y="305"/>
                      <a:pt x="115" y="316"/>
                    </a:cubicBezTo>
                    <a:cubicBezTo>
                      <a:pt x="111" y="322"/>
                      <a:pt x="103" y="326"/>
                      <a:pt x="96" y="3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96;p25"/>
              <p:cNvSpPr/>
              <p:nvPr/>
            </p:nvSpPr>
            <p:spPr>
              <a:xfrm>
                <a:off x="1932847" y="3339850"/>
                <a:ext cx="43521" cy="87699"/>
              </a:xfrm>
              <a:custGeom>
                <a:avLst/>
                <a:gdLst/>
                <a:ahLst/>
                <a:cxnLst/>
                <a:rect l="l" t="t" r="r" b="b"/>
                <a:pathLst>
                  <a:path w="96" h="193" extrusionOk="0">
                    <a:moveTo>
                      <a:pt x="69" y="193"/>
                    </a:moveTo>
                    <a:cubicBezTo>
                      <a:pt x="66" y="193"/>
                      <a:pt x="62" y="193"/>
                      <a:pt x="59" y="191"/>
                    </a:cubicBezTo>
                    <a:cubicBezTo>
                      <a:pt x="23" y="174"/>
                      <a:pt x="0" y="138"/>
                      <a:pt x="0" y="98"/>
                    </a:cubicBezTo>
                    <a:cubicBezTo>
                      <a:pt x="0" y="59"/>
                      <a:pt x="23" y="22"/>
                      <a:pt x="59" y="5"/>
                    </a:cubicBezTo>
                    <a:cubicBezTo>
                      <a:pt x="71" y="0"/>
                      <a:pt x="85" y="5"/>
                      <a:pt x="90" y="17"/>
                    </a:cubicBezTo>
                    <a:cubicBezTo>
                      <a:pt x="96" y="28"/>
                      <a:pt x="91" y="42"/>
                      <a:pt x="79" y="48"/>
                    </a:cubicBezTo>
                    <a:cubicBezTo>
                      <a:pt x="59" y="57"/>
                      <a:pt x="47" y="77"/>
                      <a:pt x="47" y="98"/>
                    </a:cubicBezTo>
                    <a:cubicBezTo>
                      <a:pt x="47" y="120"/>
                      <a:pt x="59" y="140"/>
                      <a:pt x="79" y="149"/>
                    </a:cubicBezTo>
                    <a:cubicBezTo>
                      <a:pt x="91" y="154"/>
                      <a:pt x="96" y="168"/>
                      <a:pt x="90" y="180"/>
                    </a:cubicBezTo>
                    <a:cubicBezTo>
                      <a:pt x="86" y="188"/>
                      <a:pt x="78" y="193"/>
                      <a:pt x="69" y="19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197;p25"/>
            <p:cNvGrpSpPr/>
            <p:nvPr/>
          </p:nvGrpSpPr>
          <p:grpSpPr>
            <a:xfrm>
              <a:off x="2317021" y="3655946"/>
              <a:ext cx="83965" cy="148363"/>
              <a:chOff x="3062304" y="3293305"/>
              <a:chExt cx="83965" cy="148363"/>
            </a:xfrm>
          </p:grpSpPr>
          <p:sp>
            <p:nvSpPr>
              <p:cNvPr id="46" name="Google Shape;198;p25"/>
              <p:cNvSpPr/>
              <p:nvPr/>
            </p:nvSpPr>
            <p:spPr>
              <a:xfrm flipH="1">
                <a:off x="3090879" y="3293305"/>
                <a:ext cx="55390" cy="14836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26" extrusionOk="0">
                    <a:moveTo>
                      <a:pt x="96" y="326"/>
                    </a:moveTo>
                    <a:cubicBezTo>
                      <a:pt x="91" y="326"/>
                      <a:pt x="87" y="324"/>
                      <a:pt x="83" y="322"/>
                    </a:cubicBezTo>
                    <a:cubicBezTo>
                      <a:pt x="31" y="286"/>
                      <a:pt x="0" y="227"/>
                      <a:pt x="0" y="164"/>
                    </a:cubicBezTo>
                    <a:cubicBezTo>
                      <a:pt x="0" y="102"/>
                      <a:pt x="31" y="43"/>
                      <a:pt x="83" y="7"/>
                    </a:cubicBezTo>
                    <a:cubicBezTo>
                      <a:pt x="93" y="0"/>
                      <a:pt x="108" y="2"/>
                      <a:pt x="115" y="13"/>
                    </a:cubicBezTo>
                    <a:cubicBezTo>
                      <a:pt x="122" y="23"/>
                      <a:pt x="120" y="38"/>
                      <a:pt x="109" y="45"/>
                    </a:cubicBezTo>
                    <a:cubicBezTo>
                      <a:pt x="70" y="72"/>
                      <a:pt x="47" y="117"/>
                      <a:pt x="47" y="164"/>
                    </a:cubicBezTo>
                    <a:cubicBezTo>
                      <a:pt x="47" y="212"/>
                      <a:pt x="70" y="256"/>
                      <a:pt x="109" y="283"/>
                    </a:cubicBezTo>
                    <a:cubicBezTo>
                      <a:pt x="120" y="291"/>
                      <a:pt x="122" y="305"/>
                      <a:pt x="115" y="316"/>
                    </a:cubicBezTo>
                    <a:cubicBezTo>
                      <a:pt x="111" y="322"/>
                      <a:pt x="103" y="326"/>
                      <a:pt x="96" y="3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99;p25"/>
              <p:cNvSpPr/>
              <p:nvPr/>
            </p:nvSpPr>
            <p:spPr>
              <a:xfrm flipH="1">
                <a:off x="3062304" y="3323417"/>
                <a:ext cx="43521" cy="87699"/>
              </a:xfrm>
              <a:custGeom>
                <a:avLst/>
                <a:gdLst/>
                <a:ahLst/>
                <a:cxnLst/>
                <a:rect l="l" t="t" r="r" b="b"/>
                <a:pathLst>
                  <a:path w="96" h="193" extrusionOk="0">
                    <a:moveTo>
                      <a:pt x="69" y="193"/>
                    </a:moveTo>
                    <a:cubicBezTo>
                      <a:pt x="66" y="193"/>
                      <a:pt x="62" y="193"/>
                      <a:pt x="59" y="191"/>
                    </a:cubicBezTo>
                    <a:cubicBezTo>
                      <a:pt x="23" y="174"/>
                      <a:pt x="0" y="138"/>
                      <a:pt x="0" y="98"/>
                    </a:cubicBezTo>
                    <a:cubicBezTo>
                      <a:pt x="0" y="59"/>
                      <a:pt x="23" y="22"/>
                      <a:pt x="59" y="5"/>
                    </a:cubicBezTo>
                    <a:cubicBezTo>
                      <a:pt x="71" y="0"/>
                      <a:pt x="85" y="5"/>
                      <a:pt x="90" y="17"/>
                    </a:cubicBezTo>
                    <a:cubicBezTo>
                      <a:pt x="96" y="28"/>
                      <a:pt x="91" y="42"/>
                      <a:pt x="79" y="48"/>
                    </a:cubicBezTo>
                    <a:cubicBezTo>
                      <a:pt x="59" y="57"/>
                      <a:pt x="47" y="77"/>
                      <a:pt x="47" y="98"/>
                    </a:cubicBezTo>
                    <a:cubicBezTo>
                      <a:pt x="47" y="120"/>
                      <a:pt x="59" y="140"/>
                      <a:pt x="79" y="149"/>
                    </a:cubicBezTo>
                    <a:cubicBezTo>
                      <a:pt x="91" y="154"/>
                      <a:pt x="96" y="168"/>
                      <a:pt x="90" y="180"/>
                    </a:cubicBezTo>
                    <a:cubicBezTo>
                      <a:pt x="86" y="188"/>
                      <a:pt x="78" y="193"/>
                      <a:pt x="69" y="19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00;p25"/>
            <p:cNvGrpSpPr/>
            <p:nvPr/>
          </p:nvGrpSpPr>
          <p:grpSpPr>
            <a:xfrm rot="5400000">
              <a:off x="1703887" y="3319279"/>
              <a:ext cx="83965" cy="148363"/>
              <a:chOff x="1892403" y="3309738"/>
              <a:chExt cx="83965" cy="148363"/>
            </a:xfrm>
          </p:grpSpPr>
          <p:sp>
            <p:nvSpPr>
              <p:cNvPr id="44" name="Google Shape;201;p25"/>
              <p:cNvSpPr/>
              <p:nvPr/>
            </p:nvSpPr>
            <p:spPr>
              <a:xfrm>
                <a:off x="1892403" y="3309738"/>
                <a:ext cx="55390" cy="14836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326" extrusionOk="0">
                    <a:moveTo>
                      <a:pt x="96" y="326"/>
                    </a:moveTo>
                    <a:cubicBezTo>
                      <a:pt x="91" y="326"/>
                      <a:pt x="87" y="324"/>
                      <a:pt x="83" y="322"/>
                    </a:cubicBezTo>
                    <a:cubicBezTo>
                      <a:pt x="31" y="286"/>
                      <a:pt x="0" y="227"/>
                      <a:pt x="0" y="164"/>
                    </a:cubicBezTo>
                    <a:cubicBezTo>
                      <a:pt x="0" y="102"/>
                      <a:pt x="31" y="43"/>
                      <a:pt x="83" y="7"/>
                    </a:cubicBezTo>
                    <a:cubicBezTo>
                      <a:pt x="93" y="0"/>
                      <a:pt x="108" y="2"/>
                      <a:pt x="115" y="13"/>
                    </a:cubicBezTo>
                    <a:cubicBezTo>
                      <a:pt x="122" y="23"/>
                      <a:pt x="120" y="38"/>
                      <a:pt x="109" y="45"/>
                    </a:cubicBezTo>
                    <a:cubicBezTo>
                      <a:pt x="70" y="72"/>
                      <a:pt x="47" y="117"/>
                      <a:pt x="47" y="164"/>
                    </a:cubicBezTo>
                    <a:cubicBezTo>
                      <a:pt x="47" y="212"/>
                      <a:pt x="70" y="256"/>
                      <a:pt x="109" y="283"/>
                    </a:cubicBezTo>
                    <a:cubicBezTo>
                      <a:pt x="120" y="291"/>
                      <a:pt x="122" y="305"/>
                      <a:pt x="115" y="316"/>
                    </a:cubicBezTo>
                    <a:cubicBezTo>
                      <a:pt x="111" y="322"/>
                      <a:pt x="103" y="326"/>
                      <a:pt x="96" y="3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202;p25"/>
              <p:cNvSpPr/>
              <p:nvPr/>
            </p:nvSpPr>
            <p:spPr>
              <a:xfrm>
                <a:off x="1932847" y="3339850"/>
                <a:ext cx="43521" cy="87699"/>
              </a:xfrm>
              <a:custGeom>
                <a:avLst/>
                <a:gdLst/>
                <a:ahLst/>
                <a:cxnLst/>
                <a:rect l="l" t="t" r="r" b="b"/>
                <a:pathLst>
                  <a:path w="96" h="193" extrusionOk="0">
                    <a:moveTo>
                      <a:pt x="69" y="193"/>
                    </a:moveTo>
                    <a:cubicBezTo>
                      <a:pt x="66" y="193"/>
                      <a:pt x="62" y="193"/>
                      <a:pt x="59" y="191"/>
                    </a:cubicBezTo>
                    <a:cubicBezTo>
                      <a:pt x="23" y="174"/>
                      <a:pt x="0" y="138"/>
                      <a:pt x="0" y="98"/>
                    </a:cubicBezTo>
                    <a:cubicBezTo>
                      <a:pt x="0" y="59"/>
                      <a:pt x="23" y="22"/>
                      <a:pt x="59" y="5"/>
                    </a:cubicBezTo>
                    <a:cubicBezTo>
                      <a:pt x="71" y="0"/>
                      <a:pt x="85" y="5"/>
                      <a:pt x="90" y="17"/>
                    </a:cubicBezTo>
                    <a:cubicBezTo>
                      <a:pt x="96" y="28"/>
                      <a:pt x="91" y="42"/>
                      <a:pt x="79" y="48"/>
                    </a:cubicBezTo>
                    <a:cubicBezTo>
                      <a:pt x="59" y="57"/>
                      <a:pt x="47" y="77"/>
                      <a:pt x="47" y="98"/>
                    </a:cubicBezTo>
                    <a:cubicBezTo>
                      <a:pt x="47" y="120"/>
                      <a:pt x="59" y="140"/>
                      <a:pt x="79" y="149"/>
                    </a:cubicBezTo>
                    <a:cubicBezTo>
                      <a:pt x="91" y="154"/>
                      <a:pt x="96" y="168"/>
                      <a:pt x="90" y="180"/>
                    </a:cubicBezTo>
                    <a:cubicBezTo>
                      <a:pt x="86" y="188"/>
                      <a:pt x="78" y="193"/>
                      <a:pt x="69" y="19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" name="Google Shape;203;p25"/>
            <p:cNvGrpSpPr/>
            <p:nvPr/>
          </p:nvGrpSpPr>
          <p:grpSpPr>
            <a:xfrm>
              <a:off x="1263551" y="3485785"/>
              <a:ext cx="1021074" cy="387697"/>
              <a:chOff x="6355251" y="2728110"/>
              <a:chExt cx="1021074" cy="387697"/>
            </a:xfrm>
          </p:grpSpPr>
          <p:grpSp>
            <p:nvGrpSpPr>
              <p:cNvPr id="40" name="Google Shape;204;p25"/>
              <p:cNvGrpSpPr/>
              <p:nvPr/>
            </p:nvGrpSpPr>
            <p:grpSpPr>
              <a:xfrm>
                <a:off x="6355251" y="2728110"/>
                <a:ext cx="1021074" cy="387697"/>
                <a:chOff x="6355251" y="2728110"/>
                <a:chExt cx="1021074" cy="387697"/>
              </a:xfrm>
            </p:grpSpPr>
            <p:sp>
              <p:nvSpPr>
                <p:cNvPr id="42" name="Google Shape;205;p25"/>
                <p:cNvSpPr/>
                <p:nvPr/>
              </p:nvSpPr>
              <p:spPr>
                <a:xfrm flipH="1">
                  <a:off x="6355251" y="2728110"/>
                  <a:ext cx="1021074" cy="387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" h="413" extrusionOk="0">
                      <a:moveTo>
                        <a:pt x="1087" y="230"/>
                      </a:moveTo>
                      <a:cubicBezTo>
                        <a:pt x="1069" y="206"/>
                        <a:pt x="1069" y="206"/>
                        <a:pt x="1069" y="206"/>
                      </a:cubicBezTo>
                      <a:cubicBezTo>
                        <a:pt x="1082" y="126"/>
                        <a:pt x="1082" y="126"/>
                        <a:pt x="1082" y="126"/>
                      </a:cubicBezTo>
                      <a:cubicBezTo>
                        <a:pt x="1083" y="118"/>
                        <a:pt x="1079" y="110"/>
                        <a:pt x="1071" y="108"/>
                      </a:cubicBezTo>
                      <a:cubicBezTo>
                        <a:pt x="1047" y="101"/>
                        <a:pt x="1022" y="93"/>
                        <a:pt x="998" y="85"/>
                      </a:cubicBezTo>
                      <a:cubicBezTo>
                        <a:pt x="953" y="71"/>
                        <a:pt x="919" y="59"/>
                        <a:pt x="891" y="49"/>
                      </a:cubicBezTo>
                      <a:cubicBezTo>
                        <a:pt x="837" y="30"/>
                        <a:pt x="801" y="17"/>
                        <a:pt x="748" y="9"/>
                      </a:cubicBezTo>
                      <a:cubicBezTo>
                        <a:pt x="734" y="7"/>
                        <a:pt x="697" y="2"/>
                        <a:pt x="649" y="1"/>
                      </a:cubicBezTo>
                      <a:cubicBezTo>
                        <a:pt x="595" y="1"/>
                        <a:pt x="520" y="0"/>
                        <a:pt x="434" y="32"/>
                      </a:cubicBezTo>
                      <a:cubicBezTo>
                        <a:pt x="394" y="47"/>
                        <a:pt x="356" y="67"/>
                        <a:pt x="320" y="92"/>
                      </a:cubicBezTo>
                      <a:cubicBezTo>
                        <a:pt x="302" y="105"/>
                        <a:pt x="280" y="113"/>
                        <a:pt x="259" y="115"/>
                      </a:cubicBezTo>
                      <a:cubicBezTo>
                        <a:pt x="217" y="119"/>
                        <a:pt x="176" y="126"/>
                        <a:pt x="136" y="138"/>
                      </a:cubicBezTo>
                      <a:cubicBezTo>
                        <a:pt x="101" y="148"/>
                        <a:pt x="67" y="161"/>
                        <a:pt x="33" y="176"/>
                      </a:cubicBezTo>
                      <a:cubicBezTo>
                        <a:pt x="17" y="184"/>
                        <a:pt x="8" y="202"/>
                        <a:pt x="10" y="221"/>
                      </a:cubicBezTo>
                      <a:cubicBezTo>
                        <a:pt x="12" y="247"/>
                        <a:pt x="12" y="247"/>
                        <a:pt x="12" y="247"/>
                      </a:cubicBezTo>
                      <a:cubicBezTo>
                        <a:pt x="1" y="278"/>
                        <a:pt x="0" y="314"/>
                        <a:pt x="10" y="346"/>
                      </a:cubicBezTo>
                      <a:cubicBezTo>
                        <a:pt x="11" y="348"/>
                        <a:pt x="11" y="348"/>
                        <a:pt x="11" y="348"/>
                      </a:cubicBezTo>
                      <a:cubicBezTo>
                        <a:pt x="12" y="353"/>
                        <a:pt x="17" y="358"/>
                        <a:pt x="23" y="359"/>
                      </a:cubicBezTo>
                      <a:cubicBezTo>
                        <a:pt x="61" y="365"/>
                        <a:pt x="99" y="370"/>
                        <a:pt x="138" y="372"/>
                      </a:cubicBezTo>
                      <a:cubicBezTo>
                        <a:pt x="146" y="372"/>
                        <a:pt x="154" y="373"/>
                        <a:pt x="162" y="373"/>
                      </a:cubicBezTo>
                      <a:cubicBezTo>
                        <a:pt x="179" y="398"/>
                        <a:pt x="208" y="413"/>
                        <a:pt x="240" y="413"/>
                      </a:cubicBezTo>
                      <a:cubicBezTo>
                        <a:pt x="273" y="413"/>
                        <a:pt x="302" y="397"/>
                        <a:pt x="319" y="372"/>
                      </a:cubicBezTo>
                      <a:cubicBezTo>
                        <a:pt x="816" y="372"/>
                        <a:pt x="816" y="372"/>
                        <a:pt x="816" y="372"/>
                      </a:cubicBezTo>
                      <a:cubicBezTo>
                        <a:pt x="833" y="397"/>
                        <a:pt x="862" y="413"/>
                        <a:pt x="895" y="413"/>
                      </a:cubicBezTo>
                      <a:cubicBezTo>
                        <a:pt x="930" y="413"/>
                        <a:pt x="961" y="394"/>
                        <a:pt x="978" y="365"/>
                      </a:cubicBezTo>
                      <a:cubicBezTo>
                        <a:pt x="993" y="362"/>
                        <a:pt x="1009" y="358"/>
                        <a:pt x="1024" y="353"/>
                      </a:cubicBezTo>
                      <a:cubicBezTo>
                        <a:pt x="1043" y="347"/>
                        <a:pt x="1062" y="340"/>
                        <a:pt x="1080" y="331"/>
                      </a:cubicBezTo>
                      <a:cubicBezTo>
                        <a:pt x="1085" y="328"/>
                        <a:pt x="1089" y="323"/>
                        <a:pt x="1089" y="317"/>
                      </a:cubicBezTo>
                      <a:cubicBezTo>
                        <a:pt x="1090" y="240"/>
                        <a:pt x="1090" y="240"/>
                        <a:pt x="1090" y="240"/>
                      </a:cubicBezTo>
                      <a:cubicBezTo>
                        <a:pt x="1090" y="237"/>
                        <a:pt x="1089" y="233"/>
                        <a:pt x="1087" y="230"/>
                      </a:cubicBezTo>
                      <a:close/>
                      <a:moveTo>
                        <a:pt x="300" y="340"/>
                      </a:moveTo>
                      <a:cubicBezTo>
                        <a:pt x="295" y="354"/>
                        <a:pt x="285" y="365"/>
                        <a:pt x="273" y="372"/>
                      </a:cubicBezTo>
                      <a:cubicBezTo>
                        <a:pt x="264" y="378"/>
                        <a:pt x="252" y="381"/>
                        <a:pt x="240" y="381"/>
                      </a:cubicBezTo>
                      <a:cubicBezTo>
                        <a:pt x="229" y="381"/>
                        <a:pt x="219" y="379"/>
                        <a:pt x="210" y="374"/>
                      </a:cubicBezTo>
                      <a:cubicBezTo>
                        <a:pt x="197" y="367"/>
                        <a:pt x="186" y="355"/>
                        <a:pt x="181" y="342"/>
                      </a:cubicBezTo>
                      <a:cubicBezTo>
                        <a:pt x="177" y="334"/>
                        <a:pt x="176" y="326"/>
                        <a:pt x="176" y="317"/>
                      </a:cubicBezTo>
                      <a:cubicBezTo>
                        <a:pt x="176" y="281"/>
                        <a:pt x="205" y="253"/>
                        <a:pt x="240" y="253"/>
                      </a:cubicBezTo>
                      <a:cubicBezTo>
                        <a:pt x="276" y="253"/>
                        <a:pt x="304" y="281"/>
                        <a:pt x="304" y="317"/>
                      </a:cubicBezTo>
                      <a:cubicBezTo>
                        <a:pt x="304" y="325"/>
                        <a:pt x="303" y="333"/>
                        <a:pt x="300" y="340"/>
                      </a:cubicBezTo>
                      <a:close/>
                      <a:moveTo>
                        <a:pt x="956" y="337"/>
                      </a:moveTo>
                      <a:cubicBezTo>
                        <a:pt x="951" y="352"/>
                        <a:pt x="941" y="364"/>
                        <a:pt x="928" y="372"/>
                      </a:cubicBezTo>
                      <a:cubicBezTo>
                        <a:pt x="918" y="378"/>
                        <a:pt x="907" y="381"/>
                        <a:pt x="895" y="381"/>
                      </a:cubicBezTo>
                      <a:cubicBezTo>
                        <a:pt x="882" y="381"/>
                        <a:pt x="871" y="378"/>
                        <a:pt x="861" y="372"/>
                      </a:cubicBezTo>
                      <a:cubicBezTo>
                        <a:pt x="849" y="365"/>
                        <a:pt x="840" y="354"/>
                        <a:pt x="834" y="340"/>
                      </a:cubicBezTo>
                      <a:cubicBezTo>
                        <a:pt x="832" y="333"/>
                        <a:pt x="830" y="325"/>
                        <a:pt x="830" y="317"/>
                      </a:cubicBezTo>
                      <a:cubicBezTo>
                        <a:pt x="830" y="281"/>
                        <a:pt x="859" y="253"/>
                        <a:pt x="895" y="253"/>
                      </a:cubicBezTo>
                      <a:cubicBezTo>
                        <a:pt x="930" y="253"/>
                        <a:pt x="959" y="281"/>
                        <a:pt x="959" y="317"/>
                      </a:cubicBezTo>
                      <a:cubicBezTo>
                        <a:pt x="959" y="324"/>
                        <a:pt x="958" y="331"/>
                        <a:pt x="956" y="337"/>
                      </a:cubicBezTo>
                      <a:close/>
                      <a:moveTo>
                        <a:pt x="1057" y="306"/>
                      </a:moveTo>
                      <a:cubicBezTo>
                        <a:pt x="1043" y="313"/>
                        <a:pt x="1029" y="318"/>
                        <a:pt x="1014" y="323"/>
                      </a:cubicBezTo>
                      <a:cubicBezTo>
                        <a:pt x="1006" y="325"/>
                        <a:pt x="998" y="328"/>
                        <a:pt x="990" y="330"/>
                      </a:cubicBezTo>
                      <a:cubicBezTo>
                        <a:pt x="991" y="326"/>
                        <a:pt x="991" y="321"/>
                        <a:pt x="991" y="317"/>
                      </a:cubicBezTo>
                      <a:cubicBezTo>
                        <a:pt x="991" y="264"/>
                        <a:pt x="948" y="221"/>
                        <a:pt x="895" y="221"/>
                      </a:cubicBezTo>
                      <a:cubicBezTo>
                        <a:pt x="841" y="221"/>
                        <a:pt x="798" y="264"/>
                        <a:pt x="798" y="317"/>
                      </a:cubicBezTo>
                      <a:cubicBezTo>
                        <a:pt x="798" y="325"/>
                        <a:pt x="799" y="333"/>
                        <a:pt x="801" y="340"/>
                      </a:cubicBezTo>
                      <a:cubicBezTo>
                        <a:pt x="334" y="340"/>
                        <a:pt x="334" y="340"/>
                        <a:pt x="334" y="340"/>
                      </a:cubicBezTo>
                      <a:cubicBezTo>
                        <a:pt x="336" y="333"/>
                        <a:pt x="336" y="325"/>
                        <a:pt x="336" y="317"/>
                      </a:cubicBezTo>
                      <a:cubicBezTo>
                        <a:pt x="336" y="264"/>
                        <a:pt x="293" y="221"/>
                        <a:pt x="240" y="221"/>
                      </a:cubicBezTo>
                      <a:cubicBezTo>
                        <a:pt x="187" y="221"/>
                        <a:pt x="144" y="264"/>
                        <a:pt x="144" y="317"/>
                      </a:cubicBezTo>
                      <a:cubicBezTo>
                        <a:pt x="144" y="325"/>
                        <a:pt x="145" y="333"/>
                        <a:pt x="147" y="340"/>
                      </a:cubicBezTo>
                      <a:cubicBezTo>
                        <a:pt x="144" y="340"/>
                        <a:pt x="142" y="340"/>
                        <a:pt x="139" y="340"/>
                      </a:cubicBezTo>
                      <a:cubicBezTo>
                        <a:pt x="106" y="338"/>
                        <a:pt x="72" y="334"/>
                        <a:pt x="39" y="329"/>
                      </a:cubicBezTo>
                      <a:cubicBezTo>
                        <a:pt x="33" y="305"/>
                        <a:pt x="34" y="280"/>
                        <a:pt x="43" y="257"/>
                      </a:cubicBezTo>
                      <a:cubicBezTo>
                        <a:pt x="43" y="257"/>
                        <a:pt x="43" y="257"/>
                        <a:pt x="43" y="257"/>
                      </a:cubicBezTo>
                      <a:cubicBezTo>
                        <a:pt x="133" y="236"/>
                        <a:pt x="133" y="236"/>
                        <a:pt x="133" y="236"/>
                      </a:cubicBezTo>
                      <a:cubicBezTo>
                        <a:pt x="134" y="236"/>
                        <a:pt x="136" y="235"/>
                        <a:pt x="136" y="234"/>
                      </a:cubicBezTo>
                      <a:cubicBezTo>
                        <a:pt x="146" y="218"/>
                        <a:pt x="146" y="218"/>
                        <a:pt x="146" y="218"/>
                      </a:cubicBezTo>
                      <a:cubicBezTo>
                        <a:pt x="147" y="216"/>
                        <a:pt x="147" y="213"/>
                        <a:pt x="146" y="211"/>
                      </a:cubicBezTo>
                      <a:cubicBezTo>
                        <a:pt x="145" y="209"/>
                        <a:pt x="143" y="208"/>
                        <a:pt x="141" y="209"/>
                      </a:cubicBezTo>
                      <a:cubicBezTo>
                        <a:pt x="41" y="217"/>
                        <a:pt x="41" y="217"/>
                        <a:pt x="41" y="217"/>
                      </a:cubicBezTo>
                      <a:cubicBezTo>
                        <a:pt x="41" y="212"/>
                        <a:pt x="43" y="207"/>
                        <a:pt x="47" y="205"/>
                      </a:cubicBezTo>
                      <a:cubicBezTo>
                        <a:pt x="79" y="190"/>
                        <a:pt x="111" y="178"/>
                        <a:pt x="145" y="168"/>
                      </a:cubicBezTo>
                      <a:cubicBezTo>
                        <a:pt x="164" y="163"/>
                        <a:pt x="183" y="158"/>
                        <a:pt x="202" y="155"/>
                      </a:cubicBezTo>
                      <a:cubicBezTo>
                        <a:pt x="222" y="151"/>
                        <a:pt x="242" y="149"/>
                        <a:pt x="261" y="147"/>
                      </a:cubicBezTo>
                      <a:cubicBezTo>
                        <a:pt x="289" y="145"/>
                        <a:pt x="316" y="135"/>
                        <a:pt x="339" y="118"/>
                      </a:cubicBezTo>
                      <a:cubicBezTo>
                        <a:pt x="373" y="95"/>
                        <a:pt x="408" y="76"/>
                        <a:pt x="445" y="62"/>
                      </a:cubicBezTo>
                      <a:cubicBezTo>
                        <a:pt x="526" y="32"/>
                        <a:pt x="597" y="33"/>
                        <a:pt x="649" y="33"/>
                      </a:cubicBezTo>
                      <a:cubicBezTo>
                        <a:pt x="694" y="34"/>
                        <a:pt x="730" y="38"/>
                        <a:pt x="743" y="40"/>
                      </a:cubicBezTo>
                      <a:cubicBezTo>
                        <a:pt x="793" y="48"/>
                        <a:pt x="826" y="60"/>
                        <a:pt x="880" y="79"/>
                      </a:cubicBezTo>
                      <a:cubicBezTo>
                        <a:pt x="908" y="89"/>
                        <a:pt x="943" y="101"/>
                        <a:pt x="988" y="116"/>
                      </a:cubicBezTo>
                      <a:cubicBezTo>
                        <a:pt x="1008" y="122"/>
                        <a:pt x="1028" y="129"/>
                        <a:pt x="1048" y="135"/>
                      </a:cubicBezTo>
                      <a:cubicBezTo>
                        <a:pt x="1046" y="147"/>
                        <a:pt x="1046" y="147"/>
                        <a:pt x="1046" y="147"/>
                      </a:cubicBezTo>
                      <a:cubicBezTo>
                        <a:pt x="959" y="154"/>
                        <a:pt x="959" y="154"/>
                        <a:pt x="959" y="154"/>
                      </a:cubicBezTo>
                      <a:cubicBezTo>
                        <a:pt x="958" y="154"/>
                        <a:pt x="956" y="154"/>
                        <a:pt x="955" y="155"/>
                      </a:cubicBezTo>
                      <a:cubicBezTo>
                        <a:pt x="947" y="164"/>
                        <a:pt x="947" y="164"/>
                        <a:pt x="947" y="164"/>
                      </a:cubicBezTo>
                      <a:cubicBezTo>
                        <a:pt x="945" y="166"/>
                        <a:pt x="944" y="168"/>
                        <a:pt x="945" y="171"/>
                      </a:cubicBezTo>
                      <a:cubicBezTo>
                        <a:pt x="946" y="173"/>
                        <a:pt x="948" y="174"/>
                        <a:pt x="951" y="174"/>
                      </a:cubicBezTo>
                      <a:cubicBezTo>
                        <a:pt x="1042" y="174"/>
                        <a:pt x="1042" y="174"/>
                        <a:pt x="1042" y="174"/>
                      </a:cubicBezTo>
                      <a:cubicBezTo>
                        <a:pt x="1037" y="207"/>
                        <a:pt x="1037" y="207"/>
                        <a:pt x="1037" y="207"/>
                      </a:cubicBezTo>
                      <a:cubicBezTo>
                        <a:pt x="1036" y="212"/>
                        <a:pt x="1037" y="216"/>
                        <a:pt x="1039" y="219"/>
                      </a:cubicBezTo>
                      <a:cubicBezTo>
                        <a:pt x="1058" y="245"/>
                        <a:pt x="1058" y="245"/>
                        <a:pt x="1058" y="245"/>
                      </a:cubicBezTo>
                      <a:lnTo>
                        <a:pt x="1057" y="3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206;p25"/>
                <p:cNvSpPr/>
                <p:nvPr/>
              </p:nvSpPr>
              <p:spPr>
                <a:xfrm flipH="1">
                  <a:off x="7113111" y="2986792"/>
                  <a:ext cx="77675" cy="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100" extrusionOk="0">
                      <a:moveTo>
                        <a:pt x="100" y="50"/>
                      </a:moveTo>
                      <a:cubicBezTo>
                        <a:pt x="100" y="58"/>
                        <a:pt x="98" y="66"/>
                        <a:pt x="95" y="73"/>
                      </a:cubicBezTo>
                      <a:cubicBezTo>
                        <a:pt x="86" y="89"/>
                        <a:pt x="70" y="100"/>
                        <a:pt x="50" y="100"/>
                      </a:cubicBezTo>
                      <a:cubicBezTo>
                        <a:pt x="31" y="100"/>
                        <a:pt x="15" y="90"/>
                        <a:pt x="6" y="75"/>
                      </a:cubicBezTo>
                      <a:cubicBezTo>
                        <a:pt x="2" y="68"/>
                        <a:pt x="0" y="59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ubicBezTo>
                        <a:pt x="78" y="0"/>
                        <a:pt x="100" y="22"/>
                        <a:pt x="100" y="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1" name="Google Shape;207;p25"/>
              <p:cNvSpPr/>
              <p:nvPr/>
            </p:nvSpPr>
            <p:spPr>
              <a:xfrm flipH="1">
                <a:off x="6499250" y="2987079"/>
                <a:ext cx="77675" cy="7709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101" y="50"/>
                    </a:moveTo>
                    <a:cubicBezTo>
                      <a:pt x="101" y="58"/>
                      <a:pt x="99" y="66"/>
                      <a:pt x="95" y="73"/>
                    </a:cubicBezTo>
                    <a:cubicBezTo>
                      <a:pt x="95" y="73"/>
                      <a:pt x="95" y="73"/>
                      <a:pt x="95" y="73"/>
                    </a:cubicBezTo>
                    <a:cubicBezTo>
                      <a:pt x="87" y="89"/>
                      <a:pt x="70" y="100"/>
                      <a:pt x="51" y="100"/>
                    </a:cubicBezTo>
                    <a:cubicBezTo>
                      <a:pt x="31" y="100"/>
                      <a:pt x="14" y="89"/>
                      <a:pt x="6" y="73"/>
                    </a:cubicBezTo>
                    <a:cubicBezTo>
                      <a:pt x="2" y="66"/>
                      <a:pt x="0" y="58"/>
                      <a:pt x="0" y="50"/>
                    </a:cubicBezTo>
                    <a:cubicBezTo>
                      <a:pt x="0" y="22"/>
                      <a:pt x="23" y="0"/>
                      <a:pt x="51" y="0"/>
                    </a:cubicBezTo>
                    <a:cubicBezTo>
                      <a:pt x="78" y="0"/>
                      <a:pt x="101" y="22"/>
                      <a:pt x="101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" name="Google Shape;208;p25"/>
            <p:cNvGrpSpPr/>
            <p:nvPr/>
          </p:nvGrpSpPr>
          <p:grpSpPr>
            <a:xfrm>
              <a:off x="1436324" y="3553439"/>
              <a:ext cx="604722" cy="223598"/>
              <a:chOff x="1419891" y="2002633"/>
              <a:chExt cx="604722" cy="223598"/>
            </a:xfrm>
          </p:grpSpPr>
          <p:sp>
            <p:nvSpPr>
              <p:cNvPr id="37" name="Google Shape;209;p25"/>
              <p:cNvSpPr/>
              <p:nvPr/>
            </p:nvSpPr>
            <p:spPr>
              <a:xfrm>
                <a:off x="1495479" y="2002633"/>
                <a:ext cx="283161" cy="972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03" extrusionOk="0">
                    <a:moveTo>
                      <a:pt x="288" y="103"/>
                    </a:moveTo>
                    <a:cubicBezTo>
                      <a:pt x="90" y="103"/>
                      <a:pt x="90" y="103"/>
                      <a:pt x="90" y="103"/>
                    </a:cubicBezTo>
                    <a:cubicBezTo>
                      <a:pt x="87" y="103"/>
                      <a:pt x="84" y="102"/>
                      <a:pt x="82" y="99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0" y="17"/>
                      <a:pt x="0" y="10"/>
                      <a:pt x="4" y="5"/>
                    </a:cubicBezTo>
                    <a:cubicBezTo>
                      <a:pt x="9" y="0"/>
                      <a:pt x="17" y="0"/>
                      <a:pt x="21" y="5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288" y="79"/>
                      <a:pt x="288" y="79"/>
                      <a:pt x="288" y="79"/>
                    </a:cubicBezTo>
                    <a:cubicBezTo>
                      <a:pt x="294" y="79"/>
                      <a:pt x="300" y="84"/>
                      <a:pt x="300" y="91"/>
                    </a:cubicBezTo>
                    <a:cubicBezTo>
                      <a:pt x="300" y="97"/>
                      <a:pt x="294" y="103"/>
                      <a:pt x="288" y="1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10;p25"/>
              <p:cNvSpPr/>
              <p:nvPr/>
            </p:nvSpPr>
            <p:spPr>
              <a:xfrm>
                <a:off x="1419891" y="2078126"/>
                <a:ext cx="206172" cy="14810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57" extrusionOk="0">
                    <a:moveTo>
                      <a:pt x="205" y="157"/>
                    </a:moveTo>
                    <a:cubicBezTo>
                      <a:pt x="202" y="157"/>
                      <a:pt x="199" y="156"/>
                      <a:pt x="197" y="153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6" y="0"/>
                      <a:pt x="79" y="1"/>
                      <a:pt x="81" y="4"/>
                    </a:cubicBezTo>
                    <a:cubicBezTo>
                      <a:pt x="214" y="136"/>
                      <a:pt x="214" y="136"/>
                      <a:pt x="214" y="136"/>
                    </a:cubicBezTo>
                    <a:cubicBezTo>
                      <a:pt x="218" y="141"/>
                      <a:pt x="218" y="149"/>
                      <a:pt x="214" y="153"/>
                    </a:cubicBezTo>
                    <a:cubicBezTo>
                      <a:pt x="211" y="156"/>
                      <a:pt x="208" y="157"/>
                      <a:pt x="205" y="1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211;p25"/>
              <p:cNvSpPr/>
              <p:nvPr/>
            </p:nvSpPr>
            <p:spPr>
              <a:xfrm>
                <a:off x="1622706" y="2093323"/>
                <a:ext cx="401907" cy="125922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33" extrusionOk="0">
                    <a:moveTo>
                      <a:pt x="71" y="133"/>
                    </a:moveTo>
                    <a:cubicBezTo>
                      <a:pt x="68" y="133"/>
                      <a:pt x="65" y="132"/>
                      <a:pt x="63" y="129"/>
                    </a:cubicBezTo>
                    <a:cubicBezTo>
                      <a:pt x="4" y="71"/>
                      <a:pt x="4" y="71"/>
                      <a:pt x="4" y="71"/>
                    </a:cubicBezTo>
                    <a:cubicBezTo>
                      <a:pt x="1" y="67"/>
                      <a:pt x="0" y="62"/>
                      <a:pt x="2" y="58"/>
                    </a:cubicBezTo>
                    <a:cubicBezTo>
                      <a:pt x="4" y="53"/>
                      <a:pt x="8" y="50"/>
                      <a:pt x="13" y="50"/>
                    </a:cubicBezTo>
                    <a:cubicBezTo>
                      <a:pt x="288" y="50"/>
                      <a:pt x="288" y="50"/>
                      <a:pt x="288" y="50"/>
                    </a:cubicBezTo>
                    <a:cubicBezTo>
                      <a:pt x="335" y="4"/>
                      <a:pt x="335" y="4"/>
                      <a:pt x="335" y="4"/>
                    </a:cubicBezTo>
                    <a:cubicBezTo>
                      <a:pt x="337" y="1"/>
                      <a:pt x="340" y="0"/>
                      <a:pt x="343" y="0"/>
                    </a:cubicBezTo>
                    <a:cubicBezTo>
                      <a:pt x="414" y="0"/>
                      <a:pt x="414" y="0"/>
                      <a:pt x="414" y="0"/>
                    </a:cubicBezTo>
                    <a:cubicBezTo>
                      <a:pt x="421" y="0"/>
                      <a:pt x="426" y="5"/>
                      <a:pt x="426" y="12"/>
                    </a:cubicBezTo>
                    <a:cubicBezTo>
                      <a:pt x="426" y="19"/>
                      <a:pt x="421" y="24"/>
                      <a:pt x="414" y="24"/>
                    </a:cubicBezTo>
                    <a:cubicBezTo>
                      <a:pt x="348" y="24"/>
                      <a:pt x="348" y="24"/>
                      <a:pt x="348" y="24"/>
                    </a:cubicBezTo>
                    <a:cubicBezTo>
                      <a:pt x="301" y="71"/>
                      <a:pt x="301" y="71"/>
                      <a:pt x="301" y="71"/>
                    </a:cubicBezTo>
                    <a:cubicBezTo>
                      <a:pt x="299" y="73"/>
                      <a:pt x="296" y="74"/>
                      <a:pt x="293" y="74"/>
                    </a:cubicBezTo>
                    <a:cubicBezTo>
                      <a:pt x="42" y="74"/>
                      <a:pt x="42" y="74"/>
                      <a:pt x="42" y="74"/>
                    </a:cubicBezTo>
                    <a:cubicBezTo>
                      <a:pt x="80" y="112"/>
                      <a:pt x="80" y="112"/>
                      <a:pt x="80" y="112"/>
                    </a:cubicBezTo>
                    <a:cubicBezTo>
                      <a:pt x="85" y="117"/>
                      <a:pt x="85" y="125"/>
                      <a:pt x="80" y="129"/>
                    </a:cubicBezTo>
                    <a:cubicBezTo>
                      <a:pt x="78" y="132"/>
                      <a:pt x="74" y="133"/>
                      <a:pt x="71" y="1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" name="Google Shape;212;p25"/>
          <p:cNvSpPr txBox="1"/>
          <p:nvPr/>
        </p:nvSpPr>
        <p:spPr>
          <a:xfrm>
            <a:off x="3433245" y="2942688"/>
            <a:ext cx="22737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BRAIN</a:t>
            </a:r>
            <a:endParaRPr sz="27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1" name="Google Shape;213;p25"/>
          <p:cNvGrpSpPr/>
          <p:nvPr/>
        </p:nvGrpSpPr>
        <p:grpSpPr>
          <a:xfrm>
            <a:off x="1059050" y="776324"/>
            <a:ext cx="2273625" cy="3402699"/>
            <a:chOff x="1131500" y="1220025"/>
            <a:chExt cx="3031500" cy="4778400"/>
          </a:xfrm>
        </p:grpSpPr>
        <p:sp>
          <p:nvSpPr>
            <p:cNvPr id="52" name="Google Shape;214;p25"/>
            <p:cNvSpPr/>
            <p:nvPr/>
          </p:nvSpPr>
          <p:spPr>
            <a:xfrm>
              <a:off x="1131500" y="1220025"/>
              <a:ext cx="3031500" cy="4778400"/>
            </a:xfrm>
            <a:prstGeom prst="roundRect">
              <a:avLst>
                <a:gd name="adj" fmla="val 654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127000" algn="ctr" rotWithShape="0">
                <a:srgbClr val="4F71B8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15;p25"/>
            <p:cNvSpPr/>
            <p:nvPr/>
          </p:nvSpPr>
          <p:spPr>
            <a:xfrm>
              <a:off x="1131500" y="1220025"/>
              <a:ext cx="3031500" cy="4778400"/>
            </a:xfrm>
            <a:prstGeom prst="roundRect">
              <a:avLst>
                <a:gd name="adj" fmla="val 6540"/>
              </a:avLst>
            </a:prstGeom>
            <a:solidFill>
              <a:srgbClr val="5077BA">
                <a:alpha val="49370"/>
              </a:srgb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algn="ctr" rotWithShape="0">
                <a:srgbClr val="4F71B8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216;p25"/>
          <p:cNvGrpSpPr/>
          <p:nvPr/>
        </p:nvGrpSpPr>
        <p:grpSpPr>
          <a:xfrm>
            <a:off x="1594870" y="3610739"/>
            <a:ext cx="1201361" cy="385293"/>
            <a:chOff x="5958431" y="1115042"/>
            <a:chExt cx="1208856" cy="387697"/>
          </a:xfrm>
        </p:grpSpPr>
        <p:sp>
          <p:nvSpPr>
            <p:cNvPr id="55" name="Google Shape;217;p25"/>
            <p:cNvSpPr/>
            <p:nvPr/>
          </p:nvSpPr>
          <p:spPr>
            <a:xfrm rot="10800000">
              <a:off x="6522877" y="1170346"/>
              <a:ext cx="170841" cy="227775"/>
            </a:xfrm>
            <a:custGeom>
              <a:avLst/>
              <a:gdLst/>
              <a:ahLst/>
              <a:cxnLst/>
              <a:rect l="l" t="t" r="r" b="b"/>
              <a:pathLst>
                <a:path w="258" h="344" extrusionOk="0">
                  <a:moveTo>
                    <a:pt x="258" y="148"/>
                  </a:moveTo>
                  <a:lnTo>
                    <a:pt x="150" y="148"/>
                  </a:lnTo>
                  <a:lnTo>
                    <a:pt x="150" y="0"/>
                  </a:lnTo>
                  <a:lnTo>
                    <a:pt x="0" y="195"/>
                  </a:lnTo>
                  <a:lnTo>
                    <a:pt x="110" y="195"/>
                  </a:lnTo>
                  <a:lnTo>
                    <a:pt x="110" y="344"/>
                  </a:lnTo>
                  <a:lnTo>
                    <a:pt x="258" y="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18;p25"/>
            <p:cNvSpPr/>
            <p:nvPr/>
          </p:nvSpPr>
          <p:spPr>
            <a:xfrm>
              <a:off x="5958431" y="1299217"/>
              <a:ext cx="117155" cy="21320"/>
            </a:xfrm>
            <a:custGeom>
              <a:avLst/>
              <a:gdLst/>
              <a:ahLst/>
              <a:cxnLst/>
              <a:rect l="l" t="t" r="r" b="b"/>
              <a:pathLst>
                <a:path w="258" h="47" extrusionOk="0">
                  <a:moveTo>
                    <a:pt x="234" y="47"/>
                  </a:moveTo>
                  <a:cubicBezTo>
                    <a:pt x="24" y="47"/>
                    <a:pt x="24" y="47"/>
                    <a:pt x="24" y="47"/>
                  </a:cubicBezTo>
                  <a:cubicBezTo>
                    <a:pt x="11" y="47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47" y="0"/>
                    <a:pt x="258" y="11"/>
                    <a:pt x="258" y="24"/>
                  </a:cubicBezTo>
                  <a:cubicBezTo>
                    <a:pt x="258" y="37"/>
                    <a:pt x="247" y="47"/>
                    <a:pt x="234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19;p25"/>
            <p:cNvSpPr/>
            <p:nvPr/>
          </p:nvSpPr>
          <p:spPr>
            <a:xfrm>
              <a:off x="6014053" y="1256796"/>
              <a:ext cx="80009" cy="21540"/>
            </a:xfrm>
            <a:custGeom>
              <a:avLst/>
              <a:gdLst/>
              <a:ahLst/>
              <a:cxnLst/>
              <a:rect l="l" t="t" r="r" b="b"/>
              <a:pathLst>
                <a:path w="176" h="47" extrusionOk="0">
                  <a:moveTo>
                    <a:pt x="152" y="47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10" y="47"/>
                    <a:pt x="0" y="36"/>
                    <a:pt x="0" y="23"/>
                  </a:cubicBezTo>
                  <a:cubicBezTo>
                    <a:pt x="0" y="11"/>
                    <a:pt x="10" y="0"/>
                    <a:pt x="23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65" y="0"/>
                    <a:pt x="176" y="11"/>
                    <a:pt x="176" y="23"/>
                  </a:cubicBezTo>
                  <a:cubicBezTo>
                    <a:pt x="176" y="36"/>
                    <a:pt x="165" y="47"/>
                    <a:pt x="152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20;p25"/>
            <p:cNvSpPr/>
            <p:nvPr/>
          </p:nvSpPr>
          <p:spPr>
            <a:xfrm>
              <a:off x="6014053" y="1339659"/>
              <a:ext cx="80009" cy="21320"/>
            </a:xfrm>
            <a:custGeom>
              <a:avLst/>
              <a:gdLst/>
              <a:ahLst/>
              <a:cxnLst/>
              <a:rect l="l" t="t" r="r" b="b"/>
              <a:pathLst>
                <a:path w="176" h="47" extrusionOk="0">
                  <a:moveTo>
                    <a:pt x="152" y="47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10" y="47"/>
                    <a:pt x="0" y="36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65" y="0"/>
                    <a:pt x="176" y="10"/>
                    <a:pt x="176" y="23"/>
                  </a:cubicBezTo>
                  <a:cubicBezTo>
                    <a:pt x="176" y="36"/>
                    <a:pt x="165" y="47"/>
                    <a:pt x="152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221;p25"/>
            <p:cNvGrpSpPr/>
            <p:nvPr/>
          </p:nvGrpSpPr>
          <p:grpSpPr>
            <a:xfrm>
              <a:off x="6146213" y="1115042"/>
              <a:ext cx="1021074" cy="387697"/>
              <a:chOff x="6355251" y="2728110"/>
              <a:chExt cx="1021074" cy="387697"/>
            </a:xfrm>
          </p:grpSpPr>
          <p:sp>
            <p:nvSpPr>
              <p:cNvPr id="60" name="Google Shape;222;p25"/>
              <p:cNvSpPr/>
              <p:nvPr/>
            </p:nvSpPr>
            <p:spPr>
              <a:xfrm flipH="1">
                <a:off x="6499260" y="2987079"/>
                <a:ext cx="77675" cy="7709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0" extrusionOk="0">
                    <a:moveTo>
                      <a:pt x="101" y="50"/>
                    </a:moveTo>
                    <a:cubicBezTo>
                      <a:pt x="101" y="58"/>
                      <a:pt x="99" y="66"/>
                      <a:pt x="95" y="73"/>
                    </a:cubicBezTo>
                    <a:cubicBezTo>
                      <a:pt x="95" y="73"/>
                      <a:pt x="95" y="73"/>
                      <a:pt x="95" y="73"/>
                    </a:cubicBezTo>
                    <a:cubicBezTo>
                      <a:pt x="87" y="89"/>
                      <a:pt x="70" y="100"/>
                      <a:pt x="51" y="100"/>
                    </a:cubicBezTo>
                    <a:cubicBezTo>
                      <a:pt x="31" y="100"/>
                      <a:pt x="14" y="89"/>
                      <a:pt x="6" y="73"/>
                    </a:cubicBezTo>
                    <a:cubicBezTo>
                      <a:pt x="2" y="66"/>
                      <a:pt x="0" y="58"/>
                      <a:pt x="0" y="50"/>
                    </a:cubicBezTo>
                    <a:cubicBezTo>
                      <a:pt x="0" y="22"/>
                      <a:pt x="23" y="0"/>
                      <a:pt x="51" y="0"/>
                    </a:cubicBezTo>
                    <a:cubicBezTo>
                      <a:pt x="78" y="0"/>
                      <a:pt x="101" y="22"/>
                      <a:pt x="101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1" name="Google Shape;223;p25"/>
              <p:cNvGrpSpPr/>
              <p:nvPr/>
            </p:nvGrpSpPr>
            <p:grpSpPr>
              <a:xfrm>
                <a:off x="6355251" y="2728110"/>
                <a:ext cx="1021074" cy="387697"/>
                <a:chOff x="6355251" y="2728110"/>
                <a:chExt cx="1021074" cy="387697"/>
              </a:xfrm>
            </p:grpSpPr>
            <p:sp>
              <p:nvSpPr>
                <p:cNvPr id="62" name="Google Shape;224;p25"/>
                <p:cNvSpPr/>
                <p:nvPr/>
              </p:nvSpPr>
              <p:spPr>
                <a:xfrm flipH="1">
                  <a:off x="6355251" y="2728110"/>
                  <a:ext cx="1021074" cy="387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" h="413" extrusionOk="0">
                      <a:moveTo>
                        <a:pt x="1087" y="230"/>
                      </a:moveTo>
                      <a:cubicBezTo>
                        <a:pt x="1069" y="206"/>
                        <a:pt x="1069" y="206"/>
                        <a:pt x="1069" y="206"/>
                      </a:cubicBezTo>
                      <a:cubicBezTo>
                        <a:pt x="1082" y="126"/>
                        <a:pt x="1082" y="126"/>
                        <a:pt x="1082" y="126"/>
                      </a:cubicBezTo>
                      <a:cubicBezTo>
                        <a:pt x="1083" y="118"/>
                        <a:pt x="1079" y="110"/>
                        <a:pt x="1071" y="108"/>
                      </a:cubicBezTo>
                      <a:cubicBezTo>
                        <a:pt x="1047" y="101"/>
                        <a:pt x="1022" y="93"/>
                        <a:pt x="998" y="85"/>
                      </a:cubicBezTo>
                      <a:cubicBezTo>
                        <a:pt x="953" y="71"/>
                        <a:pt x="919" y="59"/>
                        <a:pt x="891" y="49"/>
                      </a:cubicBezTo>
                      <a:cubicBezTo>
                        <a:pt x="837" y="30"/>
                        <a:pt x="801" y="17"/>
                        <a:pt x="748" y="9"/>
                      </a:cubicBezTo>
                      <a:cubicBezTo>
                        <a:pt x="734" y="7"/>
                        <a:pt x="697" y="2"/>
                        <a:pt x="649" y="1"/>
                      </a:cubicBezTo>
                      <a:cubicBezTo>
                        <a:pt x="595" y="1"/>
                        <a:pt x="520" y="0"/>
                        <a:pt x="434" y="32"/>
                      </a:cubicBezTo>
                      <a:cubicBezTo>
                        <a:pt x="394" y="47"/>
                        <a:pt x="356" y="67"/>
                        <a:pt x="320" y="92"/>
                      </a:cubicBezTo>
                      <a:cubicBezTo>
                        <a:pt x="302" y="105"/>
                        <a:pt x="280" y="113"/>
                        <a:pt x="259" y="115"/>
                      </a:cubicBezTo>
                      <a:cubicBezTo>
                        <a:pt x="217" y="119"/>
                        <a:pt x="176" y="126"/>
                        <a:pt x="136" y="138"/>
                      </a:cubicBezTo>
                      <a:cubicBezTo>
                        <a:pt x="101" y="148"/>
                        <a:pt x="67" y="161"/>
                        <a:pt x="33" y="176"/>
                      </a:cubicBezTo>
                      <a:cubicBezTo>
                        <a:pt x="17" y="184"/>
                        <a:pt x="8" y="202"/>
                        <a:pt x="10" y="221"/>
                      </a:cubicBezTo>
                      <a:cubicBezTo>
                        <a:pt x="12" y="247"/>
                        <a:pt x="12" y="247"/>
                        <a:pt x="12" y="247"/>
                      </a:cubicBezTo>
                      <a:cubicBezTo>
                        <a:pt x="1" y="278"/>
                        <a:pt x="0" y="314"/>
                        <a:pt x="10" y="346"/>
                      </a:cubicBezTo>
                      <a:cubicBezTo>
                        <a:pt x="11" y="348"/>
                        <a:pt x="11" y="348"/>
                        <a:pt x="11" y="348"/>
                      </a:cubicBezTo>
                      <a:cubicBezTo>
                        <a:pt x="12" y="353"/>
                        <a:pt x="17" y="358"/>
                        <a:pt x="23" y="359"/>
                      </a:cubicBezTo>
                      <a:cubicBezTo>
                        <a:pt x="61" y="365"/>
                        <a:pt x="99" y="370"/>
                        <a:pt x="138" y="372"/>
                      </a:cubicBezTo>
                      <a:cubicBezTo>
                        <a:pt x="146" y="372"/>
                        <a:pt x="154" y="373"/>
                        <a:pt x="162" y="373"/>
                      </a:cubicBezTo>
                      <a:cubicBezTo>
                        <a:pt x="179" y="398"/>
                        <a:pt x="208" y="413"/>
                        <a:pt x="240" y="413"/>
                      </a:cubicBezTo>
                      <a:cubicBezTo>
                        <a:pt x="273" y="413"/>
                        <a:pt x="302" y="397"/>
                        <a:pt x="319" y="372"/>
                      </a:cubicBezTo>
                      <a:cubicBezTo>
                        <a:pt x="816" y="372"/>
                        <a:pt x="816" y="372"/>
                        <a:pt x="816" y="372"/>
                      </a:cubicBezTo>
                      <a:cubicBezTo>
                        <a:pt x="833" y="397"/>
                        <a:pt x="862" y="413"/>
                        <a:pt x="895" y="413"/>
                      </a:cubicBezTo>
                      <a:cubicBezTo>
                        <a:pt x="930" y="413"/>
                        <a:pt x="961" y="394"/>
                        <a:pt x="978" y="365"/>
                      </a:cubicBezTo>
                      <a:cubicBezTo>
                        <a:pt x="993" y="362"/>
                        <a:pt x="1009" y="358"/>
                        <a:pt x="1024" y="353"/>
                      </a:cubicBezTo>
                      <a:cubicBezTo>
                        <a:pt x="1043" y="347"/>
                        <a:pt x="1062" y="340"/>
                        <a:pt x="1080" y="331"/>
                      </a:cubicBezTo>
                      <a:cubicBezTo>
                        <a:pt x="1085" y="328"/>
                        <a:pt x="1089" y="323"/>
                        <a:pt x="1089" y="317"/>
                      </a:cubicBezTo>
                      <a:cubicBezTo>
                        <a:pt x="1090" y="240"/>
                        <a:pt x="1090" y="240"/>
                        <a:pt x="1090" y="240"/>
                      </a:cubicBezTo>
                      <a:cubicBezTo>
                        <a:pt x="1090" y="237"/>
                        <a:pt x="1089" y="233"/>
                        <a:pt x="1087" y="230"/>
                      </a:cubicBezTo>
                      <a:close/>
                      <a:moveTo>
                        <a:pt x="300" y="340"/>
                      </a:moveTo>
                      <a:cubicBezTo>
                        <a:pt x="295" y="354"/>
                        <a:pt x="285" y="365"/>
                        <a:pt x="273" y="372"/>
                      </a:cubicBezTo>
                      <a:cubicBezTo>
                        <a:pt x="264" y="378"/>
                        <a:pt x="252" y="381"/>
                        <a:pt x="240" y="381"/>
                      </a:cubicBezTo>
                      <a:cubicBezTo>
                        <a:pt x="229" y="381"/>
                        <a:pt x="219" y="379"/>
                        <a:pt x="210" y="374"/>
                      </a:cubicBezTo>
                      <a:cubicBezTo>
                        <a:pt x="197" y="367"/>
                        <a:pt x="186" y="355"/>
                        <a:pt x="181" y="342"/>
                      </a:cubicBezTo>
                      <a:cubicBezTo>
                        <a:pt x="177" y="334"/>
                        <a:pt x="176" y="326"/>
                        <a:pt x="176" y="317"/>
                      </a:cubicBezTo>
                      <a:cubicBezTo>
                        <a:pt x="176" y="281"/>
                        <a:pt x="205" y="253"/>
                        <a:pt x="240" y="253"/>
                      </a:cubicBezTo>
                      <a:cubicBezTo>
                        <a:pt x="276" y="253"/>
                        <a:pt x="304" y="281"/>
                        <a:pt x="304" y="317"/>
                      </a:cubicBezTo>
                      <a:cubicBezTo>
                        <a:pt x="304" y="325"/>
                        <a:pt x="303" y="333"/>
                        <a:pt x="300" y="340"/>
                      </a:cubicBezTo>
                      <a:close/>
                      <a:moveTo>
                        <a:pt x="956" y="337"/>
                      </a:moveTo>
                      <a:cubicBezTo>
                        <a:pt x="951" y="352"/>
                        <a:pt x="941" y="364"/>
                        <a:pt x="928" y="372"/>
                      </a:cubicBezTo>
                      <a:cubicBezTo>
                        <a:pt x="918" y="378"/>
                        <a:pt x="907" y="381"/>
                        <a:pt x="895" y="381"/>
                      </a:cubicBezTo>
                      <a:cubicBezTo>
                        <a:pt x="882" y="381"/>
                        <a:pt x="871" y="378"/>
                        <a:pt x="861" y="372"/>
                      </a:cubicBezTo>
                      <a:cubicBezTo>
                        <a:pt x="849" y="365"/>
                        <a:pt x="840" y="354"/>
                        <a:pt x="834" y="340"/>
                      </a:cubicBezTo>
                      <a:cubicBezTo>
                        <a:pt x="832" y="333"/>
                        <a:pt x="830" y="325"/>
                        <a:pt x="830" y="317"/>
                      </a:cubicBezTo>
                      <a:cubicBezTo>
                        <a:pt x="830" y="281"/>
                        <a:pt x="859" y="253"/>
                        <a:pt x="895" y="253"/>
                      </a:cubicBezTo>
                      <a:cubicBezTo>
                        <a:pt x="930" y="253"/>
                        <a:pt x="959" y="281"/>
                        <a:pt x="959" y="317"/>
                      </a:cubicBezTo>
                      <a:cubicBezTo>
                        <a:pt x="959" y="324"/>
                        <a:pt x="958" y="331"/>
                        <a:pt x="956" y="337"/>
                      </a:cubicBezTo>
                      <a:close/>
                      <a:moveTo>
                        <a:pt x="1057" y="306"/>
                      </a:moveTo>
                      <a:cubicBezTo>
                        <a:pt x="1043" y="313"/>
                        <a:pt x="1029" y="318"/>
                        <a:pt x="1014" y="323"/>
                      </a:cubicBezTo>
                      <a:cubicBezTo>
                        <a:pt x="1006" y="325"/>
                        <a:pt x="998" y="328"/>
                        <a:pt x="990" y="330"/>
                      </a:cubicBezTo>
                      <a:cubicBezTo>
                        <a:pt x="991" y="326"/>
                        <a:pt x="991" y="321"/>
                        <a:pt x="991" y="317"/>
                      </a:cubicBezTo>
                      <a:cubicBezTo>
                        <a:pt x="991" y="264"/>
                        <a:pt x="948" y="221"/>
                        <a:pt x="895" y="221"/>
                      </a:cubicBezTo>
                      <a:cubicBezTo>
                        <a:pt x="841" y="221"/>
                        <a:pt x="798" y="264"/>
                        <a:pt x="798" y="317"/>
                      </a:cubicBezTo>
                      <a:cubicBezTo>
                        <a:pt x="798" y="325"/>
                        <a:pt x="799" y="333"/>
                        <a:pt x="801" y="340"/>
                      </a:cubicBezTo>
                      <a:cubicBezTo>
                        <a:pt x="334" y="340"/>
                        <a:pt x="334" y="340"/>
                        <a:pt x="334" y="340"/>
                      </a:cubicBezTo>
                      <a:cubicBezTo>
                        <a:pt x="336" y="333"/>
                        <a:pt x="336" y="325"/>
                        <a:pt x="336" y="317"/>
                      </a:cubicBezTo>
                      <a:cubicBezTo>
                        <a:pt x="336" y="264"/>
                        <a:pt x="293" y="221"/>
                        <a:pt x="240" y="221"/>
                      </a:cubicBezTo>
                      <a:cubicBezTo>
                        <a:pt x="187" y="221"/>
                        <a:pt x="144" y="264"/>
                        <a:pt x="144" y="317"/>
                      </a:cubicBezTo>
                      <a:cubicBezTo>
                        <a:pt x="144" y="325"/>
                        <a:pt x="145" y="333"/>
                        <a:pt x="147" y="340"/>
                      </a:cubicBezTo>
                      <a:cubicBezTo>
                        <a:pt x="144" y="340"/>
                        <a:pt x="142" y="340"/>
                        <a:pt x="139" y="340"/>
                      </a:cubicBezTo>
                      <a:cubicBezTo>
                        <a:pt x="106" y="338"/>
                        <a:pt x="72" y="334"/>
                        <a:pt x="39" y="329"/>
                      </a:cubicBezTo>
                      <a:cubicBezTo>
                        <a:pt x="33" y="305"/>
                        <a:pt x="34" y="280"/>
                        <a:pt x="43" y="257"/>
                      </a:cubicBezTo>
                      <a:cubicBezTo>
                        <a:pt x="43" y="257"/>
                        <a:pt x="43" y="257"/>
                        <a:pt x="43" y="257"/>
                      </a:cubicBezTo>
                      <a:cubicBezTo>
                        <a:pt x="133" y="236"/>
                        <a:pt x="133" y="236"/>
                        <a:pt x="133" y="236"/>
                      </a:cubicBezTo>
                      <a:cubicBezTo>
                        <a:pt x="134" y="236"/>
                        <a:pt x="136" y="235"/>
                        <a:pt x="136" y="234"/>
                      </a:cubicBezTo>
                      <a:cubicBezTo>
                        <a:pt x="146" y="218"/>
                        <a:pt x="146" y="218"/>
                        <a:pt x="146" y="218"/>
                      </a:cubicBezTo>
                      <a:cubicBezTo>
                        <a:pt x="147" y="216"/>
                        <a:pt x="147" y="213"/>
                        <a:pt x="146" y="211"/>
                      </a:cubicBezTo>
                      <a:cubicBezTo>
                        <a:pt x="145" y="209"/>
                        <a:pt x="143" y="208"/>
                        <a:pt x="141" y="209"/>
                      </a:cubicBezTo>
                      <a:cubicBezTo>
                        <a:pt x="41" y="217"/>
                        <a:pt x="41" y="217"/>
                        <a:pt x="41" y="217"/>
                      </a:cubicBezTo>
                      <a:cubicBezTo>
                        <a:pt x="41" y="212"/>
                        <a:pt x="43" y="207"/>
                        <a:pt x="47" y="205"/>
                      </a:cubicBezTo>
                      <a:cubicBezTo>
                        <a:pt x="79" y="190"/>
                        <a:pt x="111" y="178"/>
                        <a:pt x="145" y="168"/>
                      </a:cubicBezTo>
                      <a:cubicBezTo>
                        <a:pt x="164" y="163"/>
                        <a:pt x="183" y="158"/>
                        <a:pt x="202" y="155"/>
                      </a:cubicBezTo>
                      <a:cubicBezTo>
                        <a:pt x="222" y="151"/>
                        <a:pt x="242" y="149"/>
                        <a:pt x="261" y="147"/>
                      </a:cubicBezTo>
                      <a:cubicBezTo>
                        <a:pt x="289" y="145"/>
                        <a:pt x="316" y="135"/>
                        <a:pt x="339" y="118"/>
                      </a:cubicBezTo>
                      <a:cubicBezTo>
                        <a:pt x="373" y="95"/>
                        <a:pt x="408" y="76"/>
                        <a:pt x="445" y="62"/>
                      </a:cubicBezTo>
                      <a:cubicBezTo>
                        <a:pt x="526" y="32"/>
                        <a:pt x="597" y="33"/>
                        <a:pt x="649" y="33"/>
                      </a:cubicBezTo>
                      <a:cubicBezTo>
                        <a:pt x="694" y="34"/>
                        <a:pt x="730" y="38"/>
                        <a:pt x="743" y="40"/>
                      </a:cubicBezTo>
                      <a:cubicBezTo>
                        <a:pt x="793" y="48"/>
                        <a:pt x="826" y="60"/>
                        <a:pt x="880" y="79"/>
                      </a:cubicBezTo>
                      <a:cubicBezTo>
                        <a:pt x="908" y="89"/>
                        <a:pt x="943" y="101"/>
                        <a:pt x="988" y="116"/>
                      </a:cubicBezTo>
                      <a:cubicBezTo>
                        <a:pt x="1008" y="122"/>
                        <a:pt x="1028" y="129"/>
                        <a:pt x="1048" y="135"/>
                      </a:cubicBezTo>
                      <a:cubicBezTo>
                        <a:pt x="1046" y="147"/>
                        <a:pt x="1046" y="147"/>
                        <a:pt x="1046" y="147"/>
                      </a:cubicBezTo>
                      <a:cubicBezTo>
                        <a:pt x="959" y="154"/>
                        <a:pt x="959" y="154"/>
                        <a:pt x="959" y="154"/>
                      </a:cubicBezTo>
                      <a:cubicBezTo>
                        <a:pt x="958" y="154"/>
                        <a:pt x="956" y="154"/>
                        <a:pt x="955" y="155"/>
                      </a:cubicBezTo>
                      <a:cubicBezTo>
                        <a:pt x="947" y="164"/>
                        <a:pt x="947" y="164"/>
                        <a:pt x="947" y="164"/>
                      </a:cubicBezTo>
                      <a:cubicBezTo>
                        <a:pt x="945" y="166"/>
                        <a:pt x="944" y="168"/>
                        <a:pt x="945" y="171"/>
                      </a:cubicBezTo>
                      <a:cubicBezTo>
                        <a:pt x="946" y="173"/>
                        <a:pt x="948" y="174"/>
                        <a:pt x="951" y="174"/>
                      </a:cubicBezTo>
                      <a:cubicBezTo>
                        <a:pt x="1042" y="174"/>
                        <a:pt x="1042" y="174"/>
                        <a:pt x="1042" y="174"/>
                      </a:cubicBezTo>
                      <a:cubicBezTo>
                        <a:pt x="1037" y="207"/>
                        <a:pt x="1037" y="207"/>
                        <a:pt x="1037" y="207"/>
                      </a:cubicBezTo>
                      <a:cubicBezTo>
                        <a:pt x="1036" y="212"/>
                        <a:pt x="1037" y="216"/>
                        <a:pt x="1039" y="219"/>
                      </a:cubicBezTo>
                      <a:cubicBezTo>
                        <a:pt x="1058" y="245"/>
                        <a:pt x="1058" y="245"/>
                        <a:pt x="1058" y="245"/>
                      </a:cubicBezTo>
                      <a:lnTo>
                        <a:pt x="1057" y="30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225;p25"/>
                <p:cNvSpPr/>
                <p:nvPr/>
              </p:nvSpPr>
              <p:spPr>
                <a:xfrm flipH="1">
                  <a:off x="7113101" y="2986791"/>
                  <a:ext cx="77675" cy="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100" extrusionOk="0">
                      <a:moveTo>
                        <a:pt x="100" y="50"/>
                      </a:moveTo>
                      <a:cubicBezTo>
                        <a:pt x="100" y="58"/>
                        <a:pt x="98" y="66"/>
                        <a:pt x="95" y="73"/>
                      </a:cubicBezTo>
                      <a:cubicBezTo>
                        <a:pt x="86" y="89"/>
                        <a:pt x="70" y="100"/>
                        <a:pt x="50" y="100"/>
                      </a:cubicBezTo>
                      <a:cubicBezTo>
                        <a:pt x="31" y="100"/>
                        <a:pt x="15" y="90"/>
                        <a:pt x="6" y="75"/>
                      </a:cubicBezTo>
                      <a:cubicBezTo>
                        <a:pt x="2" y="68"/>
                        <a:pt x="0" y="59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ubicBezTo>
                        <a:pt x="78" y="0"/>
                        <a:pt x="100" y="22"/>
                        <a:pt x="100" y="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64" name="Google Shape;226;p25"/>
          <p:cNvSpPr txBox="1"/>
          <p:nvPr/>
        </p:nvSpPr>
        <p:spPr>
          <a:xfrm>
            <a:off x="1056312" y="2916445"/>
            <a:ext cx="2273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POWER</a:t>
            </a:r>
            <a:endParaRPr sz="27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227;p25"/>
          <p:cNvSpPr txBox="1"/>
          <p:nvPr/>
        </p:nvSpPr>
        <p:spPr>
          <a:xfrm>
            <a:off x="1159629" y="976800"/>
            <a:ext cx="2072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ELECTRIFICATION ACCELERATION </a:t>
            </a:r>
            <a:endParaRPr sz="16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228;p25"/>
          <p:cNvSpPr txBox="1"/>
          <p:nvPr/>
        </p:nvSpPr>
        <p:spPr>
          <a:xfrm>
            <a:off x="3435982" y="956656"/>
            <a:ext cx="22737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ACCELERATION</a:t>
            </a:r>
            <a:br>
              <a:rPr lang="en" sz="14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" sz="14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OF ADAS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&amp; </a:t>
            </a:r>
            <a:r>
              <a:rPr lang="en" sz="14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SOFTWARE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DEFINED VEHICLE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-</a:t>
            </a:r>
            <a:endParaRPr sz="1400" b="0" i="0" u="none" strike="noStrike" cap="none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REINVENTION</a:t>
            </a:r>
            <a:r>
              <a:rPr lang="en" sz="1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/>
            </a:r>
            <a:br>
              <a:rPr lang="en" sz="1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" sz="14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OF INTERIOR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EXPERIENCE</a:t>
            </a:r>
            <a:endParaRPr sz="17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229;p25"/>
          <p:cNvSpPr txBox="1"/>
          <p:nvPr/>
        </p:nvSpPr>
        <p:spPr>
          <a:xfrm>
            <a:off x="6174176" y="976800"/>
            <a:ext cx="1551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LIGHTING EVERYWHERE</a:t>
            </a:r>
            <a:endParaRPr sz="19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231;p25"/>
          <p:cNvSpPr txBox="1"/>
          <p:nvPr/>
        </p:nvSpPr>
        <p:spPr>
          <a:xfrm>
            <a:off x="1059050" y="4271484"/>
            <a:ext cx="7027500" cy="378900"/>
          </a:xfrm>
          <a:prstGeom prst="rect">
            <a:avLst/>
          </a:prstGeom>
          <a:solidFill>
            <a:srgbClr val="0085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 Divisions instead of 4 Business Groups</a:t>
            </a:r>
            <a:endParaRPr sz="16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5278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"/>
          <p:cNvSpPr txBox="1">
            <a:spLocks noGrp="1"/>
          </p:cNvSpPr>
          <p:nvPr>
            <p:ph type="title"/>
          </p:nvPr>
        </p:nvSpPr>
        <p:spPr>
          <a:xfrm>
            <a:off x="240332" y="73348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SzPct val="100000"/>
            </a:pPr>
            <a:r>
              <a:rPr lang="en-US" sz="1600" dirty="0">
                <a:latin typeface="+mj-lt"/>
                <a:ea typeface="Montserrat SemiBold"/>
                <a:cs typeface="Montserrat SemiBold"/>
              </a:rPr>
              <a:t>EU PFAS </a:t>
            </a:r>
            <a:r>
              <a:rPr lang="pl-PL" sz="1600" dirty="0" smtClean="0">
                <a:latin typeface="+mj-lt"/>
                <a:ea typeface="Montserrat SemiBold"/>
                <a:cs typeface="Montserrat SemiBold"/>
              </a:rPr>
              <a:t>BAN</a:t>
            </a:r>
            <a:r>
              <a:rPr lang="en-AU" sz="1600" dirty="0" smtClean="0">
                <a:latin typeface="+mj-lt"/>
                <a:ea typeface="Montserrat SemiBold"/>
                <a:cs typeface="Montserrat SemiBold"/>
              </a:rPr>
              <a:t> regulation EIF expected</a:t>
            </a:r>
            <a:r>
              <a:rPr lang="pl-PL" sz="1600" dirty="0" smtClean="0">
                <a:latin typeface="+mj-lt"/>
                <a:ea typeface="Montserrat SemiBold"/>
                <a:cs typeface="Montserrat SemiBold"/>
              </a:rPr>
              <a:t> </a:t>
            </a:r>
            <a:r>
              <a:rPr lang="en-AU" sz="1600" dirty="0" smtClean="0">
                <a:latin typeface="+mj-lt"/>
                <a:ea typeface="Montserrat SemiBold"/>
                <a:cs typeface="Montserrat SemiBold"/>
              </a:rPr>
              <a:t>planning</a:t>
            </a:r>
            <a:endParaRPr lang="en-AU" sz="1600" dirty="0">
              <a:latin typeface="+mj-lt"/>
              <a:ea typeface="Montserrat SemiBold"/>
              <a:cs typeface="Montserrat SemiBold"/>
            </a:endParaRPr>
          </a:p>
        </p:txBody>
      </p:sp>
      <p:sp>
        <p:nvSpPr>
          <p:cNvPr id="4" name="Google Shape;237;p26"/>
          <p:cNvSpPr txBox="1">
            <a:spLocks/>
          </p:cNvSpPr>
          <p:nvPr/>
        </p:nvSpPr>
        <p:spPr>
          <a:xfrm>
            <a:off x="8611051" y="4497979"/>
            <a:ext cx="267900" cy="171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5" name="Google Shape;238;p26"/>
          <p:cNvSpPr/>
          <p:nvPr/>
        </p:nvSpPr>
        <p:spPr>
          <a:xfrm>
            <a:off x="319800" y="4387870"/>
            <a:ext cx="8503200" cy="343500"/>
          </a:xfrm>
          <a:prstGeom prst="roundRect">
            <a:avLst>
              <a:gd name="adj" fmla="val 13136"/>
            </a:avLst>
          </a:prstGeom>
          <a:solidFill>
            <a:srgbClr val="003B7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54000" tIns="54000" rIns="54000" bIns="54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Direction seems to be VIN BAN with 5 years derogation for BEV and 12 years for xHEV and ICE</a:t>
            </a:r>
            <a:endParaRPr sz="12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" name="Google Shape;239;p26"/>
          <p:cNvSpPr/>
          <p:nvPr/>
        </p:nvSpPr>
        <p:spPr>
          <a:xfrm>
            <a:off x="319800" y="2408848"/>
            <a:ext cx="8503200" cy="1942500"/>
          </a:xfrm>
          <a:prstGeom prst="roundRect">
            <a:avLst>
              <a:gd name="adj" fmla="val 4777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48000" tIns="67500" rIns="81000" bIns="67500" anchor="t" anchorCtr="0">
            <a:noAutofit/>
          </a:bodyPr>
          <a:lstStyle/>
          <a:p>
            <a:pPr marL="0" marR="0" lvl="0" indent="38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 b="1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38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 b="1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38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 b="1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38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>
              <a:solidFill>
                <a:srgbClr val="4E6B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240;p26"/>
          <p:cNvSpPr/>
          <p:nvPr/>
        </p:nvSpPr>
        <p:spPr>
          <a:xfrm>
            <a:off x="4733201" y="3720360"/>
            <a:ext cx="2137200" cy="151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</a:rPr>
              <a:t>DEROGATION 5 years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8" name="Google Shape;242;p26"/>
          <p:cNvSpPr/>
          <p:nvPr/>
        </p:nvSpPr>
        <p:spPr>
          <a:xfrm>
            <a:off x="319800" y="351448"/>
            <a:ext cx="8503200" cy="1942500"/>
          </a:xfrm>
          <a:prstGeom prst="roundRect">
            <a:avLst>
              <a:gd name="adj" fmla="val 4777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48000" tIns="67500" rIns="81000" bIns="67500" anchor="t" anchorCtr="0">
            <a:noAutofit/>
          </a:bodyPr>
          <a:lstStyle/>
          <a:p>
            <a:pPr marL="0" marR="0" lvl="0" indent="38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 b="1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38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 b="1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38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 b="1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381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0">
              <a:solidFill>
                <a:srgbClr val="4E6B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243;p26"/>
          <p:cNvSpPr txBox="1"/>
          <p:nvPr/>
        </p:nvSpPr>
        <p:spPr>
          <a:xfrm>
            <a:off x="1397275" y="351435"/>
            <a:ext cx="76131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EU Commission /  ECHA </a:t>
            </a:r>
            <a:endParaRPr sz="1000">
              <a:solidFill>
                <a:srgbClr val="4141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75A9"/>
                </a:solidFill>
                <a:latin typeface="Montserrat"/>
                <a:ea typeface="Montserrat"/>
                <a:cs typeface="Montserrat"/>
                <a:sym typeface="Montserrat"/>
              </a:rPr>
              <a:t>PFAS BAN in Q1 2029 - Type approval BAN </a:t>
            </a:r>
            <a:r>
              <a:rPr lang="en" sz="1000" b="1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(Entry into Force Q3 2027 with 18 months of transition) 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10" name="Google Shape;244;p26"/>
          <p:cNvGrpSpPr/>
          <p:nvPr/>
        </p:nvGrpSpPr>
        <p:grpSpPr>
          <a:xfrm>
            <a:off x="1140098" y="1017270"/>
            <a:ext cx="4061143" cy="138383"/>
            <a:chOff x="4542940" y="536092"/>
            <a:chExt cx="4187609" cy="247732"/>
          </a:xfrm>
        </p:grpSpPr>
        <p:sp>
          <p:nvSpPr>
            <p:cNvPr id="11" name="Google Shape;245;p26"/>
            <p:cNvSpPr/>
            <p:nvPr/>
          </p:nvSpPr>
          <p:spPr>
            <a:xfrm>
              <a:off x="4542940" y="536893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2023</a:t>
              </a:r>
              <a:endParaRPr sz="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246;p26"/>
            <p:cNvSpPr/>
            <p:nvPr/>
          </p:nvSpPr>
          <p:spPr>
            <a:xfrm>
              <a:off x="5128175" y="536149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2024</a:t>
              </a:r>
              <a:endParaRPr sz="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" name="Google Shape;247;p26"/>
            <p:cNvSpPr/>
            <p:nvPr/>
          </p:nvSpPr>
          <p:spPr>
            <a:xfrm>
              <a:off x="5713382" y="536836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2025</a:t>
              </a:r>
              <a:endParaRPr sz="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248;p26"/>
            <p:cNvSpPr/>
            <p:nvPr/>
          </p:nvSpPr>
          <p:spPr>
            <a:xfrm>
              <a:off x="6298642" y="536092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2026</a:t>
              </a:r>
              <a:endParaRPr sz="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" name="Google Shape;249;p26"/>
            <p:cNvSpPr/>
            <p:nvPr/>
          </p:nvSpPr>
          <p:spPr>
            <a:xfrm>
              <a:off x="6883878" y="536836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00855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2027</a:t>
              </a:r>
              <a:endParaRPr sz="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" name="Google Shape;250;p26"/>
            <p:cNvSpPr/>
            <p:nvPr/>
          </p:nvSpPr>
          <p:spPr>
            <a:xfrm>
              <a:off x="7469113" y="537524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41414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2028</a:t>
              </a:r>
              <a:endParaRPr sz="600" b="1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" name="Google Shape;251;p26"/>
            <p:cNvSpPr/>
            <p:nvPr/>
          </p:nvSpPr>
          <p:spPr>
            <a:xfrm>
              <a:off x="8054349" y="536780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2029</a:t>
              </a:r>
              <a:endParaRPr sz="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8" name="Google Shape;252;p26"/>
          <p:cNvSpPr/>
          <p:nvPr/>
        </p:nvSpPr>
        <p:spPr>
          <a:xfrm>
            <a:off x="5130046" y="1017647"/>
            <a:ext cx="655800" cy="137700"/>
          </a:xfrm>
          <a:prstGeom prst="chevron">
            <a:avLst>
              <a:gd name="adj" fmla="val 50000"/>
            </a:avLst>
          </a:prstGeom>
          <a:solidFill>
            <a:srgbClr val="BFBFB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2030</a:t>
            </a:r>
            <a:endParaRPr sz="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253;p26"/>
          <p:cNvSpPr/>
          <p:nvPr/>
        </p:nvSpPr>
        <p:spPr>
          <a:xfrm>
            <a:off x="5721708" y="1017647"/>
            <a:ext cx="655800" cy="137700"/>
          </a:xfrm>
          <a:prstGeom prst="chevron">
            <a:avLst>
              <a:gd name="adj" fmla="val 50000"/>
            </a:avLst>
          </a:prstGeom>
          <a:solidFill>
            <a:srgbClr val="BFBFB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2031</a:t>
            </a:r>
            <a:endParaRPr sz="600" b="1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54;p26"/>
          <p:cNvSpPr/>
          <p:nvPr/>
        </p:nvSpPr>
        <p:spPr>
          <a:xfrm>
            <a:off x="6315880" y="1017647"/>
            <a:ext cx="655800" cy="137700"/>
          </a:xfrm>
          <a:prstGeom prst="chevron">
            <a:avLst>
              <a:gd name="adj" fmla="val 50000"/>
            </a:avLst>
          </a:prstGeom>
          <a:solidFill>
            <a:srgbClr val="F3F3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---</a:t>
            </a:r>
            <a:endParaRPr sz="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55;p26"/>
          <p:cNvSpPr/>
          <p:nvPr/>
        </p:nvSpPr>
        <p:spPr>
          <a:xfrm>
            <a:off x="6897647" y="1017660"/>
            <a:ext cx="655800" cy="137700"/>
          </a:xfrm>
          <a:prstGeom prst="chevron">
            <a:avLst>
              <a:gd name="adj" fmla="val 50000"/>
            </a:avLst>
          </a:prstGeom>
          <a:solidFill>
            <a:srgbClr val="BFBFB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2035</a:t>
            </a:r>
            <a:endParaRPr sz="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256;p26"/>
          <p:cNvSpPr/>
          <p:nvPr/>
        </p:nvSpPr>
        <p:spPr>
          <a:xfrm>
            <a:off x="8086069" y="1017672"/>
            <a:ext cx="655800" cy="137700"/>
          </a:xfrm>
          <a:prstGeom prst="chevron">
            <a:avLst>
              <a:gd name="adj" fmla="val 50000"/>
            </a:avLst>
          </a:prstGeom>
          <a:solidFill>
            <a:srgbClr val="BFBFB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2045</a:t>
            </a:r>
            <a:endParaRPr sz="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" name="Google Shape;257;p26"/>
          <p:cNvCxnSpPr/>
          <p:nvPr/>
        </p:nvCxnSpPr>
        <p:spPr>
          <a:xfrm rot="10800000">
            <a:off x="3864075" y="1143755"/>
            <a:ext cx="0" cy="882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4" name="Google Shape;258;p26"/>
          <p:cNvCxnSpPr/>
          <p:nvPr/>
        </p:nvCxnSpPr>
        <p:spPr>
          <a:xfrm rot="10800000">
            <a:off x="4733206" y="1147384"/>
            <a:ext cx="0" cy="882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5" name="Google Shape;259;p26"/>
          <p:cNvSpPr/>
          <p:nvPr/>
        </p:nvSpPr>
        <p:spPr>
          <a:xfrm>
            <a:off x="3849164" y="1664160"/>
            <a:ext cx="1032300" cy="151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28ECC"/>
              </a:gs>
              <a:gs pos="100000">
                <a:srgbClr val="00A36A"/>
              </a:gs>
            </a:gsLst>
            <a:lin ang="0" scaled="0"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18m transition</a:t>
            </a:r>
            <a:endParaRPr sz="500" b="1">
              <a:solidFill>
                <a:srgbClr val="FFFFFF"/>
              </a:solidFill>
            </a:endParaRPr>
          </a:p>
        </p:txBody>
      </p:sp>
      <p:sp>
        <p:nvSpPr>
          <p:cNvPr id="26" name="Google Shape;260;p26"/>
          <p:cNvSpPr/>
          <p:nvPr/>
        </p:nvSpPr>
        <p:spPr>
          <a:xfrm>
            <a:off x="4733227" y="1664410"/>
            <a:ext cx="3874200" cy="151200"/>
          </a:xfrm>
          <a:prstGeom prst="roundRect">
            <a:avLst>
              <a:gd name="adj" fmla="val 50000"/>
            </a:avLst>
          </a:prstGeom>
          <a:solidFill>
            <a:srgbClr val="00855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NATURAL</a:t>
            </a:r>
            <a:endParaRPr sz="600" b="1">
              <a:solidFill>
                <a:srgbClr val="FFFFFF"/>
              </a:solidFill>
            </a:endParaRPr>
          </a:p>
        </p:txBody>
      </p:sp>
      <p:pic>
        <p:nvPicPr>
          <p:cNvPr id="27" name="Google Shape;2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5003" y="1601138"/>
            <a:ext cx="262589" cy="27722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62;p26"/>
          <p:cNvSpPr/>
          <p:nvPr/>
        </p:nvSpPr>
        <p:spPr>
          <a:xfrm>
            <a:off x="2764979" y="1659883"/>
            <a:ext cx="1046400" cy="171600"/>
          </a:xfrm>
          <a:prstGeom prst="roundRect">
            <a:avLst>
              <a:gd name="adj" fmla="val 6588"/>
            </a:avLst>
          </a:prstGeom>
          <a:noFill/>
          <a:ln>
            <a:noFill/>
          </a:ln>
        </p:spPr>
        <p:txBody>
          <a:bodyPr spcFirstLastPara="1" wrap="square" lIns="0" tIns="0" rIns="1440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075A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500">
                <a:solidFill>
                  <a:srgbClr val="0075A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100" b="1">
                <a:solidFill>
                  <a:srgbClr val="0075A9"/>
                </a:solidFill>
                <a:latin typeface="Montserrat"/>
                <a:ea typeface="Montserrat"/>
                <a:cs typeface="Montserrat"/>
                <a:sym typeface="Montserrat"/>
              </a:rPr>
              <a:t>xEV</a:t>
            </a:r>
            <a:endParaRPr sz="1100">
              <a:solidFill>
                <a:srgbClr val="0075A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" name="Google Shape;263;p26"/>
          <p:cNvSpPr/>
          <p:nvPr/>
        </p:nvSpPr>
        <p:spPr>
          <a:xfrm>
            <a:off x="3563075" y="1199985"/>
            <a:ext cx="558600" cy="223200"/>
          </a:xfrm>
          <a:prstGeom prst="roundRect">
            <a:avLst>
              <a:gd name="adj" fmla="val 25514"/>
            </a:avLst>
          </a:prstGeom>
          <a:solidFill>
            <a:srgbClr val="FFFFFF"/>
          </a:solidFill>
          <a:ln w="9525" cap="flat" cmpd="sng">
            <a:solidFill>
              <a:srgbClr val="FF74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EA4335"/>
                </a:solidFill>
                <a:latin typeface="Montserrat"/>
                <a:ea typeface="Montserrat"/>
                <a:cs typeface="Montserrat"/>
                <a:sym typeface="Montserrat"/>
              </a:rPr>
              <a:t>Entry in Force</a:t>
            </a:r>
            <a:endParaRPr sz="700">
              <a:solidFill>
                <a:srgbClr val="EA43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264;p26"/>
          <p:cNvSpPr/>
          <p:nvPr/>
        </p:nvSpPr>
        <p:spPr>
          <a:xfrm>
            <a:off x="4525900" y="1169648"/>
            <a:ext cx="558600" cy="255600"/>
          </a:xfrm>
          <a:prstGeom prst="roundRect">
            <a:avLst>
              <a:gd name="adj" fmla="val 25514"/>
            </a:avLst>
          </a:prstGeom>
          <a:solidFill>
            <a:srgbClr val="EA433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 BAN </a:t>
            </a:r>
            <a:endParaRPr sz="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2029</a:t>
            </a:r>
            <a:endParaRPr sz="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" name="Google Shape;265;p26"/>
          <p:cNvCxnSpPr/>
          <p:nvPr/>
        </p:nvCxnSpPr>
        <p:spPr>
          <a:xfrm rot="10800000">
            <a:off x="7253346" y="1201812"/>
            <a:ext cx="0" cy="882900"/>
          </a:xfrm>
          <a:prstGeom prst="straightConnector1">
            <a:avLst/>
          </a:prstGeom>
          <a:noFill/>
          <a:ln w="9525" cap="flat" cmpd="sng">
            <a:solidFill>
              <a:srgbClr val="41414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Google Shape;266;p26"/>
          <p:cNvSpPr/>
          <p:nvPr/>
        </p:nvSpPr>
        <p:spPr>
          <a:xfrm>
            <a:off x="7009421" y="1169638"/>
            <a:ext cx="487200" cy="171600"/>
          </a:xfrm>
          <a:prstGeom prst="roundRect">
            <a:avLst>
              <a:gd name="adj" fmla="val 25514"/>
            </a:avLst>
          </a:prstGeom>
          <a:solidFill>
            <a:srgbClr val="41414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ICE BAN</a:t>
            </a:r>
            <a:endParaRPr sz="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267;p26"/>
          <p:cNvSpPr/>
          <p:nvPr/>
        </p:nvSpPr>
        <p:spPr>
          <a:xfrm rot="10800000">
            <a:off x="2335520" y="972585"/>
            <a:ext cx="138900" cy="126900"/>
          </a:xfrm>
          <a:prstGeom prst="triangle">
            <a:avLst>
              <a:gd name="adj" fmla="val 50000"/>
            </a:avLst>
          </a:prstGeom>
          <a:solidFill>
            <a:srgbClr val="003B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268;p26"/>
          <p:cNvSpPr/>
          <p:nvPr/>
        </p:nvSpPr>
        <p:spPr>
          <a:xfrm>
            <a:off x="2161504" y="1835760"/>
            <a:ext cx="487200" cy="151200"/>
          </a:xfrm>
          <a:prstGeom prst="roundRect">
            <a:avLst>
              <a:gd name="adj" fmla="val 25514"/>
            </a:avLst>
          </a:prstGeom>
          <a:solidFill>
            <a:srgbClr val="003B7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TODAY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5" name="Google Shape;269;p26"/>
          <p:cNvCxnSpPr>
            <a:stCxn id="34" idx="0"/>
            <a:endCxn id="33" idx="0"/>
          </p:cNvCxnSpPr>
          <p:nvPr/>
        </p:nvCxnSpPr>
        <p:spPr>
          <a:xfrm rot="10800000">
            <a:off x="2405104" y="1099560"/>
            <a:ext cx="0" cy="736200"/>
          </a:xfrm>
          <a:prstGeom prst="straightConnector1">
            <a:avLst/>
          </a:prstGeom>
          <a:noFill/>
          <a:ln w="19050" cap="flat" cmpd="sng">
            <a:solidFill>
              <a:srgbClr val="003B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270;p26"/>
          <p:cNvSpPr/>
          <p:nvPr/>
        </p:nvSpPr>
        <p:spPr>
          <a:xfrm>
            <a:off x="1186750" y="508385"/>
            <a:ext cx="181500" cy="2232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E6B7C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2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8679" y="427635"/>
            <a:ext cx="672945" cy="17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Google Shape;272;p26"/>
          <p:cNvCxnSpPr/>
          <p:nvPr/>
        </p:nvCxnSpPr>
        <p:spPr>
          <a:xfrm rot="10800000">
            <a:off x="2820800" y="1135710"/>
            <a:ext cx="3600" cy="439200"/>
          </a:xfrm>
          <a:prstGeom prst="straightConnector1">
            <a:avLst/>
          </a:prstGeom>
          <a:noFill/>
          <a:ln w="9525" cap="flat" cmpd="sng">
            <a:solidFill>
              <a:srgbClr val="54C0E8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" name="Google Shape;273;p26"/>
          <p:cNvSpPr/>
          <p:nvPr/>
        </p:nvSpPr>
        <p:spPr>
          <a:xfrm>
            <a:off x="2888001" y="1878048"/>
            <a:ext cx="672900" cy="255600"/>
          </a:xfrm>
          <a:prstGeom prst="roundRect">
            <a:avLst>
              <a:gd name="adj" fmla="val 25514"/>
            </a:avLst>
          </a:prstGeom>
          <a:solidFill>
            <a:srgbClr val="0075A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ECHA opinion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0" name="Google Shape;274;p26"/>
          <p:cNvCxnSpPr/>
          <p:nvPr/>
        </p:nvCxnSpPr>
        <p:spPr>
          <a:xfrm rot="10800000">
            <a:off x="3137025" y="1125648"/>
            <a:ext cx="3600" cy="931800"/>
          </a:xfrm>
          <a:prstGeom prst="straightConnector1">
            <a:avLst/>
          </a:prstGeom>
          <a:noFill/>
          <a:ln w="9525" cap="flat" cmpd="sng">
            <a:solidFill>
              <a:srgbClr val="0075A9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41" name="Google Shape;2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9603" y="1601138"/>
            <a:ext cx="262589" cy="27722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276;p26"/>
          <p:cNvSpPr/>
          <p:nvPr/>
        </p:nvSpPr>
        <p:spPr>
          <a:xfrm>
            <a:off x="7496232" y="1017647"/>
            <a:ext cx="655800" cy="137700"/>
          </a:xfrm>
          <a:prstGeom prst="chevron">
            <a:avLst>
              <a:gd name="adj" fmla="val 50000"/>
            </a:avLst>
          </a:prstGeom>
          <a:solidFill>
            <a:srgbClr val="F3F3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---</a:t>
            </a:r>
            <a:endParaRPr sz="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" name="Google Shape;27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802" y="347552"/>
            <a:ext cx="593400" cy="5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278;p26"/>
          <p:cNvSpPr/>
          <p:nvPr/>
        </p:nvSpPr>
        <p:spPr>
          <a:xfrm>
            <a:off x="2486296" y="1382910"/>
            <a:ext cx="672900" cy="255600"/>
          </a:xfrm>
          <a:prstGeom prst="roundRect">
            <a:avLst>
              <a:gd name="adj" fmla="val 25514"/>
            </a:avLst>
          </a:prstGeom>
          <a:solidFill>
            <a:srgbClr val="54C0E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ECHA RAC SEAC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279;p26"/>
          <p:cNvSpPr txBox="1"/>
          <p:nvPr/>
        </p:nvSpPr>
        <p:spPr>
          <a:xfrm rot="-2339253">
            <a:off x="386222" y="1405497"/>
            <a:ext cx="925532" cy="5388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EA4335"/>
                </a:solidFill>
                <a:latin typeface="Montserrat"/>
                <a:ea typeface="Montserrat"/>
                <a:cs typeface="Montserrat"/>
                <a:sym typeface="Montserrat"/>
              </a:rPr>
              <a:t>Old</a:t>
            </a:r>
            <a:endParaRPr sz="1600" b="1">
              <a:solidFill>
                <a:srgbClr val="EA43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280;p26"/>
          <p:cNvSpPr txBox="1"/>
          <p:nvPr/>
        </p:nvSpPr>
        <p:spPr>
          <a:xfrm>
            <a:off x="1397275" y="2408835"/>
            <a:ext cx="76131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EU Commission /  ECHA </a:t>
            </a:r>
            <a:endParaRPr sz="1000">
              <a:solidFill>
                <a:srgbClr val="4141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75A9"/>
                </a:solidFill>
                <a:latin typeface="Montserrat"/>
                <a:ea typeface="Montserrat"/>
                <a:cs typeface="Montserrat"/>
                <a:sym typeface="Montserrat"/>
              </a:rPr>
              <a:t>PFAS BAN in Q1 2034 - VIN BAN </a:t>
            </a:r>
            <a:r>
              <a:rPr lang="en" sz="1000" b="1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(Entry into Force Q3 2027 with 18 months of transition + 5 years derog) 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47" name="Google Shape;281;p26"/>
          <p:cNvGrpSpPr/>
          <p:nvPr/>
        </p:nvGrpSpPr>
        <p:grpSpPr>
          <a:xfrm>
            <a:off x="1140098" y="3074670"/>
            <a:ext cx="4061143" cy="138383"/>
            <a:chOff x="4542940" y="536092"/>
            <a:chExt cx="4187609" cy="247732"/>
          </a:xfrm>
        </p:grpSpPr>
        <p:sp>
          <p:nvSpPr>
            <p:cNvPr id="48" name="Google Shape;282;p26"/>
            <p:cNvSpPr/>
            <p:nvPr/>
          </p:nvSpPr>
          <p:spPr>
            <a:xfrm>
              <a:off x="4542940" y="536893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2023</a:t>
              </a:r>
              <a:endParaRPr sz="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" name="Google Shape;283;p26"/>
            <p:cNvSpPr/>
            <p:nvPr/>
          </p:nvSpPr>
          <p:spPr>
            <a:xfrm>
              <a:off x="5128175" y="536149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2024</a:t>
              </a:r>
              <a:endParaRPr sz="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0" name="Google Shape;284;p26"/>
            <p:cNvSpPr/>
            <p:nvPr/>
          </p:nvSpPr>
          <p:spPr>
            <a:xfrm>
              <a:off x="5713382" y="536836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2025</a:t>
              </a:r>
              <a:endParaRPr sz="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1" name="Google Shape;285;p26"/>
            <p:cNvSpPr/>
            <p:nvPr/>
          </p:nvSpPr>
          <p:spPr>
            <a:xfrm>
              <a:off x="6298642" y="536092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2026</a:t>
              </a:r>
              <a:endParaRPr sz="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" name="Google Shape;286;p26"/>
            <p:cNvSpPr/>
            <p:nvPr/>
          </p:nvSpPr>
          <p:spPr>
            <a:xfrm>
              <a:off x="6883878" y="536836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00855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2027</a:t>
              </a:r>
              <a:endParaRPr sz="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3" name="Google Shape;287;p26"/>
            <p:cNvSpPr/>
            <p:nvPr/>
          </p:nvSpPr>
          <p:spPr>
            <a:xfrm>
              <a:off x="7469113" y="537524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41414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2028</a:t>
              </a:r>
              <a:endParaRPr sz="600" b="1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" name="Google Shape;288;p26"/>
            <p:cNvSpPr/>
            <p:nvPr/>
          </p:nvSpPr>
          <p:spPr>
            <a:xfrm>
              <a:off x="8054349" y="536780"/>
              <a:ext cx="676200" cy="246300"/>
            </a:xfrm>
            <a:prstGeom prst="chevron">
              <a:avLst>
                <a:gd name="adj" fmla="val 50000"/>
              </a:avLst>
            </a:prstGeom>
            <a:solidFill>
              <a:srgbClr val="BFBF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08000" rIns="0" bIns="108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b="1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2029</a:t>
              </a:r>
              <a:endParaRPr sz="600"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5" name="Google Shape;289;p26"/>
          <p:cNvSpPr/>
          <p:nvPr/>
        </p:nvSpPr>
        <p:spPr>
          <a:xfrm>
            <a:off x="5130046" y="3075047"/>
            <a:ext cx="655800" cy="137700"/>
          </a:xfrm>
          <a:prstGeom prst="chevron">
            <a:avLst>
              <a:gd name="adj" fmla="val 50000"/>
            </a:avLst>
          </a:prstGeom>
          <a:solidFill>
            <a:srgbClr val="BFBFB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2030</a:t>
            </a:r>
            <a:endParaRPr sz="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290;p26"/>
          <p:cNvSpPr/>
          <p:nvPr/>
        </p:nvSpPr>
        <p:spPr>
          <a:xfrm>
            <a:off x="5721708" y="3075047"/>
            <a:ext cx="655800" cy="137700"/>
          </a:xfrm>
          <a:prstGeom prst="chevron">
            <a:avLst>
              <a:gd name="adj" fmla="val 50000"/>
            </a:avLst>
          </a:prstGeom>
          <a:solidFill>
            <a:srgbClr val="BFBFB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2031</a:t>
            </a:r>
            <a:endParaRPr sz="600" b="1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291;p26"/>
          <p:cNvSpPr/>
          <p:nvPr/>
        </p:nvSpPr>
        <p:spPr>
          <a:xfrm>
            <a:off x="6315880" y="3075047"/>
            <a:ext cx="655800" cy="137700"/>
          </a:xfrm>
          <a:prstGeom prst="chevron">
            <a:avLst>
              <a:gd name="adj" fmla="val 50000"/>
            </a:avLst>
          </a:prstGeom>
          <a:solidFill>
            <a:srgbClr val="F3F3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---</a:t>
            </a:r>
            <a:endParaRPr sz="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292;p26"/>
          <p:cNvSpPr/>
          <p:nvPr/>
        </p:nvSpPr>
        <p:spPr>
          <a:xfrm>
            <a:off x="6897647" y="3075060"/>
            <a:ext cx="655800" cy="137700"/>
          </a:xfrm>
          <a:prstGeom prst="chevron">
            <a:avLst>
              <a:gd name="adj" fmla="val 50000"/>
            </a:avLst>
          </a:prstGeom>
          <a:solidFill>
            <a:srgbClr val="BFBFB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2035</a:t>
            </a:r>
            <a:endParaRPr sz="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293;p26"/>
          <p:cNvSpPr/>
          <p:nvPr/>
        </p:nvSpPr>
        <p:spPr>
          <a:xfrm>
            <a:off x="8086069" y="3075072"/>
            <a:ext cx="655800" cy="137700"/>
          </a:xfrm>
          <a:prstGeom prst="chevron">
            <a:avLst>
              <a:gd name="adj" fmla="val 50000"/>
            </a:avLst>
          </a:prstGeom>
          <a:solidFill>
            <a:srgbClr val="BFBFB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2045</a:t>
            </a:r>
            <a:endParaRPr sz="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0" name="Google Shape;294;p26"/>
          <p:cNvCxnSpPr/>
          <p:nvPr/>
        </p:nvCxnSpPr>
        <p:spPr>
          <a:xfrm rot="10800000">
            <a:off x="3864075" y="3201155"/>
            <a:ext cx="0" cy="882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1" name="Google Shape;295;p26"/>
          <p:cNvCxnSpPr/>
          <p:nvPr/>
        </p:nvCxnSpPr>
        <p:spPr>
          <a:xfrm rot="10800000">
            <a:off x="4733206" y="3204784"/>
            <a:ext cx="0" cy="882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2" name="Google Shape;296;p26"/>
          <p:cNvSpPr/>
          <p:nvPr/>
        </p:nvSpPr>
        <p:spPr>
          <a:xfrm>
            <a:off x="3849174" y="3721573"/>
            <a:ext cx="936600" cy="151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28ECC"/>
              </a:gs>
              <a:gs pos="100000">
                <a:srgbClr val="00A36A"/>
              </a:gs>
            </a:gsLst>
            <a:lin ang="0" scaled="0"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18m transition</a:t>
            </a:r>
            <a:endParaRPr sz="500" b="1">
              <a:solidFill>
                <a:srgbClr val="FFFFFF"/>
              </a:solidFill>
            </a:endParaRPr>
          </a:p>
        </p:txBody>
      </p:sp>
      <p:sp>
        <p:nvSpPr>
          <p:cNvPr id="63" name="Google Shape;297;p26"/>
          <p:cNvSpPr/>
          <p:nvPr/>
        </p:nvSpPr>
        <p:spPr>
          <a:xfrm>
            <a:off x="6470151" y="3721823"/>
            <a:ext cx="2137200" cy="151200"/>
          </a:xfrm>
          <a:prstGeom prst="roundRect">
            <a:avLst>
              <a:gd name="adj" fmla="val 50000"/>
            </a:avLst>
          </a:prstGeom>
          <a:solidFill>
            <a:srgbClr val="00855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NATURAL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64" name="Google Shape;298;p26"/>
          <p:cNvSpPr/>
          <p:nvPr/>
        </p:nvSpPr>
        <p:spPr>
          <a:xfrm>
            <a:off x="3324177" y="3717273"/>
            <a:ext cx="487200" cy="171600"/>
          </a:xfrm>
          <a:prstGeom prst="roundRect">
            <a:avLst>
              <a:gd name="adj" fmla="val 6588"/>
            </a:avLst>
          </a:prstGeom>
          <a:noFill/>
          <a:ln>
            <a:noFill/>
          </a:ln>
        </p:spPr>
        <p:txBody>
          <a:bodyPr spcFirstLastPara="1" wrap="square" lIns="0" tIns="0" rIns="1440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075A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500">
                <a:solidFill>
                  <a:srgbClr val="0075A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100" b="1">
                <a:solidFill>
                  <a:srgbClr val="0075A9"/>
                </a:solidFill>
                <a:latin typeface="Montserrat"/>
                <a:ea typeface="Montserrat"/>
                <a:cs typeface="Montserrat"/>
                <a:sym typeface="Montserrat"/>
              </a:rPr>
              <a:t>EV</a:t>
            </a:r>
            <a:endParaRPr sz="1100">
              <a:solidFill>
                <a:srgbClr val="0075A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" name="Google Shape;299;p26"/>
          <p:cNvSpPr/>
          <p:nvPr/>
        </p:nvSpPr>
        <p:spPr>
          <a:xfrm>
            <a:off x="3563075" y="3257385"/>
            <a:ext cx="558600" cy="223200"/>
          </a:xfrm>
          <a:prstGeom prst="roundRect">
            <a:avLst>
              <a:gd name="adj" fmla="val 25514"/>
            </a:avLst>
          </a:prstGeom>
          <a:solidFill>
            <a:srgbClr val="FFFFFF"/>
          </a:solidFill>
          <a:ln w="9525" cap="flat" cmpd="sng">
            <a:solidFill>
              <a:srgbClr val="FF74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EA4335"/>
                </a:solidFill>
                <a:latin typeface="Montserrat"/>
                <a:ea typeface="Montserrat"/>
                <a:cs typeface="Montserrat"/>
                <a:sym typeface="Montserrat"/>
              </a:rPr>
              <a:t>Entry in Force</a:t>
            </a:r>
            <a:endParaRPr sz="700">
              <a:solidFill>
                <a:srgbClr val="EA43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300;p26"/>
          <p:cNvSpPr/>
          <p:nvPr/>
        </p:nvSpPr>
        <p:spPr>
          <a:xfrm>
            <a:off x="6254375" y="3228848"/>
            <a:ext cx="558600" cy="255600"/>
          </a:xfrm>
          <a:prstGeom prst="roundRect">
            <a:avLst>
              <a:gd name="adj" fmla="val 25514"/>
            </a:avLst>
          </a:prstGeom>
          <a:solidFill>
            <a:srgbClr val="EA433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VIN BAN </a:t>
            </a:r>
            <a:endParaRPr sz="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Q1 2034</a:t>
            </a:r>
            <a:endParaRPr sz="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7" name="Google Shape;301;p26"/>
          <p:cNvCxnSpPr/>
          <p:nvPr/>
        </p:nvCxnSpPr>
        <p:spPr>
          <a:xfrm rot="10800000">
            <a:off x="7253346" y="3259212"/>
            <a:ext cx="0" cy="882900"/>
          </a:xfrm>
          <a:prstGeom prst="straightConnector1">
            <a:avLst/>
          </a:prstGeom>
          <a:noFill/>
          <a:ln w="9525" cap="flat" cmpd="sng">
            <a:solidFill>
              <a:srgbClr val="41414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8" name="Google Shape;302;p26"/>
          <p:cNvSpPr/>
          <p:nvPr/>
        </p:nvSpPr>
        <p:spPr>
          <a:xfrm>
            <a:off x="7009426" y="3227048"/>
            <a:ext cx="655800" cy="171600"/>
          </a:xfrm>
          <a:prstGeom prst="roundRect">
            <a:avLst>
              <a:gd name="adj" fmla="val 25514"/>
            </a:avLst>
          </a:prstGeom>
          <a:solidFill>
            <a:srgbClr val="41414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ICE BAN?</a:t>
            </a:r>
            <a:endParaRPr sz="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303;p26"/>
          <p:cNvSpPr/>
          <p:nvPr/>
        </p:nvSpPr>
        <p:spPr>
          <a:xfrm rot="10800000">
            <a:off x="2335520" y="3029985"/>
            <a:ext cx="138900" cy="126900"/>
          </a:xfrm>
          <a:prstGeom prst="triangle">
            <a:avLst>
              <a:gd name="adj" fmla="val 50000"/>
            </a:avLst>
          </a:prstGeom>
          <a:solidFill>
            <a:srgbClr val="003B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304;p26"/>
          <p:cNvSpPr/>
          <p:nvPr/>
        </p:nvSpPr>
        <p:spPr>
          <a:xfrm>
            <a:off x="2161504" y="3893160"/>
            <a:ext cx="487200" cy="151200"/>
          </a:xfrm>
          <a:prstGeom prst="roundRect">
            <a:avLst>
              <a:gd name="adj" fmla="val 25514"/>
            </a:avLst>
          </a:prstGeom>
          <a:solidFill>
            <a:srgbClr val="003B7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TODAY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1" name="Google Shape;305;p26"/>
          <p:cNvCxnSpPr>
            <a:stCxn id="70" idx="0"/>
            <a:endCxn id="69" idx="0"/>
          </p:cNvCxnSpPr>
          <p:nvPr/>
        </p:nvCxnSpPr>
        <p:spPr>
          <a:xfrm rot="10800000">
            <a:off x="2405104" y="3156960"/>
            <a:ext cx="0" cy="736200"/>
          </a:xfrm>
          <a:prstGeom prst="straightConnector1">
            <a:avLst/>
          </a:prstGeom>
          <a:noFill/>
          <a:ln w="19050" cap="flat" cmpd="sng">
            <a:solidFill>
              <a:srgbClr val="003B7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306;p26"/>
          <p:cNvSpPr/>
          <p:nvPr/>
        </p:nvSpPr>
        <p:spPr>
          <a:xfrm>
            <a:off x="1186750" y="2565785"/>
            <a:ext cx="181500" cy="2232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E6B7C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30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8679" y="2485035"/>
            <a:ext cx="672945" cy="17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308;p26"/>
          <p:cNvCxnSpPr/>
          <p:nvPr/>
        </p:nvCxnSpPr>
        <p:spPr>
          <a:xfrm rot="10800000">
            <a:off x="2820800" y="3193110"/>
            <a:ext cx="3600" cy="439200"/>
          </a:xfrm>
          <a:prstGeom prst="straightConnector1">
            <a:avLst/>
          </a:prstGeom>
          <a:noFill/>
          <a:ln w="9525" cap="flat" cmpd="sng">
            <a:solidFill>
              <a:srgbClr val="54C0E8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5" name="Google Shape;309;p26"/>
          <p:cNvSpPr/>
          <p:nvPr/>
        </p:nvSpPr>
        <p:spPr>
          <a:xfrm>
            <a:off x="7496232" y="3075047"/>
            <a:ext cx="655800" cy="137700"/>
          </a:xfrm>
          <a:prstGeom prst="chevron">
            <a:avLst>
              <a:gd name="adj" fmla="val 50000"/>
            </a:avLst>
          </a:prstGeom>
          <a:solidFill>
            <a:srgbClr val="F3F3F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---</a:t>
            </a:r>
            <a:endParaRPr sz="6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" name="Google Shape;31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802" y="2404952"/>
            <a:ext cx="593400" cy="5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311;p26"/>
          <p:cNvSpPr/>
          <p:nvPr/>
        </p:nvSpPr>
        <p:spPr>
          <a:xfrm>
            <a:off x="2486296" y="3440310"/>
            <a:ext cx="672900" cy="255600"/>
          </a:xfrm>
          <a:prstGeom prst="roundRect">
            <a:avLst>
              <a:gd name="adj" fmla="val 25514"/>
            </a:avLst>
          </a:prstGeom>
          <a:solidFill>
            <a:srgbClr val="54C0E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ECHA RAC SEAC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312;p26"/>
          <p:cNvSpPr txBox="1"/>
          <p:nvPr/>
        </p:nvSpPr>
        <p:spPr>
          <a:xfrm rot="-2339253">
            <a:off x="494047" y="3470134"/>
            <a:ext cx="925532" cy="5388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EA4335"/>
                </a:solidFill>
                <a:latin typeface="Montserrat"/>
                <a:ea typeface="Montserrat"/>
                <a:cs typeface="Montserrat"/>
                <a:sym typeface="Montserrat"/>
              </a:rPr>
              <a:t>New</a:t>
            </a:r>
            <a:endParaRPr sz="1600" b="1">
              <a:solidFill>
                <a:srgbClr val="EA433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313;p26"/>
          <p:cNvSpPr/>
          <p:nvPr/>
        </p:nvSpPr>
        <p:spPr>
          <a:xfrm>
            <a:off x="2659401" y="3780107"/>
            <a:ext cx="672900" cy="255600"/>
          </a:xfrm>
          <a:prstGeom prst="roundRect">
            <a:avLst>
              <a:gd name="adj" fmla="val 25514"/>
            </a:avLst>
          </a:prstGeom>
          <a:solidFill>
            <a:srgbClr val="0075A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ECHA opinion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0" name="Google Shape;314;p26"/>
          <p:cNvCxnSpPr/>
          <p:nvPr/>
        </p:nvCxnSpPr>
        <p:spPr>
          <a:xfrm rot="10800000">
            <a:off x="6470158" y="3207930"/>
            <a:ext cx="0" cy="882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81" name="Google Shape;315;p26"/>
          <p:cNvSpPr/>
          <p:nvPr/>
        </p:nvSpPr>
        <p:spPr>
          <a:xfrm>
            <a:off x="3001770" y="4092941"/>
            <a:ext cx="871200" cy="223200"/>
          </a:xfrm>
          <a:prstGeom prst="roundRect">
            <a:avLst>
              <a:gd name="adj" fmla="val 6588"/>
            </a:avLst>
          </a:prstGeom>
          <a:noFill/>
          <a:ln>
            <a:noFill/>
          </a:ln>
        </p:spPr>
        <p:txBody>
          <a:bodyPr spcFirstLastPara="1" wrap="square" lIns="0" tIns="0" rIns="1440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075A9"/>
                </a:solidFill>
                <a:latin typeface="Montserrat"/>
                <a:ea typeface="Montserrat"/>
                <a:cs typeface="Montserrat"/>
                <a:sym typeface="Montserrat"/>
              </a:rPr>
              <a:t>xHEV, ICE</a:t>
            </a:r>
            <a:endParaRPr sz="1100">
              <a:solidFill>
                <a:srgbClr val="0075A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2" name="Google Shape;316;p26"/>
          <p:cNvCxnSpPr/>
          <p:nvPr/>
        </p:nvCxnSpPr>
        <p:spPr>
          <a:xfrm rot="10800000">
            <a:off x="3136875" y="3182970"/>
            <a:ext cx="18900" cy="687600"/>
          </a:xfrm>
          <a:prstGeom prst="straightConnector1">
            <a:avLst/>
          </a:prstGeom>
          <a:noFill/>
          <a:ln w="9525" cap="flat" cmpd="sng">
            <a:solidFill>
              <a:srgbClr val="0075A9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83" name="Google Shape;3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1955" y="3661684"/>
            <a:ext cx="262589" cy="27722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318;p26"/>
          <p:cNvSpPr/>
          <p:nvPr/>
        </p:nvSpPr>
        <p:spPr>
          <a:xfrm>
            <a:off x="3849164" y="4102560"/>
            <a:ext cx="1032300" cy="151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28ECC"/>
              </a:gs>
              <a:gs pos="100000">
                <a:srgbClr val="00A36A"/>
              </a:gs>
            </a:gsLst>
            <a:lin ang="0" scaled="0"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18m transition</a:t>
            </a:r>
            <a:endParaRPr sz="500" b="1">
              <a:solidFill>
                <a:srgbClr val="FFFFFF"/>
              </a:solidFill>
            </a:endParaRPr>
          </a:p>
        </p:txBody>
      </p:sp>
      <p:sp>
        <p:nvSpPr>
          <p:cNvPr id="85" name="Google Shape;319;p26"/>
          <p:cNvSpPr/>
          <p:nvPr/>
        </p:nvSpPr>
        <p:spPr>
          <a:xfrm>
            <a:off x="4733200" y="4102823"/>
            <a:ext cx="3126000" cy="137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>
                <a:solidFill>
                  <a:srgbClr val="FFFFFF"/>
                </a:solidFill>
              </a:rPr>
              <a:t>DEROGATION 12 years</a:t>
            </a:r>
            <a:endParaRPr sz="600" b="1">
              <a:solidFill>
                <a:srgbClr val="FFFFFF"/>
              </a:solidFill>
            </a:endParaRPr>
          </a:p>
        </p:txBody>
      </p:sp>
      <p:pic>
        <p:nvPicPr>
          <p:cNvPr id="86" name="Google Shape;3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917" y="4059949"/>
            <a:ext cx="262589" cy="27722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321;p26"/>
          <p:cNvSpPr/>
          <p:nvPr/>
        </p:nvSpPr>
        <p:spPr>
          <a:xfrm>
            <a:off x="3981025" y="798370"/>
            <a:ext cx="1670100" cy="171600"/>
          </a:xfrm>
          <a:prstGeom prst="roundRect">
            <a:avLst>
              <a:gd name="adj" fmla="val 25514"/>
            </a:avLst>
          </a:prstGeom>
          <a:solidFill>
            <a:srgbClr val="0075A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OEM PF switch 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322;p26"/>
          <p:cNvSpPr/>
          <p:nvPr/>
        </p:nvSpPr>
        <p:spPr>
          <a:xfrm>
            <a:off x="3981025" y="2867495"/>
            <a:ext cx="1670100" cy="171600"/>
          </a:xfrm>
          <a:prstGeom prst="roundRect">
            <a:avLst>
              <a:gd name="adj" fmla="val 25514"/>
            </a:avLst>
          </a:prstGeom>
          <a:solidFill>
            <a:srgbClr val="0075A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" tIns="0" rIns="180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OEM PF switch 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300125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"/>
          <p:cNvSpPr txBox="1">
            <a:spLocks noGrp="1"/>
          </p:cNvSpPr>
          <p:nvPr>
            <p:ph type="title"/>
          </p:nvPr>
        </p:nvSpPr>
        <p:spPr>
          <a:xfrm>
            <a:off x="252524" y="116020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SzPct val="100000"/>
            </a:pPr>
            <a:r>
              <a:rPr lang="en-AU" sz="1600" dirty="0" smtClean="0">
                <a:latin typeface="+mj-lt"/>
                <a:ea typeface="Montserrat SemiBold"/>
                <a:cs typeface="Montserrat SemiBold"/>
                <a:sym typeface="Montserrat SemiBold"/>
              </a:rPr>
              <a:t>Valeo Heat Pump Roadmap</a:t>
            </a:r>
            <a:endParaRPr lang="en-AU" sz="1600" dirty="0">
              <a:latin typeface="+mj-lt"/>
              <a:ea typeface="Montserrat SemiBold"/>
              <a:cs typeface="Montserrat SemiBold"/>
            </a:endParaRPr>
          </a:p>
        </p:txBody>
      </p:sp>
      <p:sp>
        <p:nvSpPr>
          <p:cNvPr id="5" name="Google Shape;329;p27"/>
          <p:cNvSpPr txBox="1"/>
          <p:nvPr/>
        </p:nvSpPr>
        <p:spPr>
          <a:xfrm>
            <a:off x="306600" y="4363838"/>
            <a:ext cx="8530800" cy="354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Towards compact, efficient, smart modules with natural refrigerants</a:t>
            </a:r>
            <a:endParaRPr sz="11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30;p27"/>
          <p:cNvSpPr/>
          <p:nvPr/>
        </p:nvSpPr>
        <p:spPr>
          <a:xfrm>
            <a:off x="6290525" y="811250"/>
            <a:ext cx="2773800" cy="2286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003B71">
                  <a:alpha val="0"/>
                </a:srgbClr>
              </a:gs>
              <a:gs pos="100000">
                <a:srgbClr val="72228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TOMORROW - </a:t>
            </a:r>
            <a:r>
              <a:rPr lang="en" sz="1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PFAS FREE</a:t>
            </a:r>
            <a:endParaRPr sz="11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" name="Google Shape;331;p27"/>
          <p:cNvCxnSpPr/>
          <p:nvPr/>
        </p:nvCxnSpPr>
        <p:spPr>
          <a:xfrm>
            <a:off x="2883475" y="1182000"/>
            <a:ext cx="0" cy="2779500"/>
          </a:xfrm>
          <a:prstGeom prst="straightConnector1">
            <a:avLst/>
          </a:prstGeom>
          <a:noFill/>
          <a:ln w="9525" cap="flat" cmpd="sng">
            <a:solidFill>
              <a:srgbClr val="003B7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332;p27"/>
          <p:cNvCxnSpPr/>
          <p:nvPr/>
        </p:nvCxnSpPr>
        <p:spPr>
          <a:xfrm>
            <a:off x="6260525" y="1182000"/>
            <a:ext cx="0" cy="2779500"/>
          </a:xfrm>
          <a:prstGeom prst="straightConnector1">
            <a:avLst/>
          </a:prstGeom>
          <a:noFill/>
          <a:ln w="9525" cap="flat" cmpd="sng">
            <a:solidFill>
              <a:srgbClr val="003B7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Google Shape;3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725" y="2051551"/>
            <a:ext cx="1694069" cy="107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3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2275" y="1980473"/>
            <a:ext cx="1401851" cy="11482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35;p27"/>
          <p:cNvSpPr/>
          <p:nvPr/>
        </p:nvSpPr>
        <p:spPr>
          <a:xfrm>
            <a:off x="3185100" y="811250"/>
            <a:ext cx="2773800" cy="2286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rgbClr val="32C0FE"/>
              </a:gs>
              <a:gs pos="100000">
                <a:srgbClr val="34A85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TODAY -</a:t>
            </a:r>
            <a:r>
              <a:rPr lang="en" sz="1100" b="1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 COMPACT MODULE</a:t>
            </a:r>
            <a:endParaRPr sz="1100" b="1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336;p27"/>
          <p:cNvSpPr/>
          <p:nvPr/>
        </p:nvSpPr>
        <p:spPr>
          <a:xfrm>
            <a:off x="79675" y="811250"/>
            <a:ext cx="2773800" cy="22860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003B71">
                  <a:alpha val="0"/>
                </a:srgbClr>
              </a:gs>
              <a:gs pos="100000">
                <a:srgbClr val="FFB6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EV START - </a:t>
            </a:r>
            <a:r>
              <a:rPr lang="en" sz="1100" b="1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BETTER RANGE</a:t>
            </a:r>
            <a:endParaRPr sz="1100" b="1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337;p27"/>
          <p:cNvSpPr txBox="1"/>
          <p:nvPr/>
        </p:nvSpPr>
        <p:spPr>
          <a:xfrm>
            <a:off x="3474475" y="1297475"/>
            <a:ext cx="25422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Smart Heat Pump Module</a:t>
            </a:r>
            <a:endParaRPr sz="1200" b="1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Dual or Refri/Coolant module </a:t>
            </a:r>
            <a:endParaRPr sz="1200" b="1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3B71"/>
              </a:solidFill>
              <a:highlight>
                <a:srgbClr val="FF005E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338;p27"/>
          <p:cNvSpPr txBox="1"/>
          <p:nvPr/>
        </p:nvSpPr>
        <p:spPr>
          <a:xfrm>
            <a:off x="378000" y="1206150"/>
            <a:ext cx="2261700" cy="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Heat Pump System</a:t>
            </a:r>
            <a:endParaRPr sz="1200" b="1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(R1234/R744) </a:t>
            </a:r>
            <a:endParaRPr sz="1200" b="1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339;p27"/>
          <p:cNvSpPr txBox="1"/>
          <p:nvPr/>
        </p:nvSpPr>
        <p:spPr>
          <a:xfrm>
            <a:off x="6504450" y="1073850"/>
            <a:ext cx="23463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82E600"/>
                </a:solidFill>
                <a:latin typeface="Montserrat"/>
                <a:ea typeface="Montserrat"/>
                <a:cs typeface="Montserrat"/>
                <a:sym typeface="Montserrat"/>
              </a:rPr>
              <a:t>P-FAS FREE </a:t>
            </a:r>
            <a:r>
              <a:rPr lang="en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b="1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Smart Heat Pump</a:t>
            </a:r>
            <a:endParaRPr sz="800">
              <a:solidFill>
                <a:srgbClr val="FFFFFF"/>
              </a:solidFill>
              <a:highlight>
                <a:srgbClr val="892A7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340;p27"/>
          <p:cNvSpPr/>
          <p:nvPr/>
        </p:nvSpPr>
        <p:spPr>
          <a:xfrm>
            <a:off x="1956150" y="1747656"/>
            <a:ext cx="604500" cy="1131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28ECC"/>
              </a:gs>
              <a:gs pos="100000">
                <a:srgbClr val="00A36A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54000" tIns="18000" rIns="54000" bIns="18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SERIAL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" name="Google Shape;341;p27"/>
          <p:cNvGrpSpPr/>
          <p:nvPr/>
        </p:nvGrpSpPr>
        <p:grpSpPr>
          <a:xfrm>
            <a:off x="2463168" y="1632119"/>
            <a:ext cx="176541" cy="175916"/>
            <a:chOff x="4860604" y="1610226"/>
            <a:chExt cx="152480" cy="152480"/>
          </a:xfrm>
        </p:grpSpPr>
        <p:sp>
          <p:nvSpPr>
            <p:cNvPr id="18" name="Google Shape;342;p27"/>
            <p:cNvSpPr/>
            <p:nvPr/>
          </p:nvSpPr>
          <p:spPr>
            <a:xfrm>
              <a:off x="4889575" y="1642525"/>
              <a:ext cx="94200" cy="81600"/>
            </a:xfrm>
            <a:prstGeom prst="ellipse">
              <a:avLst/>
            </a:prstGeom>
            <a:solidFill>
              <a:srgbClr val="00C53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9" name="Google Shape;343;p27"/>
            <p:cNvSpPr/>
            <p:nvPr/>
          </p:nvSpPr>
          <p:spPr>
            <a:xfrm>
              <a:off x="4860604" y="1610226"/>
              <a:ext cx="152480" cy="152480"/>
            </a:xfrm>
            <a:custGeom>
              <a:avLst/>
              <a:gdLst/>
              <a:ahLst/>
              <a:cxnLst/>
              <a:rect l="l" t="t" r="r" b="b"/>
              <a:pathLst>
                <a:path w="167560" h="167560" extrusionOk="0">
                  <a:moveTo>
                    <a:pt x="121128" y="54507"/>
                  </a:moveTo>
                  <a:cubicBezTo>
                    <a:pt x="123146" y="54507"/>
                    <a:pt x="124761" y="55719"/>
                    <a:pt x="126376" y="56526"/>
                  </a:cubicBezTo>
                  <a:cubicBezTo>
                    <a:pt x="127992" y="58141"/>
                    <a:pt x="128799" y="59756"/>
                    <a:pt x="128799" y="61775"/>
                  </a:cubicBezTo>
                  <a:cubicBezTo>
                    <a:pt x="128799" y="63794"/>
                    <a:pt x="128395" y="65409"/>
                    <a:pt x="126780" y="66620"/>
                  </a:cubicBezTo>
                  <a:lnTo>
                    <a:pt x="77522" y="116282"/>
                  </a:lnTo>
                  <a:cubicBezTo>
                    <a:pt x="75907" y="117897"/>
                    <a:pt x="74292" y="118301"/>
                    <a:pt x="72273" y="118301"/>
                  </a:cubicBezTo>
                  <a:cubicBezTo>
                    <a:pt x="70254" y="118301"/>
                    <a:pt x="68235" y="117090"/>
                    <a:pt x="67428" y="116282"/>
                  </a:cubicBezTo>
                  <a:lnTo>
                    <a:pt x="41991" y="90846"/>
                  </a:lnTo>
                  <a:cubicBezTo>
                    <a:pt x="40376" y="89634"/>
                    <a:pt x="39972" y="88019"/>
                    <a:pt x="39972" y="86000"/>
                  </a:cubicBezTo>
                  <a:cubicBezTo>
                    <a:pt x="39972" y="83982"/>
                    <a:pt x="40376" y="82367"/>
                    <a:pt x="41991" y="80752"/>
                  </a:cubicBezTo>
                  <a:cubicBezTo>
                    <a:pt x="43606" y="79540"/>
                    <a:pt x="45221" y="78733"/>
                    <a:pt x="47240" y="78733"/>
                  </a:cubicBezTo>
                  <a:cubicBezTo>
                    <a:pt x="49259" y="78733"/>
                    <a:pt x="50470" y="79944"/>
                    <a:pt x="52085" y="80752"/>
                  </a:cubicBezTo>
                  <a:lnTo>
                    <a:pt x="71869" y="100939"/>
                  </a:lnTo>
                  <a:lnTo>
                    <a:pt x="116283" y="56526"/>
                  </a:lnTo>
                  <a:cubicBezTo>
                    <a:pt x="117898" y="55315"/>
                    <a:pt x="119109" y="54507"/>
                    <a:pt x="121128" y="54507"/>
                  </a:cubicBezTo>
                  <a:close/>
                  <a:moveTo>
                    <a:pt x="83982" y="0"/>
                  </a:moveTo>
                  <a:cubicBezTo>
                    <a:pt x="72273" y="0"/>
                    <a:pt x="61372" y="2019"/>
                    <a:pt x="51278" y="6864"/>
                  </a:cubicBezTo>
                  <a:cubicBezTo>
                    <a:pt x="41184" y="10902"/>
                    <a:pt x="31897" y="16958"/>
                    <a:pt x="24226" y="24226"/>
                  </a:cubicBezTo>
                  <a:cubicBezTo>
                    <a:pt x="16958" y="31897"/>
                    <a:pt x="11306" y="41183"/>
                    <a:pt x="6864" y="51277"/>
                  </a:cubicBezTo>
                  <a:cubicBezTo>
                    <a:pt x="2019" y="61371"/>
                    <a:pt x="0" y="72273"/>
                    <a:pt x="0" y="83982"/>
                  </a:cubicBezTo>
                  <a:cubicBezTo>
                    <a:pt x="0" y="95691"/>
                    <a:pt x="2019" y="106592"/>
                    <a:pt x="6864" y="116686"/>
                  </a:cubicBezTo>
                  <a:cubicBezTo>
                    <a:pt x="10902" y="126780"/>
                    <a:pt x="16958" y="136066"/>
                    <a:pt x="24226" y="143334"/>
                  </a:cubicBezTo>
                  <a:cubicBezTo>
                    <a:pt x="31897" y="151005"/>
                    <a:pt x="41184" y="156658"/>
                    <a:pt x="51278" y="161099"/>
                  </a:cubicBezTo>
                  <a:cubicBezTo>
                    <a:pt x="61372" y="165541"/>
                    <a:pt x="72273" y="167559"/>
                    <a:pt x="83982" y="167559"/>
                  </a:cubicBezTo>
                  <a:cubicBezTo>
                    <a:pt x="95691" y="167559"/>
                    <a:pt x="106592" y="165137"/>
                    <a:pt x="116686" y="161099"/>
                  </a:cubicBezTo>
                  <a:cubicBezTo>
                    <a:pt x="126780" y="157062"/>
                    <a:pt x="136067" y="151005"/>
                    <a:pt x="143334" y="143334"/>
                  </a:cubicBezTo>
                  <a:cubicBezTo>
                    <a:pt x="151006" y="136066"/>
                    <a:pt x="156658" y="126780"/>
                    <a:pt x="161100" y="116686"/>
                  </a:cubicBezTo>
                  <a:cubicBezTo>
                    <a:pt x="165541" y="106592"/>
                    <a:pt x="167560" y="95691"/>
                    <a:pt x="167560" y="83982"/>
                  </a:cubicBezTo>
                  <a:cubicBezTo>
                    <a:pt x="167560" y="72273"/>
                    <a:pt x="165541" y="61371"/>
                    <a:pt x="161100" y="51277"/>
                  </a:cubicBezTo>
                  <a:cubicBezTo>
                    <a:pt x="157062" y="41183"/>
                    <a:pt x="151006" y="31897"/>
                    <a:pt x="143334" y="24226"/>
                  </a:cubicBezTo>
                  <a:cubicBezTo>
                    <a:pt x="136067" y="16958"/>
                    <a:pt x="126780" y="11305"/>
                    <a:pt x="116686" y="6864"/>
                  </a:cubicBezTo>
                  <a:cubicBezTo>
                    <a:pt x="106592" y="2019"/>
                    <a:pt x="95691" y="0"/>
                    <a:pt x="83982" y="0"/>
                  </a:cubicBezTo>
                  <a:close/>
                </a:path>
              </a:pathLst>
            </a:custGeom>
            <a:solidFill>
              <a:srgbClr val="00C53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sp>
        <p:nvSpPr>
          <p:cNvPr id="20" name="Google Shape;344;p27"/>
          <p:cNvSpPr/>
          <p:nvPr/>
        </p:nvSpPr>
        <p:spPr>
          <a:xfrm>
            <a:off x="3717350" y="1774019"/>
            <a:ext cx="604500" cy="1131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28ECC"/>
              </a:gs>
              <a:gs pos="100000">
                <a:srgbClr val="00A36A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54000" tIns="18000" rIns="54000" bIns="18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SERIAL</a:t>
            </a:r>
            <a:endParaRPr sz="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" name="Google Shape;345;p27"/>
          <p:cNvGrpSpPr/>
          <p:nvPr/>
        </p:nvGrpSpPr>
        <p:grpSpPr>
          <a:xfrm>
            <a:off x="4224368" y="1658481"/>
            <a:ext cx="176541" cy="175916"/>
            <a:chOff x="4860604" y="1610226"/>
            <a:chExt cx="152480" cy="152480"/>
          </a:xfrm>
        </p:grpSpPr>
        <p:sp>
          <p:nvSpPr>
            <p:cNvPr id="22" name="Google Shape;346;p27"/>
            <p:cNvSpPr/>
            <p:nvPr/>
          </p:nvSpPr>
          <p:spPr>
            <a:xfrm>
              <a:off x="4889575" y="1642525"/>
              <a:ext cx="94200" cy="81600"/>
            </a:xfrm>
            <a:prstGeom prst="ellipse">
              <a:avLst/>
            </a:prstGeom>
            <a:solidFill>
              <a:srgbClr val="00C53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23" name="Google Shape;347;p27"/>
            <p:cNvSpPr/>
            <p:nvPr/>
          </p:nvSpPr>
          <p:spPr>
            <a:xfrm>
              <a:off x="4860604" y="1610226"/>
              <a:ext cx="152480" cy="152480"/>
            </a:xfrm>
            <a:custGeom>
              <a:avLst/>
              <a:gdLst/>
              <a:ahLst/>
              <a:cxnLst/>
              <a:rect l="l" t="t" r="r" b="b"/>
              <a:pathLst>
                <a:path w="167560" h="167560" extrusionOk="0">
                  <a:moveTo>
                    <a:pt x="121128" y="54507"/>
                  </a:moveTo>
                  <a:cubicBezTo>
                    <a:pt x="123146" y="54507"/>
                    <a:pt x="124761" y="55719"/>
                    <a:pt x="126376" y="56526"/>
                  </a:cubicBezTo>
                  <a:cubicBezTo>
                    <a:pt x="127992" y="58141"/>
                    <a:pt x="128799" y="59756"/>
                    <a:pt x="128799" y="61775"/>
                  </a:cubicBezTo>
                  <a:cubicBezTo>
                    <a:pt x="128799" y="63794"/>
                    <a:pt x="128395" y="65409"/>
                    <a:pt x="126780" y="66620"/>
                  </a:cubicBezTo>
                  <a:lnTo>
                    <a:pt x="77522" y="116282"/>
                  </a:lnTo>
                  <a:cubicBezTo>
                    <a:pt x="75907" y="117897"/>
                    <a:pt x="74292" y="118301"/>
                    <a:pt x="72273" y="118301"/>
                  </a:cubicBezTo>
                  <a:cubicBezTo>
                    <a:pt x="70254" y="118301"/>
                    <a:pt x="68235" y="117090"/>
                    <a:pt x="67428" y="116282"/>
                  </a:cubicBezTo>
                  <a:lnTo>
                    <a:pt x="41991" y="90846"/>
                  </a:lnTo>
                  <a:cubicBezTo>
                    <a:pt x="40376" y="89634"/>
                    <a:pt x="39972" y="88019"/>
                    <a:pt x="39972" y="86000"/>
                  </a:cubicBezTo>
                  <a:cubicBezTo>
                    <a:pt x="39972" y="83982"/>
                    <a:pt x="40376" y="82367"/>
                    <a:pt x="41991" y="80752"/>
                  </a:cubicBezTo>
                  <a:cubicBezTo>
                    <a:pt x="43606" y="79540"/>
                    <a:pt x="45221" y="78733"/>
                    <a:pt x="47240" y="78733"/>
                  </a:cubicBezTo>
                  <a:cubicBezTo>
                    <a:pt x="49259" y="78733"/>
                    <a:pt x="50470" y="79944"/>
                    <a:pt x="52085" y="80752"/>
                  </a:cubicBezTo>
                  <a:lnTo>
                    <a:pt x="71869" y="100939"/>
                  </a:lnTo>
                  <a:lnTo>
                    <a:pt x="116283" y="56526"/>
                  </a:lnTo>
                  <a:cubicBezTo>
                    <a:pt x="117898" y="55315"/>
                    <a:pt x="119109" y="54507"/>
                    <a:pt x="121128" y="54507"/>
                  </a:cubicBezTo>
                  <a:close/>
                  <a:moveTo>
                    <a:pt x="83982" y="0"/>
                  </a:moveTo>
                  <a:cubicBezTo>
                    <a:pt x="72273" y="0"/>
                    <a:pt x="61372" y="2019"/>
                    <a:pt x="51278" y="6864"/>
                  </a:cubicBezTo>
                  <a:cubicBezTo>
                    <a:pt x="41184" y="10902"/>
                    <a:pt x="31897" y="16958"/>
                    <a:pt x="24226" y="24226"/>
                  </a:cubicBezTo>
                  <a:cubicBezTo>
                    <a:pt x="16958" y="31897"/>
                    <a:pt x="11306" y="41183"/>
                    <a:pt x="6864" y="51277"/>
                  </a:cubicBezTo>
                  <a:cubicBezTo>
                    <a:pt x="2019" y="61371"/>
                    <a:pt x="0" y="72273"/>
                    <a:pt x="0" y="83982"/>
                  </a:cubicBezTo>
                  <a:cubicBezTo>
                    <a:pt x="0" y="95691"/>
                    <a:pt x="2019" y="106592"/>
                    <a:pt x="6864" y="116686"/>
                  </a:cubicBezTo>
                  <a:cubicBezTo>
                    <a:pt x="10902" y="126780"/>
                    <a:pt x="16958" y="136066"/>
                    <a:pt x="24226" y="143334"/>
                  </a:cubicBezTo>
                  <a:cubicBezTo>
                    <a:pt x="31897" y="151005"/>
                    <a:pt x="41184" y="156658"/>
                    <a:pt x="51278" y="161099"/>
                  </a:cubicBezTo>
                  <a:cubicBezTo>
                    <a:pt x="61372" y="165541"/>
                    <a:pt x="72273" y="167559"/>
                    <a:pt x="83982" y="167559"/>
                  </a:cubicBezTo>
                  <a:cubicBezTo>
                    <a:pt x="95691" y="167559"/>
                    <a:pt x="106592" y="165137"/>
                    <a:pt x="116686" y="161099"/>
                  </a:cubicBezTo>
                  <a:cubicBezTo>
                    <a:pt x="126780" y="157062"/>
                    <a:pt x="136067" y="151005"/>
                    <a:pt x="143334" y="143334"/>
                  </a:cubicBezTo>
                  <a:cubicBezTo>
                    <a:pt x="151006" y="136066"/>
                    <a:pt x="156658" y="126780"/>
                    <a:pt x="161100" y="116686"/>
                  </a:cubicBezTo>
                  <a:cubicBezTo>
                    <a:pt x="165541" y="106592"/>
                    <a:pt x="167560" y="95691"/>
                    <a:pt x="167560" y="83982"/>
                  </a:cubicBezTo>
                  <a:cubicBezTo>
                    <a:pt x="167560" y="72273"/>
                    <a:pt x="165541" y="61371"/>
                    <a:pt x="161100" y="51277"/>
                  </a:cubicBezTo>
                  <a:cubicBezTo>
                    <a:pt x="157062" y="41183"/>
                    <a:pt x="151006" y="31897"/>
                    <a:pt x="143334" y="24226"/>
                  </a:cubicBezTo>
                  <a:cubicBezTo>
                    <a:pt x="136067" y="16958"/>
                    <a:pt x="126780" y="11305"/>
                    <a:pt x="116686" y="6864"/>
                  </a:cubicBezTo>
                  <a:cubicBezTo>
                    <a:pt x="106592" y="2019"/>
                    <a:pt x="95691" y="0"/>
                    <a:pt x="83982" y="0"/>
                  </a:cubicBezTo>
                  <a:close/>
                </a:path>
              </a:pathLst>
            </a:custGeom>
            <a:solidFill>
              <a:srgbClr val="00C53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sp>
        <p:nvSpPr>
          <p:cNvPr id="24" name="Google Shape;348;p27"/>
          <p:cNvSpPr txBox="1"/>
          <p:nvPr/>
        </p:nvSpPr>
        <p:spPr>
          <a:xfrm>
            <a:off x="3134550" y="3300975"/>
            <a:ext cx="287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u="sng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BENEFITS:</a:t>
            </a:r>
            <a:r>
              <a:rPr lang="en" sz="1000" u="sng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000" u="sng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-140799" algn="l" rtl="0">
              <a:spcBef>
                <a:spcPts val="0"/>
              </a:spcBef>
              <a:spcAft>
                <a:spcPts val="0"/>
              </a:spcAft>
              <a:buClr>
                <a:srgbClr val="003B71"/>
              </a:buClr>
              <a:buSzPts val="800"/>
              <a:buFont typeface="Montserrat"/>
              <a:buChar char="●"/>
            </a:pPr>
            <a:r>
              <a:rPr lang="en" sz="800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Packaging by integration and manifold</a:t>
            </a:r>
            <a:endParaRPr sz="800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-140799" algn="l" rtl="0">
              <a:spcBef>
                <a:spcPts val="0"/>
              </a:spcBef>
              <a:spcAft>
                <a:spcPts val="0"/>
              </a:spcAft>
              <a:buClr>
                <a:srgbClr val="003B71"/>
              </a:buClr>
              <a:buSzPts val="800"/>
              <a:buFont typeface="Montserrat"/>
              <a:buChar char="●"/>
            </a:pPr>
            <a:r>
              <a:rPr lang="en" sz="800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Cost Competitiveness with multifunctional valves</a:t>
            </a:r>
            <a:endParaRPr sz="800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-140799" algn="l" rtl="0">
              <a:spcBef>
                <a:spcPts val="0"/>
              </a:spcBef>
              <a:spcAft>
                <a:spcPts val="0"/>
              </a:spcAft>
              <a:buClr>
                <a:srgbClr val="003B71"/>
              </a:buClr>
              <a:buSzPts val="800"/>
              <a:buFont typeface="Montserrat"/>
              <a:buChar char="●"/>
            </a:pPr>
            <a:r>
              <a:rPr lang="en" sz="800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Efficiency and recovery with best exchangers</a:t>
            </a:r>
            <a:endParaRPr sz="800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349;p27"/>
          <p:cNvSpPr/>
          <p:nvPr/>
        </p:nvSpPr>
        <p:spPr>
          <a:xfrm>
            <a:off x="2853475" y="4100200"/>
            <a:ext cx="1358400" cy="215700"/>
          </a:xfrm>
          <a:prstGeom prst="chevron">
            <a:avLst>
              <a:gd name="adj" fmla="val 50000"/>
            </a:avLst>
          </a:prstGeom>
          <a:solidFill>
            <a:srgbClr val="C1CBD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350;p27"/>
          <p:cNvSpPr/>
          <p:nvPr/>
        </p:nvSpPr>
        <p:spPr>
          <a:xfrm>
            <a:off x="4075527" y="4099549"/>
            <a:ext cx="1358400" cy="215700"/>
          </a:xfrm>
          <a:prstGeom prst="chevron">
            <a:avLst>
              <a:gd name="adj" fmla="val 50000"/>
            </a:avLst>
          </a:prstGeom>
          <a:solidFill>
            <a:srgbClr val="C1CBD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2025</a:t>
            </a:r>
            <a:endParaRPr sz="1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351;p27"/>
          <p:cNvSpPr/>
          <p:nvPr/>
        </p:nvSpPr>
        <p:spPr>
          <a:xfrm>
            <a:off x="5297579" y="4100151"/>
            <a:ext cx="1358400" cy="215700"/>
          </a:xfrm>
          <a:prstGeom prst="chevron">
            <a:avLst>
              <a:gd name="adj" fmla="val 50000"/>
            </a:avLst>
          </a:prstGeom>
          <a:solidFill>
            <a:srgbClr val="C1CBD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2026</a:t>
            </a:r>
            <a:endParaRPr sz="1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352;p27"/>
          <p:cNvSpPr/>
          <p:nvPr/>
        </p:nvSpPr>
        <p:spPr>
          <a:xfrm>
            <a:off x="6519630" y="4099500"/>
            <a:ext cx="1358400" cy="215700"/>
          </a:xfrm>
          <a:prstGeom prst="chevron">
            <a:avLst>
              <a:gd name="adj" fmla="val 50000"/>
            </a:avLst>
          </a:prstGeom>
          <a:solidFill>
            <a:srgbClr val="758C9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2027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353;p27"/>
          <p:cNvSpPr/>
          <p:nvPr/>
        </p:nvSpPr>
        <p:spPr>
          <a:xfrm>
            <a:off x="7741682" y="4100151"/>
            <a:ext cx="1358400" cy="215700"/>
          </a:xfrm>
          <a:prstGeom prst="chevron">
            <a:avLst>
              <a:gd name="adj" fmla="val 50000"/>
            </a:avLst>
          </a:prstGeom>
          <a:solidFill>
            <a:srgbClr val="758C9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2028</a:t>
            </a:r>
            <a:endParaRPr sz="1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354;p27"/>
          <p:cNvSpPr/>
          <p:nvPr/>
        </p:nvSpPr>
        <p:spPr>
          <a:xfrm>
            <a:off x="79668" y="4099500"/>
            <a:ext cx="2839800" cy="2157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003B71">
                  <a:alpha val="0"/>
                </a:srgbClr>
              </a:gs>
              <a:gs pos="100000">
                <a:srgbClr val="EFEFEF"/>
              </a:gs>
            </a:gsLst>
            <a:lin ang="0" scaled="0"/>
          </a:gradFill>
          <a:ln w="9525" cap="flat" cmpd="sng">
            <a:solidFill>
              <a:srgbClr val="9E9E9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108000" rIns="0" bIns="108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355;p27"/>
          <p:cNvSpPr/>
          <p:nvPr/>
        </p:nvSpPr>
        <p:spPr>
          <a:xfrm>
            <a:off x="6504385" y="1612175"/>
            <a:ext cx="555000" cy="111900"/>
          </a:xfrm>
          <a:prstGeom prst="roundRect">
            <a:avLst>
              <a:gd name="adj" fmla="val 17202"/>
            </a:avLst>
          </a:prstGeom>
          <a:solidFill>
            <a:srgbClr val="00C536"/>
          </a:soli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54000" tIns="18000" rIns="54000" bIns="18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R744</a:t>
            </a:r>
            <a:endParaRPr sz="1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356;p27"/>
          <p:cNvSpPr/>
          <p:nvPr/>
        </p:nvSpPr>
        <p:spPr>
          <a:xfrm>
            <a:off x="7961307" y="1612175"/>
            <a:ext cx="555000" cy="111900"/>
          </a:xfrm>
          <a:prstGeom prst="roundRect">
            <a:avLst>
              <a:gd name="adj" fmla="val 17202"/>
            </a:avLst>
          </a:prstGeom>
          <a:solidFill>
            <a:srgbClr val="FFB600"/>
          </a:solidFill>
          <a:ln>
            <a:noFill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54000" tIns="18000" rIns="54000" bIns="18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R290</a:t>
            </a:r>
            <a:endParaRPr sz="1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357;p27"/>
          <p:cNvSpPr txBox="1"/>
          <p:nvPr/>
        </p:nvSpPr>
        <p:spPr>
          <a:xfrm>
            <a:off x="6360425" y="2887725"/>
            <a:ext cx="27039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u="sng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BENEFITS:</a:t>
            </a:r>
            <a:r>
              <a:rPr lang="en" sz="1000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900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natural, efficient &amp; compact</a:t>
            </a:r>
            <a:endParaRPr sz="900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R744 with better performances than 1234yf </a:t>
            </a:r>
            <a:endParaRPr sz="800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 Ambient HP</a:t>
            </a: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05200" marR="35999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Char char="●"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R744 @-7°C -&gt; 11 kW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05200" marR="35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 kW Cabin / 4 kW Battery) @ COP 2.5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05200" marR="35999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Montserrat"/>
              <a:buChar char="●"/>
            </a:pPr>
            <a:r>
              <a:rPr lang="en" sz="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R744 @-20°C -&gt; 8kW Heating</a:t>
            </a: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R290 with Dual Refri/Coolant Module : Less connections / No jumper lines (lower leaks) &amp; reduced internal Volume</a:t>
            </a:r>
            <a:endParaRPr sz="800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" name="Google Shape;35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5474" y="1662025"/>
            <a:ext cx="928850" cy="489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600" y="1774025"/>
            <a:ext cx="1991954" cy="180613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0;p27"/>
          <p:cNvSpPr txBox="1"/>
          <p:nvPr/>
        </p:nvSpPr>
        <p:spPr>
          <a:xfrm>
            <a:off x="1021225" y="3657075"/>
            <a:ext cx="890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u="sng">
                <a:solidFill>
                  <a:srgbClr val="003B71"/>
                </a:solidFill>
                <a:latin typeface="Montserrat"/>
                <a:ea typeface="Montserrat"/>
                <a:cs typeface="Montserrat"/>
                <a:sym typeface="Montserrat"/>
              </a:rPr>
              <a:t>BASELINE</a:t>
            </a:r>
            <a:endParaRPr sz="800">
              <a:solidFill>
                <a:srgbClr val="003B7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7" name="Google Shape;361;p27"/>
          <p:cNvGrpSpPr/>
          <p:nvPr/>
        </p:nvGrpSpPr>
        <p:grpSpPr>
          <a:xfrm>
            <a:off x="7017893" y="1512456"/>
            <a:ext cx="176541" cy="175916"/>
            <a:chOff x="4860604" y="1610226"/>
            <a:chExt cx="152480" cy="152480"/>
          </a:xfrm>
        </p:grpSpPr>
        <p:sp>
          <p:nvSpPr>
            <p:cNvPr id="38" name="Google Shape;362;p27"/>
            <p:cNvSpPr/>
            <p:nvPr/>
          </p:nvSpPr>
          <p:spPr>
            <a:xfrm>
              <a:off x="4889575" y="1642525"/>
              <a:ext cx="94200" cy="81600"/>
            </a:xfrm>
            <a:prstGeom prst="ellipse">
              <a:avLst/>
            </a:prstGeom>
            <a:solidFill>
              <a:srgbClr val="00C53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9" name="Google Shape;363;p27"/>
            <p:cNvSpPr/>
            <p:nvPr/>
          </p:nvSpPr>
          <p:spPr>
            <a:xfrm>
              <a:off x="4860604" y="1610226"/>
              <a:ext cx="152480" cy="152480"/>
            </a:xfrm>
            <a:custGeom>
              <a:avLst/>
              <a:gdLst/>
              <a:ahLst/>
              <a:cxnLst/>
              <a:rect l="l" t="t" r="r" b="b"/>
              <a:pathLst>
                <a:path w="167560" h="167560" extrusionOk="0">
                  <a:moveTo>
                    <a:pt x="121128" y="54507"/>
                  </a:moveTo>
                  <a:cubicBezTo>
                    <a:pt x="123146" y="54507"/>
                    <a:pt x="124761" y="55719"/>
                    <a:pt x="126376" y="56526"/>
                  </a:cubicBezTo>
                  <a:cubicBezTo>
                    <a:pt x="127992" y="58141"/>
                    <a:pt x="128799" y="59756"/>
                    <a:pt x="128799" y="61775"/>
                  </a:cubicBezTo>
                  <a:cubicBezTo>
                    <a:pt x="128799" y="63794"/>
                    <a:pt x="128395" y="65409"/>
                    <a:pt x="126780" y="66620"/>
                  </a:cubicBezTo>
                  <a:lnTo>
                    <a:pt x="77522" y="116282"/>
                  </a:lnTo>
                  <a:cubicBezTo>
                    <a:pt x="75907" y="117897"/>
                    <a:pt x="74292" y="118301"/>
                    <a:pt x="72273" y="118301"/>
                  </a:cubicBezTo>
                  <a:cubicBezTo>
                    <a:pt x="70254" y="118301"/>
                    <a:pt x="68235" y="117090"/>
                    <a:pt x="67428" y="116282"/>
                  </a:cubicBezTo>
                  <a:lnTo>
                    <a:pt x="41991" y="90846"/>
                  </a:lnTo>
                  <a:cubicBezTo>
                    <a:pt x="40376" y="89634"/>
                    <a:pt x="39972" y="88019"/>
                    <a:pt x="39972" y="86000"/>
                  </a:cubicBezTo>
                  <a:cubicBezTo>
                    <a:pt x="39972" y="83982"/>
                    <a:pt x="40376" y="82367"/>
                    <a:pt x="41991" y="80752"/>
                  </a:cubicBezTo>
                  <a:cubicBezTo>
                    <a:pt x="43606" y="79540"/>
                    <a:pt x="45221" y="78733"/>
                    <a:pt x="47240" y="78733"/>
                  </a:cubicBezTo>
                  <a:cubicBezTo>
                    <a:pt x="49259" y="78733"/>
                    <a:pt x="50470" y="79944"/>
                    <a:pt x="52085" y="80752"/>
                  </a:cubicBezTo>
                  <a:lnTo>
                    <a:pt x="71869" y="100939"/>
                  </a:lnTo>
                  <a:lnTo>
                    <a:pt x="116283" y="56526"/>
                  </a:lnTo>
                  <a:cubicBezTo>
                    <a:pt x="117898" y="55315"/>
                    <a:pt x="119109" y="54507"/>
                    <a:pt x="121128" y="54507"/>
                  </a:cubicBezTo>
                  <a:close/>
                  <a:moveTo>
                    <a:pt x="83982" y="0"/>
                  </a:moveTo>
                  <a:cubicBezTo>
                    <a:pt x="72273" y="0"/>
                    <a:pt x="61372" y="2019"/>
                    <a:pt x="51278" y="6864"/>
                  </a:cubicBezTo>
                  <a:cubicBezTo>
                    <a:pt x="41184" y="10902"/>
                    <a:pt x="31897" y="16958"/>
                    <a:pt x="24226" y="24226"/>
                  </a:cubicBezTo>
                  <a:cubicBezTo>
                    <a:pt x="16958" y="31897"/>
                    <a:pt x="11306" y="41183"/>
                    <a:pt x="6864" y="51277"/>
                  </a:cubicBezTo>
                  <a:cubicBezTo>
                    <a:pt x="2019" y="61371"/>
                    <a:pt x="0" y="72273"/>
                    <a:pt x="0" y="83982"/>
                  </a:cubicBezTo>
                  <a:cubicBezTo>
                    <a:pt x="0" y="95691"/>
                    <a:pt x="2019" y="106592"/>
                    <a:pt x="6864" y="116686"/>
                  </a:cubicBezTo>
                  <a:cubicBezTo>
                    <a:pt x="10902" y="126780"/>
                    <a:pt x="16958" y="136066"/>
                    <a:pt x="24226" y="143334"/>
                  </a:cubicBezTo>
                  <a:cubicBezTo>
                    <a:pt x="31897" y="151005"/>
                    <a:pt x="41184" y="156658"/>
                    <a:pt x="51278" y="161099"/>
                  </a:cubicBezTo>
                  <a:cubicBezTo>
                    <a:pt x="61372" y="165541"/>
                    <a:pt x="72273" y="167559"/>
                    <a:pt x="83982" y="167559"/>
                  </a:cubicBezTo>
                  <a:cubicBezTo>
                    <a:pt x="95691" y="167559"/>
                    <a:pt x="106592" y="165137"/>
                    <a:pt x="116686" y="161099"/>
                  </a:cubicBezTo>
                  <a:cubicBezTo>
                    <a:pt x="126780" y="157062"/>
                    <a:pt x="136067" y="151005"/>
                    <a:pt x="143334" y="143334"/>
                  </a:cubicBezTo>
                  <a:cubicBezTo>
                    <a:pt x="151006" y="136066"/>
                    <a:pt x="156658" y="126780"/>
                    <a:pt x="161100" y="116686"/>
                  </a:cubicBezTo>
                  <a:cubicBezTo>
                    <a:pt x="165541" y="106592"/>
                    <a:pt x="167560" y="95691"/>
                    <a:pt x="167560" y="83982"/>
                  </a:cubicBezTo>
                  <a:cubicBezTo>
                    <a:pt x="167560" y="72273"/>
                    <a:pt x="165541" y="61371"/>
                    <a:pt x="161100" y="51277"/>
                  </a:cubicBezTo>
                  <a:cubicBezTo>
                    <a:pt x="157062" y="41183"/>
                    <a:pt x="151006" y="31897"/>
                    <a:pt x="143334" y="24226"/>
                  </a:cubicBezTo>
                  <a:cubicBezTo>
                    <a:pt x="136067" y="16958"/>
                    <a:pt x="126780" y="11305"/>
                    <a:pt x="116686" y="6864"/>
                  </a:cubicBezTo>
                  <a:cubicBezTo>
                    <a:pt x="106592" y="2019"/>
                    <a:pt x="95691" y="0"/>
                    <a:pt x="83982" y="0"/>
                  </a:cubicBezTo>
                  <a:close/>
                </a:path>
              </a:pathLst>
            </a:custGeom>
            <a:solidFill>
              <a:srgbClr val="00C53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grpSp>
        <p:nvGrpSpPr>
          <p:cNvPr id="40" name="Google Shape;364;p27"/>
          <p:cNvGrpSpPr/>
          <p:nvPr/>
        </p:nvGrpSpPr>
        <p:grpSpPr>
          <a:xfrm>
            <a:off x="8596218" y="4099506"/>
            <a:ext cx="176541" cy="175916"/>
            <a:chOff x="4860604" y="1610226"/>
            <a:chExt cx="152480" cy="152480"/>
          </a:xfrm>
        </p:grpSpPr>
        <p:sp>
          <p:nvSpPr>
            <p:cNvPr id="41" name="Google Shape;365;p27"/>
            <p:cNvSpPr/>
            <p:nvPr/>
          </p:nvSpPr>
          <p:spPr>
            <a:xfrm>
              <a:off x="4889575" y="1642525"/>
              <a:ext cx="94200" cy="81600"/>
            </a:xfrm>
            <a:prstGeom prst="ellipse">
              <a:avLst/>
            </a:prstGeom>
            <a:solidFill>
              <a:srgbClr val="00C53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42" name="Google Shape;366;p27"/>
            <p:cNvSpPr/>
            <p:nvPr/>
          </p:nvSpPr>
          <p:spPr>
            <a:xfrm>
              <a:off x="4860604" y="1610226"/>
              <a:ext cx="152480" cy="152480"/>
            </a:xfrm>
            <a:custGeom>
              <a:avLst/>
              <a:gdLst/>
              <a:ahLst/>
              <a:cxnLst/>
              <a:rect l="l" t="t" r="r" b="b"/>
              <a:pathLst>
                <a:path w="167560" h="167560" extrusionOk="0">
                  <a:moveTo>
                    <a:pt x="121128" y="54507"/>
                  </a:moveTo>
                  <a:cubicBezTo>
                    <a:pt x="123146" y="54507"/>
                    <a:pt x="124761" y="55719"/>
                    <a:pt x="126376" y="56526"/>
                  </a:cubicBezTo>
                  <a:cubicBezTo>
                    <a:pt x="127992" y="58141"/>
                    <a:pt x="128799" y="59756"/>
                    <a:pt x="128799" y="61775"/>
                  </a:cubicBezTo>
                  <a:cubicBezTo>
                    <a:pt x="128799" y="63794"/>
                    <a:pt x="128395" y="65409"/>
                    <a:pt x="126780" y="66620"/>
                  </a:cubicBezTo>
                  <a:lnTo>
                    <a:pt x="77522" y="116282"/>
                  </a:lnTo>
                  <a:cubicBezTo>
                    <a:pt x="75907" y="117897"/>
                    <a:pt x="74292" y="118301"/>
                    <a:pt x="72273" y="118301"/>
                  </a:cubicBezTo>
                  <a:cubicBezTo>
                    <a:pt x="70254" y="118301"/>
                    <a:pt x="68235" y="117090"/>
                    <a:pt x="67428" y="116282"/>
                  </a:cubicBezTo>
                  <a:lnTo>
                    <a:pt x="41991" y="90846"/>
                  </a:lnTo>
                  <a:cubicBezTo>
                    <a:pt x="40376" y="89634"/>
                    <a:pt x="39972" y="88019"/>
                    <a:pt x="39972" y="86000"/>
                  </a:cubicBezTo>
                  <a:cubicBezTo>
                    <a:pt x="39972" y="83982"/>
                    <a:pt x="40376" y="82367"/>
                    <a:pt x="41991" y="80752"/>
                  </a:cubicBezTo>
                  <a:cubicBezTo>
                    <a:pt x="43606" y="79540"/>
                    <a:pt x="45221" y="78733"/>
                    <a:pt x="47240" y="78733"/>
                  </a:cubicBezTo>
                  <a:cubicBezTo>
                    <a:pt x="49259" y="78733"/>
                    <a:pt x="50470" y="79944"/>
                    <a:pt x="52085" y="80752"/>
                  </a:cubicBezTo>
                  <a:lnTo>
                    <a:pt x="71869" y="100939"/>
                  </a:lnTo>
                  <a:lnTo>
                    <a:pt x="116283" y="56526"/>
                  </a:lnTo>
                  <a:cubicBezTo>
                    <a:pt x="117898" y="55315"/>
                    <a:pt x="119109" y="54507"/>
                    <a:pt x="121128" y="54507"/>
                  </a:cubicBezTo>
                  <a:close/>
                  <a:moveTo>
                    <a:pt x="83982" y="0"/>
                  </a:moveTo>
                  <a:cubicBezTo>
                    <a:pt x="72273" y="0"/>
                    <a:pt x="61372" y="2019"/>
                    <a:pt x="51278" y="6864"/>
                  </a:cubicBezTo>
                  <a:cubicBezTo>
                    <a:pt x="41184" y="10902"/>
                    <a:pt x="31897" y="16958"/>
                    <a:pt x="24226" y="24226"/>
                  </a:cubicBezTo>
                  <a:cubicBezTo>
                    <a:pt x="16958" y="31897"/>
                    <a:pt x="11306" y="41183"/>
                    <a:pt x="6864" y="51277"/>
                  </a:cubicBezTo>
                  <a:cubicBezTo>
                    <a:pt x="2019" y="61371"/>
                    <a:pt x="0" y="72273"/>
                    <a:pt x="0" y="83982"/>
                  </a:cubicBezTo>
                  <a:cubicBezTo>
                    <a:pt x="0" y="95691"/>
                    <a:pt x="2019" y="106592"/>
                    <a:pt x="6864" y="116686"/>
                  </a:cubicBezTo>
                  <a:cubicBezTo>
                    <a:pt x="10902" y="126780"/>
                    <a:pt x="16958" y="136066"/>
                    <a:pt x="24226" y="143334"/>
                  </a:cubicBezTo>
                  <a:cubicBezTo>
                    <a:pt x="31897" y="151005"/>
                    <a:pt x="41184" y="156658"/>
                    <a:pt x="51278" y="161099"/>
                  </a:cubicBezTo>
                  <a:cubicBezTo>
                    <a:pt x="61372" y="165541"/>
                    <a:pt x="72273" y="167559"/>
                    <a:pt x="83982" y="167559"/>
                  </a:cubicBezTo>
                  <a:cubicBezTo>
                    <a:pt x="95691" y="167559"/>
                    <a:pt x="106592" y="165137"/>
                    <a:pt x="116686" y="161099"/>
                  </a:cubicBezTo>
                  <a:cubicBezTo>
                    <a:pt x="126780" y="157062"/>
                    <a:pt x="136067" y="151005"/>
                    <a:pt x="143334" y="143334"/>
                  </a:cubicBezTo>
                  <a:cubicBezTo>
                    <a:pt x="151006" y="136066"/>
                    <a:pt x="156658" y="126780"/>
                    <a:pt x="161100" y="116686"/>
                  </a:cubicBezTo>
                  <a:cubicBezTo>
                    <a:pt x="165541" y="106592"/>
                    <a:pt x="167560" y="95691"/>
                    <a:pt x="167560" y="83982"/>
                  </a:cubicBezTo>
                  <a:cubicBezTo>
                    <a:pt x="167560" y="72273"/>
                    <a:pt x="165541" y="61371"/>
                    <a:pt x="161100" y="51277"/>
                  </a:cubicBezTo>
                  <a:cubicBezTo>
                    <a:pt x="157062" y="41183"/>
                    <a:pt x="151006" y="31897"/>
                    <a:pt x="143334" y="24226"/>
                  </a:cubicBezTo>
                  <a:cubicBezTo>
                    <a:pt x="136067" y="16958"/>
                    <a:pt x="126780" y="11305"/>
                    <a:pt x="116686" y="6864"/>
                  </a:cubicBezTo>
                  <a:cubicBezTo>
                    <a:pt x="106592" y="2019"/>
                    <a:pt x="95691" y="0"/>
                    <a:pt x="83982" y="0"/>
                  </a:cubicBezTo>
                  <a:close/>
                </a:path>
              </a:pathLst>
            </a:custGeom>
            <a:solidFill>
              <a:srgbClr val="00C53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pic>
        <p:nvPicPr>
          <p:cNvPr id="43" name="Google Shape;367;p27"/>
          <p:cNvPicPr preferRelativeResize="0"/>
          <p:nvPr/>
        </p:nvPicPr>
        <p:blipFill rotWithShape="1">
          <a:blip r:embed="rId7">
            <a:alphaModFix/>
          </a:blip>
          <a:srcRect l="22264" t="13869" r="20778" b="13477"/>
          <a:stretch/>
        </p:blipFill>
        <p:spPr>
          <a:xfrm>
            <a:off x="7664050" y="1835736"/>
            <a:ext cx="1310500" cy="94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368;p27" title="PRD_Optimized Heat Pump R744_01 (2).png"/>
          <p:cNvPicPr preferRelativeResize="0"/>
          <p:nvPr/>
        </p:nvPicPr>
        <p:blipFill rotWithShape="1">
          <a:blip r:embed="rId8">
            <a:alphaModFix/>
          </a:blip>
          <a:srcRect l="17423" r="20549"/>
          <a:stretch/>
        </p:blipFill>
        <p:spPr>
          <a:xfrm>
            <a:off x="6336725" y="1687150"/>
            <a:ext cx="1310501" cy="11884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647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"/>
          <p:cNvSpPr txBox="1">
            <a:spLocks noGrp="1"/>
          </p:cNvSpPr>
          <p:nvPr>
            <p:ph type="title"/>
          </p:nvPr>
        </p:nvSpPr>
        <p:spPr>
          <a:xfrm>
            <a:off x="252524" y="116020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SzPct val="100000"/>
            </a:pPr>
            <a:r>
              <a:rPr lang="en" sz="1600" dirty="0">
                <a:latin typeface="+mj-lt"/>
                <a:ea typeface="Montserrat SemiBold"/>
                <a:cs typeface="Montserrat SemiBold"/>
                <a:sym typeface="Montserrat SemiBold"/>
              </a:rPr>
              <a:t>R744 A/C and HP Heat Pump development</a:t>
            </a:r>
            <a:endParaRPr sz="1600" dirty="0">
              <a:latin typeface="+mj-lt"/>
              <a:ea typeface="Montserrat SemiBold"/>
              <a:cs typeface="Montserrat SemiBold"/>
            </a:endParaRPr>
          </a:p>
        </p:txBody>
      </p:sp>
      <p:pic>
        <p:nvPicPr>
          <p:cNvPr id="4" name="Google Shape;37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8150" y="3368971"/>
            <a:ext cx="2307900" cy="14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7;p28"/>
          <p:cNvPicPr preferRelativeResize="0"/>
          <p:nvPr/>
        </p:nvPicPr>
        <p:blipFill rotWithShape="1">
          <a:blip r:embed="rId4">
            <a:alphaModFix/>
          </a:blip>
          <a:srcRect b="1623"/>
          <a:stretch/>
        </p:blipFill>
        <p:spPr>
          <a:xfrm>
            <a:off x="76750" y="2947950"/>
            <a:ext cx="2297994" cy="15212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378;p28"/>
          <p:cNvCxnSpPr>
            <a:endCxn id="19" idx="3"/>
          </p:cNvCxnSpPr>
          <p:nvPr/>
        </p:nvCxnSpPr>
        <p:spPr>
          <a:xfrm rot="10800000" flipH="1">
            <a:off x="306777" y="2047242"/>
            <a:ext cx="8396700" cy="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380;p28"/>
          <p:cNvSpPr txBox="1"/>
          <p:nvPr/>
        </p:nvSpPr>
        <p:spPr>
          <a:xfrm>
            <a:off x="1141778" y="2174625"/>
            <a:ext cx="7194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25" tIns="34600" rIns="69225" bIns="34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2015</a:t>
            </a:r>
            <a:endParaRPr sz="1100"/>
          </a:p>
        </p:txBody>
      </p:sp>
      <p:sp>
        <p:nvSpPr>
          <p:cNvPr id="9" name="Google Shape;381;p28"/>
          <p:cNvSpPr txBox="1"/>
          <p:nvPr/>
        </p:nvSpPr>
        <p:spPr>
          <a:xfrm>
            <a:off x="567049" y="2433219"/>
            <a:ext cx="245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25" tIns="34600" rIns="69225" bIns="34600" anchor="t" anchorCtr="0">
            <a:spAutoFit/>
          </a:bodyPr>
          <a:lstStyle/>
          <a:p>
            <a:pPr marL="1905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HP Architecture definition </a:t>
            </a:r>
            <a:endParaRPr sz="1100"/>
          </a:p>
          <a:p>
            <a:pPr marL="1905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Component specification</a:t>
            </a:r>
            <a:endParaRPr sz="1100"/>
          </a:p>
          <a:p>
            <a:pPr marL="1905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Simulation - Patents</a:t>
            </a:r>
            <a:endParaRPr sz="1100"/>
          </a:p>
        </p:txBody>
      </p:sp>
      <p:sp>
        <p:nvSpPr>
          <p:cNvPr id="10" name="Google Shape;382;p28"/>
          <p:cNvSpPr txBox="1"/>
          <p:nvPr/>
        </p:nvSpPr>
        <p:spPr>
          <a:xfrm>
            <a:off x="2855330" y="2145319"/>
            <a:ext cx="8100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25" tIns="34600" rIns="69225" bIns="34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2016</a:t>
            </a:r>
            <a:endParaRPr sz="1100"/>
          </a:p>
        </p:txBody>
      </p:sp>
      <p:sp>
        <p:nvSpPr>
          <p:cNvPr id="11" name="Google Shape;383;p28"/>
          <p:cNvSpPr txBox="1"/>
          <p:nvPr/>
        </p:nvSpPr>
        <p:spPr>
          <a:xfrm>
            <a:off x="5994348" y="2145319"/>
            <a:ext cx="8856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25" tIns="34600" rIns="69225" bIns="34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2017</a:t>
            </a:r>
            <a:endParaRPr sz="1100"/>
          </a:p>
        </p:txBody>
      </p:sp>
      <p:sp>
        <p:nvSpPr>
          <p:cNvPr id="12" name="Google Shape;384;p28"/>
          <p:cNvSpPr txBox="1"/>
          <p:nvPr/>
        </p:nvSpPr>
        <p:spPr>
          <a:xfrm>
            <a:off x="2910394" y="2433219"/>
            <a:ext cx="24573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25" tIns="34600" rIns="69225" bIns="34600" anchor="t" anchorCtr="0">
            <a:spAutoFit/>
          </a:bodyPr>
          <a:lstStyle/>
          <a:p>
            <a:pPr marL="1905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Simulation</a:t>
            </a:r>
            <a:endParaRPr sz="1100"/>
          </a:p>
          <a:p>
            <a:pPr marL="1905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Compressor design</a:t>
            </a:r>
            <a:endParaRPr sz="1100"/>
          </a:p>
          <a:p>
            <a:pPr marL="1905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Mock up preparation</a:t>
            </a:r>
            <a:endParaRPr sz="1100"/>
          </a:p>
        </p:txBody>
      </p:sp>
      <p:sp>
        <p:nvSpPr>
          <p:cNvPr id="13" name="Google Shape;385;p28"/>
          <p:cNvSpPr txBox="1"/>
          <p:nvPr/>
        </p:nvSpPr>
        <p:spPr>
          <a:xfrm>
            <a:off x="5996118" y="2433219"/>
            <a:ext cx="21786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25" tIns="34600" rIns="69225" bIns="34600" anchor="t" anchorCtr="0">
            <a:spAutoFit/>
          </a:bodyPr>
          <a:lstStyle/>
          <a:p>
            <a:pPr marL="2032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First compressor prototype</a:t>
            </a:r>
            <a:endParaRPr sz="1100"/>
          </a:p>
          <a:p>
            <a:pPr marL="2032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Bench Test</a:t>
            </a:r>
            <a:endParaRPr sz="1100"/>
          </a:p>
          <a:p>
            <a:pPr marL="2032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Lab car equipment</a:t>
            </a:r>
            <a:endParaRPr sz="1100"/>
          </a:p>
          <a:p>
            <a:pPr marL="2032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Wind tunnel</a:t>
            </a:r>
            <a:endParaRPr sz="1100"/>
          </a:p>
        </p:txBody>
      </p:sp>
      <p:pic>
        <p:nvPicPr>
          <p:cNvPr id="14" name="Google Shape;386;p28" descr="C:\Users\rhaller\Pictures\Obrist\JPEG\DSC_534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0145" y="2210957"/>
            <a:ext cx="1212565" cy="81177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87;p28"/>
          <p:cNvSpPr txBox="1"/>
          <p:nvPr/>
        </p:nvSpPr>
        <p:spPr>
          <a:xfrm>
            <a:off x="2000150" y="4447100"/>
            <a:ext cx="719400" cy="28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1775" tIns="0" rIns="2725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Patented Architecture</a:t>
            </a:r>
            <a:endParaRPr sz="1100"/>
          </a:p>
        </p:txBody>
      </p:sp>
      <p:sp>
        <p:nvSpPr>
          <p:cNvPr id="16" name="Google Shape;388;p28"/>
          <p:cNvSpPr/>
          <p:nvPr/>
        </p:nvSpPr>
        <p:spPr>
          <a:xfrm>
            <a:off x="1807332" y="1993847"/>
            <a:ext cx="108000" cy="108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9225" tIns="34600" rIns="69225" bIns="34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89;p28"/>
          <p:cNvSpPr/>
          <p:nvPr/>
        </p:nvSpPr>
        <p:spPr>
          <a:xfrm>
            <a:off x="3146576" y="1993847"/>
            <a:ext cx="108000" cy="108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9225" tIns="34600" rIns="69225" bIns="34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90;p28"/>
          <p:cNvSpPr/>
          <p:nvPr/>
        </p:nvSpPr>
        <p:spPr>
          <a:xfrm>
            <a:off x="6238419" y="1993847"/>
            <a:ext cx="108000" cy="108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9225" tIns="34600" rIns="69225" bIns="34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79;p28"/>
          <p:cNvSpPr/>
          <p:nvPr/>
        </p:nvSpPr>
        <p:spPr>
          <a:xfrm rot="5400000">
            <a:off x="8690577" y="1966242"/>
            <a:ext cx="187800" cy="1620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9225" tIns="34600" rIns="69225" bIns="346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391;p28" descr="https://lh3.googleusercontent.com/6M3oST6FtilQKkdOyOGeJeUaTq3O7O6Uks5rkDdHm8S6Cgra26yG6-owDYJW8OmeYSwSXKguB0eI_F4UXJk1=s16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54936" y="3368985"/>
            <a:ext cx="1345748" cy="94454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92;p28"/>
          <p:cNvSpPr txBox="1"/>
          <p:nvPr/>
        </p:nvSpPr>
        <p:spPr>
          <a:xfrm>
            <a:off x="3068573" y="3285400"/>
            <a:ext cx="6234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1775" tIns="0" rIns="2725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</a:rPr>
              <a:t>-10°C</a:t>
            </a:r>
            <a:endParaRPr sz="1100"/>
          </a:p>
        </p:txBody>
      </p:sp>
      <p:sp>
        <p:nvSpPr>
          <p:cNvPr id="22" name="Google Shape;393;p28"/>
          <p:cNvSpPr/>
          <p:nvPr/>
        </p:nvSpPr>
        <p:spPr>
          <a:xfrm>
            <a:off x="4176154" y="1163825"/>
            <a:ext cx="19584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375" tIns="72700" rIns="72700" bIns="72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E-class SOP</a:t>
            </a:r>
            <a:b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System, HVAC, </a:t>
            </a:r>
            <a:b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Evapo, Gas cooler</a:t>
            </a:r>
            <a:endParaRPr sz="1200" b="1">
              <a:solidFill>
                <a:srgbClr val="7F7F7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3" name="Google Shape;39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2701" y="772000"/>
            <a:ext cx="1337198" cy="65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95;p28"/>
          <p:cNvSpPr txBox="1"/>
          <p:nvPr/>
        </p:nvSpPr>
        <p:spPr>
          <a:xfrm>
            <a:off x="251673" y="760900"/>
            <a:ext cx="12768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25" tIns="34600" rIns="69225" bIns="34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2013-2015</a:t>
            </a:r>
            <a:endParaRPr sz="1100"/>
          </a:p>
        </p:txBody>
      </p:sp>
      <p:sp>
        <p:nvSpPr>
          <p:cNvPr id="25" name="Google Shape;396;p28"/>
          <p:cNvSpPr txBox="1"/>
          <p:nvPr/>
        </p:nvSpPr>
        <p:spPr>
          <a:xfrm>
            <a:off x="251675" y="1010825"/>
            <a:ext cx="20301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25" tIns="34600" rIns="69225" bIns="34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A/C system development</a:t>
            </a:r>
            <a:endParaRPr sz="1200" b="1" dirty="0">
              <a:solidFill>
                <a:srgbClr val="7F7F7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905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 dirty="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System definition / validation</a:t>
            </a:r>
            <a:endParaRPr sz="1100" dirty="0"/>
          </a:p>
          <a:p>
            <a:pPr marL="1905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 dirty="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Component specification</a:t>
            </a:r>
            <a:endParaRPr sz="1100" dirty="0"/>
          </a:p>
          <a:p>
            <a:pPr marL="1905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▪"/>
            </a:pPr>
            <a:r>
              <a:rPr lang="en" sz="1200" dirty="0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Simulation &amp; Patents</a:t>
            </a:r>
            <a:endParaRPr sz="1100" dirty="0"/>
          </a:p>
        </p:txBody>
      </p:sp>
      <p:sp>
        <p:nvSpPr>
          <p:cNvPr id="26" name="Google Shape;397;p28"/>
          <p:cNvSpPr/>
          <p:nvPr/>
        </p:nvSpPr>
        <p:spPr>
          <a:xfrm rot="10800000">
            <a:off x="315775" y="1841400"/>
            <a:ext cx="267900" cy="1878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300" tIns="92300" rIns="92300" bIns="92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98;p28"/>
          <p:cNvSpPr/>
          <p:nvPr/>
        </p:nvSpPr>
        <p:spPr>
          <a:xfrm>
            <a:off x="5887417" y="4263758"/>
            <a:ext cx="81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81775" tIns="0" rIns="2725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</a:rPr>
              <a:t>First wind tunnel end of July 2017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28" name="Google Shape;399;p28"/>
          <p:cNvSpPr/>
          <p:nvPr/>
        </p:nvSpPr>
        <p:spPr>
          <a:xfrm rot="10800000">
            <a:off x="4278175" y="1841400"/>
            <a:ext cx="267900" cy="1878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300" tIns="92300" rIns="92300" bIns="92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400;p28"/>
          <p:cNvSpPr/>
          <p:nvPr/>
        </p:nvSpPr>
        <p:spPr>
          <a:xfrm rot="10800000">
            <a:off x="8088175" y="1841400"/>
            <a:ext cx="267900" cy="1878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300" tIns="92300" rIns="92300" bIns="92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401;p28"/>
          <p:cNvSpPr/>
          <p:nvPr/>
        </p:nvSpPr>
        <p:spPr>
          <a:xfrm>
            <a:off x="7900827" y="1173775"/>
            <a:ext cx="10998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375" tIns="72700" rIns="72700" bIns="72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HP R744 System </a:t>
            </a:r>
            <a:b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&amp; components</a:t>
            </a:r>
            <a:endParaRPr sz="1200" b="1">
              <a:solidFill>
                <a:srgbClr val="7F7F7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" name="Google Shape;402;p28"/>
          <p:cNvSpPr txBox="1"/>
          <p:nvPr/>
        </p:nvSpPr>
        <p:spPr>
          <a:xfrm>
            <a:off x="7975554" y="773725"/>
            <a:ext cx="8856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25" tIns="34600" rIns="69225" bIns="34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2022-</a:t>
            </a:r>
            <a:br>
              <a:rPr lang="en" sz="1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" sz="1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202</a:t>
            </a:r>
            <a:r>
              <a:rPr lang="en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 sz="1100"/>
          </a:p>
        </p:txBody>
      </p:sp>
      <p:sp>
        <p:nvSpPr>
          <p:cNvPr id="32" name="Google Shape;403;p28"/>
          <p:cNvSpPr/>
          <p:nvPr/>
        </p:nvSpPr>
        <p:spPr>
          <a:xfrm rot="10800000">
            <a:off x="7021375" y="1841400"/>
            <a:ext cx="267900" cy="1878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300" tIns="92300" rIns="92300" bIns="92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404;p28"/>
          <p:cNvSpPr/>
          <p:nvPr/>
        </p:nvSpPr>
        <p:spPr>
          <a:xfrm>
            <a:off x="6912177" y="1190538"/>
            <a:ext cx="10998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375" tIns="72700" rIns="72700" bIns="72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MEB SOP</a:t>
            </a:r>
            <a:b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Evapo &amp; IGC</a:t>
            </a:r>
            <a:endParaRPr sz="1200" b="1">
              <a:solidFill>
                <a:srgbClr val="7F7F7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Chiller</a:t>
            </a:r>
            <a:endParaRPr sz="1200" b="1">
              <a:solidFill>
                <a:srgbClr val="7F7F7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" name="Google Shape;405;p28"/>
          <p:cNvSpPr txBox="1"/>
          <p:nvPr/>
        </p:nvSpPr>
        <p:spPr>
          <a:xfrm>
            <a:off x="6912186" y="1024463"/>
            <a:ext cx="8100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25" tIns="34600" rIns="69225" bIns="34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2019</a:t>
            </a:r>
            <a:endParaRPr sz="1100"/>
          </a:p>
        </p:txBody>
      </p:sp>
      <p:sp>
        <p:nvSpPr>
          <p:cNvPr id="35" name="Google Shape;406;p28"/>
          <p:cNvSpPr txBox="1"/>
          <p:nvPr/>
        </p:nvSpPr>
        <p:spPr>
          <a:xfrm>
            <a:off x="4241749" y="1002319"/>
            <a:ext cx="1014300" cy="2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225" tIns="34600" rIns="69225" bIns="34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2016</a:t>
            </a:r>
            <a:endParaRPr sz="1100"/>
          </a:p>
        </p:txBody>
      </p:sp>
      <p:sp>
        <p:nvSpPr>
          <p:cNvPr id="37" name="Google Shape;375;p28"/>
          <p:cNvSpPr txBox="1">
            <a:spLocks/>
          </p:cNvSpPr>
          <p:nvPr/>
        </p:nvSpPr>
        <p:spPr>
          <a:xfrm>
            <a:off x="122875" y="476024"/>
            <a:ext cx="85785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200" dirty="0">
                <a:solidFill>
                  <a:srgbClr val="7F7F7F"/>
                </a:solidFill>
                <a:latin typeface="Arial Narrow"/>
                <a:ea typeface="Arial Narrow"/>
                <a:cs typeface="Arial Narrow"/>
              </a:rPr>
              <a:t>From Simulation to test bench to lab car</a:t>
            </a:r>
          </a:p>
        </p:txBody>
      </p:sp>
    </p:spTree>
    <p:extLst>
      <p:ext uri="{BB962C8B-B14F-4D97-AF65-F5344CB8AC3E}">
        <p14:creationId xmlns:p14="http://schemas.microsoft.com/office/powerpoint/2010/main" val="1204341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"/>
          <p:cNvSpPr txBox="1">
            <a:spLocks noGrp="1"/>
          </p:cNvSpPr>
          <p:nvPr>
            <p:ph type="title"/>
          </p:nvPr>
        </p:nvSpPr>
        <p:spPr>
          <a:xfrm>
            <a:off x="234425" y="177287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r>
              <a:rPr lang="pl-PL" dirty="0">
                <a:latin typeface="+mj-lt"/>
                <a:ea typeface="Montserrat SemiBold"/>
                <a:cs typeface="Montserrat SemiBold"/>
              </a:rPr>
              <a:t>R744 system  Valeo Portfolio</a:t>
            </a:r>
            <a:r>
              <a:rPr lang="pl-PL" dirty="0"/>
              <a:t> </a:t>
            </a:r>
            <a:r>
              <a:rPr lang="pl-PL" b="0" dirty="0"/>
              <a:t/>
            </a:r>
            <a:br>
              <a:rPr lang="pl-PL" b="0" dirty="0"/>
            </a:br>
            <a:r>
              <a:rPr lang="pl-PL" dirty="0"/>
              <a:t/>
            </a:r>
            <a:br>
              <a:rPr lang="pl-PL" dirty="0"/>
            </a:br>
            <a:endParaRPr dirty="0"/>
          </a:p>
        </p:txBody>
      </p:sp>
      <p:pic>
        <p:nvPicPr>
          <p:cNvPr id="36" name="Google Shape;4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8115" y="898831"/>
            <a:ext cx="3748921" cy="3200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418;p29" descr="C:\Users\dominik.sporna\Desktop\OA_625\Not_Exploded2.jpg"/>
          <p:cNvPicPr preferRelativeResize="0"/>
          <p:nvPr/>
        </p:nvPicPr>
        <p:blipFill rotWithShape="1">
          <a:blip r:embed="rId4">
            <a:alphaModFix/>
          </a:blip>
          <a:srcRect t="4067" r="24727" b="5336"/>
          <a:stretch/>
        </p:blipFill>
        <p:spPr>
          <a:xfrm>
            <a:off x="5047030" y="3295635"/>
            <a:ext cx="1240846" cy="73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41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8682" y="925947"/>
            <a:ext cx="517654" cy="54672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420;p29"/>
          <p:cNvSpPr txBox="1"/>
          <p:nvPr/>
        </p:nvSpPr>
        <p:spPr>
          <a:xfrm>
            <a:off x="973026" y="1623959"/>
            <a:ext cx="13089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Valves </a:t>
            </a: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(Adv. Dev.)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0" name="Google Shape;421;p29"/>
          <p:cNvSpPr txBox="1"/>
          <p:nvPr/>
        </p:nvSpPr>
        <p:spPr>
          <a:xfrm>
            <a:off x="3446873" y="1448056"/>
            <a:ext cx="19596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EDC R-744 8cc </a:t>
            </a:r>
            <a:b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(Co-Adv. Dev.)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1" name="Google Shape;422;p29"/>
          <p:cNvSpPr txBox="1"/>
          <p:nvPr/>
        </p:nvSpPr>
        <p:spPr>
          <a:xfrm>
            <a:off x="3944573" y="1742717"/>
            <a:ext cx="1178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Water gas cooler </a:t>
            </a:r>
            <a:b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(Adv. Dev.)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2" name="Google Shape;423;p29"/>
          <p:cNvSpPr txBox="1"/>
          <p:nvPr/>
        </p:nvSpPr>
        <p:spPr>
          <a:xfrm>
            <a:off x="1553780" y="2408415"/>
            <a:ext cx="90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R-744 lines</a:t>
            </a:r>
            <a:endParaRPr sz="800" dirty="0">
              <a:solidFill>
                <a:schemeClr val="accent5"/>
              </a:solidFill>
            </a:endParaRPr>
          </a:p>
        </p:txBody>
      </p:sp>
      <p:sp>
        <p:nvSpPr>
          <p:cNvPr id="43" name="Google Shape;424;p29"/>
          <p:cNvSpPr txBox="1"/>
          <p:nvPr/>
        </p:nvSpPr>
        <p:spPr>
          <a:xfrm>
            <a:off x="2054161" y="3231308"/>
            <a:ext cx="1959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u="sng" dirty="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Accu &amp;</a:t>
            </a:r>
            <a:r>
              <a:rPr lang="en" sz="800" b="1" u="sng" dirty="0">
                <a:solidFill>
                  <a:srgbClr val="82E6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800" b="1" u="sng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IHX</a:t>
            </a:r>
            <a:r>
              <a:rPr lang="en" sz="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800" b="1" dirty="0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rPr>
              <a:t>or Accumix</a:t>
            </a:r>
            <a:r>
              <a:rPr lang="en" sz="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en" sz="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(Co- Adv. Dev.)</a:t>
            </a:r>
            <a:r>
              <a:rPr lang="en" sz="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44" name="Google Shape;425;p29"/>
          <p:cNvSpPr txBox="1"/>
          <p:nvPr/>
        </p:nvSpPr>
        <p:spPr>
          <a:xfrm>
            <a:off x="1212992" y="1918621"/>
            <a:ext cx="90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P,T Sensors</a:t>
            </a:r>
            <a:endParaRPr sz="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426;p29"/>
          <p:cNvSpPr txBox="1"/>
          <p:nvPr/>
        </p:nvSpPr>
        <p:spPr>
          <a:xfrm>
            <a:off x="1833901" y="1194347"/>
            <a:ext cx="905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CO</a:t>
            </a:r>
            <a:r>
              <a:rPr lang="en" sz="800" b="1" baseline="-25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" sz="8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 sensors</a:t>
            </a:r>
            <a:endParaRPr sz="800">
              <a:solidFill>
                <a:schemeClr val="accent5"/>
              </a:solidFill>
            </a:endParaRPr>
          </a:p>
        </p:txBody>
      </p:sp>
      <p:sp>
        <p:nvSpPr>
          <p:cNvPr id="46" name="Google Shape;427;p29"/>
          <p:cNvSpPr txBox="1"/>
          <p:nvPr/>
        </p:nvSpPr>
        <p:spPr>
          <a:xfrm>
            <a:off x="497475" y="2215999"/>
            <a:ext cx="1056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Control logics </a:t>
            </a: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(Adv. Dev.)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7" name="Google Shape;428;p29"/>
          <p:cNvSpPr/>
          <p:nvPr/>
        </p:nvSpPr>
        <p:spPr>
          <a:xfrm>
            <a:off x="5549524" y="770558"/>
            <a:ext cx="3387211" cy="1122300"/>
          </a:xfrm>
          <a:prstGeom prst="rect">
            <a:avLst/>
          </a:prstGeom>
          <a:gradFill>
            <a:gsLst>
              <a:gs pos="0">
                <a:srgbClr val="003B71"/>
              </a:gs>
              <a:gs pos="100000">
                <a:srgbClr val="0075A9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Valeo develop R744 HP program including </a:t>
            </a:r>
            <a:endParaRPr sz="11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Char char="●"/>
            </a:pPr>
            <a:r>
              <a:rPr lang="en" sz="1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system</a:t>
            </a:r>
            <a:r>
              <a:rPr lang="en" sz="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(+ control logics</a:t>
            </a:r>
            <a:r>
              <a:rPr lang="en" sz="1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Char char="●"/>
            </a:pPr>
            <a:r>
              <a:rPr lang="en" sz="1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 modules</a:t>
            </a:r>
            <a:r>
              <a:rPr lang="en" sz="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(Smart HP/ Front Cooling/ HVAC)</a:t>
            </a:r>
            <a:endParaRPr sz="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Char char="●"/>
            </a:pPr>
            <a:r>
              <a:rPr lang="en" sz="1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 Components</a:t>
            </a:r>
            <a:endParaRPr sz="1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429;p29"/>
          <p:cNvSpPr txBox="1"/>
          <p:nvPr/>
        </p:nvSpPr>
        <p:spPr>
          <a:xfrm>
            <a:off x="3206992" y="875795"/>
            <a:ext cx="8715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Evaporator</a:t>
            </a:r>
            <a:endParaRPr sz="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Gen1 (Serial)</a:t>
            </a:r>
            <a:endParaRPr sz="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Gen2 (Adv. Dev.)</a:t>
            </a:r>
            <a:endParaRPr sz="800" b="1">
              <a:solidFill>
                <a:srgbClr val="4E6B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30;p29"/>
          <p:cNvSpPr txBox="1"/>
          <p:nvPr/>
        </p:nvSpPr>
        <p:spPr>
          <a:xfrm>
            <a:off x="4013742" y="3980697"/>
            <a:ext cx="23880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OHX </a:t>
            </a:r>
            <a:endParaRPr sz="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Evapo - gas cooler </a:t>
            </a: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(Adv. Dev.)</a:t>
            </a:r>
            <a:endParaRPr sz="800" b="1">
              <a:solidFill>
                <a:srgbClr val="4E6B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431;p29"/>
          <p:cNvSpPr txBox="1"/>
          <p:nvPr/>
        </p:nvSpPr>
        <p:spPr>
          <a:xfrm>
            <a:off x="1751078" y="866472"/>
            <a:ext cx="11049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Inner Gas cooler </a:t>
            </a: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Gen1 (Serial)</a:t>
            </a:r>
            <a:endParaRPr sz="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Gen2 (Adv. Dev.)</a:t>
            </a:r>
            <a:endParaRPr sz="800">
              <a:solidFill>
                <a:srgbClr val="4E6B7C"/>
              </a:solidFill>
            </a:endParaRPr>
          </a:p>
        </p:txBody>
      </p:sp>
      <p:sp>
        <p:nvSpPr>
          <p:cNvPr id="51" name="Google Shape;432;p29"/>
          <p:cNvSpPr txBox="1"/>
          <p:nvPr/>
        </p:nvSpPr>
        <p:spPr>
          <a:xfrm>
            <a:off x="2856118" y="3713087"/>
            <a:ext cx="1178100" cy="1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Chiller </a:t>
            </a:r>
            <a:r>
              <a:rPr lang="en" sz="800" b="1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rPr>
              <a:t>(Serial)</a:t>
            </a:r>
            <a:endParaRPr sz="800">
              <a:solidFill>
                <a:srgbClr val="4E6B7C"/>
              </a:solidFill>
            </a:endParaRPr>
          </a:p>
        </p:txBody>
      </p:sp>
      <p:sp>
        <p:nvSpPr>
          <p:cNvPr id="52" name="Google Shape;433;p29"/>
          <p:cNvSpPr txBox="1"/>
          <p:nvPr/>
        </p:nvSpPr>
        <p:spPr>
          <a:xfrm>
            <a:off x="200374" y="995900"/>
            <a:ext cx="772651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HVAC Module </a:t>
            </a:r>
            <a:r>
              <a:rPr lang="en" sz="800" b="1" dirty="0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rPr>
              <a:t>(Serial)</a:t>
            </a:r>
            <a:endParaRPr sz="800" dirty="0">
              <a:solidFill>
                <a:srgbClr val="4E6B7C"/>
              </a:solidFill>
            </a:endParaRPr>
          </a:p>
        </p:txBody>
      </p:sp>
      <p:sp>
        <p:nvSpPr>
          <p:cNvPr id="53" name="Google Shape;434;p29"/>
          <p:cNvSpPr txBox="1"/>
          <p:nvPr/>
        </p:nvSpPr>
        <p:spPr>
          <a:xfrm>
            <a:off x="5970875" y="4210072"/>
            <a:ext cx="1671900" cy="1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Front Cooling Module </a:t>
            </a:r>
            <a:r>
              <a:rPr lang="en" sz="800" b="1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rPr>
              <a:t>(Serial)</a:t>
            </a:r>
            <a:endParaRPr sz="800">
              <a:solidFill>
                <a:srgbClr val="4E6B7C"/>
              </a:solidFill>
            </a:endParaRPr>
          </a:p>
        </p:txBody>
      </p:sp>
      <p:pic>
        <p:nvPicPr>
          <p:cNvPr id="54" name="Google Shape;43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1871" y="968909"/>
            <a:ext cx="442601" cy="47913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436;p29"/>
          <p:cNvSpPr/>
          <p:nvPr/>
        </p:nvSpPr>
        <p:spPr>
          <a:xfrm>
            <a:off x="5010025" y="3260560"/>
            <a:ext cx="1277851" cy="834481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56" name="Google Shape;437;p29"/>
          <p:cNvSpPr/>
          <p:nvPr/>
        </p:nvSpPr>
        <p:spPr>
          <a:xfrm>
            <a:off x="234425" y="3364517"/>
            <a:ext cx="1240800" cy="1220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57" name="Google Shape;438;p29"/>
          <p:cNvSpPr txBox="1"/>
          <p:nvPr/>
        </p:nvSpPr>
        <p:spPr>
          <a:xfrm>
            <a:off x="200375" y="4584617"/>
            <a:ext cx="1308900" cy="1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Smart HP  </a:t>
            </a:r>
            <a:r>
              <a:rPr lang="en" sz="800" b="1">
                <a:solidFill>
                  <a:srgbClr val="4E6B7C"/>
                </a:solidFill>
                <a:latin typeface="Montserrat"/>
                <a:ea typeface="Montserrat"/>
                <a:cs typeface="Montserrat"/>
                <a:sym typeface="Montserrat"/>
              </a:rPr>
              <a:t>(Adv. dev)</a:t>
            </a:r>
            <a:endParaRPr sz="800">
              <a:solidFill>
                <a:srgbClr val="4E6B7C"/>
              </a:solidFill>
            </a:endParaRPr>
          </a:p>
        </p:txBody>
      </p:sp>
      <p:sp>
        <p:nvSpPr>
          <p:cNvPr id="58" name="Google Shape;439;p29"/>
          <p:cNvSpPr/>
          <p:nvPr/>
        </p:nvSpPr>
        <p:spPr>
          <a:xfrm>
            <a:off x="5549525" y="1877189"/>
            <a:ext cx="3387210" cy="1324200"/>
          </a:xfrm>
          <a:prstGeom prst="rect">
            <a:avLst/>
          </a:prstGeom>
          <a:gradFill>
            <a:gsLst>
              <a:gs pos="0">
                <a:srgbClr val="003B71"/>
              </a:gs>
              <a:gs pos="100000">
                <a:srgbClr val="0075A9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 Valeo ?</a:t>
            </a:r>
            <a:endParaRPr sz="11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Char char="●"/>
            </a:pPr>
            <a:r>
              <a:rPr lang="en" sz="1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System approach </a:t>
            </a:r>
            <a:r>
              <a:rPr lang="en" sz="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considering Battery and FCM roadmap</a:t>
            </a:r>
            <a:endParaRPr sz="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Char char="●"/>
            </a:pPr>
            <a:r>
              <a:rPr lang="en" sz="1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Experience</a:t>
            </a:r>
            <a:r>
              <a:rPr lang="en" sz="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(in production since 2016 OHX, evapo, IGC, chiller)</a:t>
            </a:r>
            <a:endParaRPr sz="1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ontserrat"/>
              <a:buChar char="●"/>
            </a:pPr>
            <a:r>
              <a:rPr lang="en" sz="1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Full portfolio </a:t>
            </a:r>
            <a:endParaRPr sz="1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" name="Google Shape;44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700" y="3500669"/>
            <a:ext cx="871500" cy="10184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441;p29"/>
          <p:cNvCxnSpPr>
            <a:endCxn id="56" idx="0"/>
          </p:cNvCxnSpPr>
          <p:nvPr/>
        </p:nvCxnSpPr>
        <p:spPr>
          <a:xfrm flipH="1">
            <a:off x="854825" y="2855117"/>
            <a:ext cx="1999200" cy="509400"/>
          </a:xfrm>
          <a:prstGeom prst="bentConnector2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" name="Google Shape;44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3750" y="3836091"/>
            <a:ext cx="517652" cy="400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443;p29"/>
          <p:cNvGrpSpPr/>
          <p:nvPr/>
        </p:nvGrpSpPr>
        <p:grpSpPr>
          <a:xfrm>
            <a:off x="1002375" y="796987"/>
            <a:ext cx="3615900" cy="697800"/>
            <a:chOff x="1002375" y="959558"/>
            <a:chExt cx="3615900" cy="697800"/>
          </a:xfrm>
        </p:grpSpPr>
        <p:sp>
          <p:nvSpPr>
            <p:cNvPr id="63" name="Google Shape;444;p29"/>
            <p:cNvSpPr/>
            <p:nvPr/>
          </p:nvSpPr>
          <p:spPr>
            <a:xfrm>
              <a:off x="1002375" y="959558"/>
              <a:ext cx="3615900" cy="6978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/>
            </a:p>
          </p:txBody>
        </p:sp>
        <p:sp>
          <p:nvSpPr>
            <p:cNvPr id="64" name="Google Shape;445;p29"/>
            <p:cNvSpPr/>
            <p:nvPr/>
          </p:nvSpPr>
          <p:spPr>
            <a:xfrm>
              <a:off x="2751350" y="1404038"/>
              <a:ext cx="782700" cy="231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65" name="Google Shape;446;p29"/>
          <p:cNvSpPr/>
          <p:nvPr/>
        </p:nvSpPr>
        <p:spPr>
          <a:xfrm>
            <a:off x="2458879" y="4385462"/>
            <a:ext cx="6163345" cy="579900"/>
          </a:xfrm>
          <a:prstGeom prst="rect">
            <a:avLst/>
          </a:prstGeom>
          <a:gradFill>
            <a:gsLst>
              <a:gs pos="0">
                <a:srgbClr val="003B71"/>
              </a:gs>
              <a:gs pos="100000">
                <a:srgbClr val="0075A9"/>
              </a:gs>
            </a:gsLst>
            <a:lin ang="2700006" scaled="0"/>
          </a:gradFill>
          <a:ln>
            <a:noFill/>
          </a:ln>
        </p:spPr>
        <p:txBody>
          <a:bodyPr spcFirstLastPara="1" wrap="square" lIns="92300" tIns="92300" rIns="92300" bIns="923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+mj-lt"/>
                <a:ea typeface="Montserrat"/>
                <a:cs typeface="Montserrat"/>
                <a:sym typeface="Montserrat"/>
              </a:rPr>
              <a:t>To adapt to PFAS ban regulation and  lead the race, </a:t>
            </a:r>
            <a:endParaRPr sz="1600" b="1" dirty="0">
              <a:solidFill>
                <a:srgbClr val="FFFFFF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+mj-lt"/>
                <a:ea typeface="Montserrat"/>
                <a:cs typeface="Montserrat"/>
                <a:sym typeface="Montserrat"/>
              </a:rPr>
              <a:t>somes OEMs have officialized the switch to 100% R-744</a:t>
            </a:r>
            <a:endParaRPr sz="1600" b="1" dirty="0">
              <a:solidFill>
                <a:srgbClr val="FFFFFF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8271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"/>
          <p:cNvSpPr txBox="1">
            <a:spLocks noGrp="1"/>
          </p:cNvSpPr>
          <p:nvPr>
            <p:ph type="title"/>
          </p:nvPr>
        </p:nvSpPr>
        <p:spPr>
          <a:xfrm>
            <a:off x="252524" y="116020"/>
            <a:ext cx="8369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600" dirty="0">
                <a:latin typeface="+mj-lt"/>
                <a:ea typeface="Montserrat SemiBold"/>
                <a:cs typeface="Montserrat SemiBold"/>
              </a:rPr>
              <a:t>New Perspective  R744 historical overview</a:t>
            </a:r>
            <a:endParaRPr sz="1600" dirty="0">
              <a:latin typeface="+mj-lt"/>
              <a:ea typeface="Montserrat SemiBold"/>
              <a:cs typeface="Montserrat SemiBol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dirty="0"/>
          </a:p>
        </p:txBody>
      </p:sp>
      <p:pic>
        <p:nvPicPr>
          <p:cNvPr id="452" name="Google Shape;4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525" y="824775"/>
            <a:ext cx="6276326" cy="39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1402</Words>
  <Application>Microsoft Office PowerPoint</Application>
  <PresentationFormat>Pokaz na ekranie (16:9)</PresentationFormat>
  <Paragraphs>327</Paragraphs>
  <Slides>23</Slides>
  <Notes>21</Notes>
  <HiddenSlides>0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8" baseType="lpstr">
      <vt:lpstr>Arial Narrow</vt:lpstr>
      <vt:lpstr>Montserrat Black</vt:lpstr>
      <vt:lpstr>Fira Sans Extra Condensed ExtraBold</vt:lpstr>
      <vt:lpstr>Montserrat Medium</vt:lpstr>
      <vt:lpstr>Montserrat SemiBold</vt:lpstr>
      <vt:lpstr>Montserrat</vt:lpstr>
      <vt:lpstr>Fira Sans Extra Condensed Medium</vt:lpstr>
      <vt:lpstr>Montserrat ExtraBold</vt:lpstr>
      <vt:lpstr>Arial Black</vt:lpstr>
      <vt:lpstr>Arial</vt:lpstr>
      <vt:lpstr>Noto Sans Symbols</vt:lpstr>
      <vt:lpstr>ProximaNova-Regular</vt:lpstr>
      <vt:lpstr>Fira Sans Extra Condensed</vt:lpstr>
      <vt:lpstr>Calibri</vt:lpstr>
      <vt:lpstr>1_Office Theme</vt:lpstr>
      <vt:lpstr>Prezentacja programu PowerPoint</vt:lpstr>
      <vt:lpstr>R744 Chiller Design optimization</vt:lpstr>
      <vt:lpstr>New Organisation Valeo Power Division</vt:lpstr>
      <vt:lpstr>Valeo Group Organisation</vt:lpstr>
      <vt:lpstr>EU PFAS BAN regulation EIF expected planning</vt:lpstr>
      <vt:lpstr>Valeo Heat Pump Roadmap</vt:lpstr>
      <vt:lpstr>R744 A/C and HP Heat Pump development</vt:lpstr>
      <vt:lpstr>R744 system  Valeo Portfolio   </vt:lpstr>
      <vt:lpstr>New Perspective  R744 historical overview </vt:lpstr>
      <vt:lpstr>Refrigerant comparison</vt:lpstr>
      <vt:lpstr>R744 Valeo components portfolio</vt:lpstr>
      <vt:lpstr>R744 Water chiller </vt:lpstr>
      <vt:lpstr>R744 Water chiller - internal coolant flow </vt:lpstr>
      <vt:lpstr>R744 Water chiller - “C-shape baffle”</vt:lpstr>
      <vt:lpstr>R744 Water chiller - length of ribs from plastic housing</vt:lpstr>
      <vt:lpstr>R744 Water chiller - length of ribs from plastic housing</vt:lpstr>
      <vt:lpstr>R744 Water chiller - refrigerant flow optimizations </vt:lpstr>
      <vt:lpstr>R744 Water chiller - 4 pass on refrigerant side</vt:lpstr>
      <vt:lpstr>R744 Water chiller - 4 pass on refrigerant side</vt:lpstr>
      <vt:lpstr>R744 tube technology for HP side applications</vt:lpstr>
      <vt:lpstr>R744 tube technology Internal heat exchanger (IHX) concept</vt:lpstr>
      <vt:lpstr>Conclusions</vt:lpstr>
      <vt:lpstr>Contact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R744 Chiller Design optimization</dc:title>
  <cp:lastModifiedBy>Dawid SZOSTEK</cp:lastModifiedBy>
  <cp:revision>11</cp:revision>
  <dcterms:modified xsi:type="dcterms:W3CDTF">2025-06-02T08:33:59Z</dcterms:modified>
</cp:coreProperties>
</file>