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6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7.xml" ContentType="application/vnd.openxmlformats-officedocument.presentationml.notesSlide+xml"/>
  <Override PartName="/ppt/tags/tag92.xml" ContentType="application/vnd.openxmlformats-officedocument.presentationml.tags+xml"/>
  <Override PartName="/ppt/notesSlides/notesSlide8.xml" ContentType="application/vnd.openxmlformats-officedocument.presentationml.notesSlide+xml"/>
  <Override PartName="/ppt/tags/tag9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  <p:sldMasterId id="2147483675" r:id="rId5"/>
  </p:sldMasterIdLst>
  <p:notesMasterIdLst>
    <p:notesMasterId r:id="rId19"/>
  </p:notesMasterIdLst>
  <p:sldIdLst>
    <p:sldId id="263" r:id="rId6"/>
    <p:sldId id="257" r:id="rId7"/>
    <p:sldId id="259" r:id="rId8"/>
    <p:sldId id="265" r:id="rId9"/>
    <p:sldId id="266" r:id="rId10"/>
    <p:sldId id="275" r:id="rId11"/>
    <p:sldId id="267" r:id="rId12"/>
    <p:sldId id="271" r:id="rId13"/>
    <p:sldId id="272" r:id="rId14"/>
    <p:sldId id="270" r:id="rId15"/>
    <p:sldId id="274" r:id="rId16"/>
    <p:sldId id="273" r:id="rId17"/>
    <p:sldId id="260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8F8"/>
    <a:srgbClr val="156082"/>
    <a:srgbClr val="08427E"/>
    <a:srgbClr val="FFC000"/>
    <a:srgbClr val="F0F0F0"/>
    <a:srgbClr val="FF0000"/>
    <a:srgbClr val="1195D2"/>
    <a:srgbClr val="28313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652" autoAdjust="0"/>
  </p:normalViewPr>
  <p:slideViewPr>
    <p:cSldViewPr snapToGrid="0">
      <p:cViewPr varScale="1">
        <p:scale>
          <a:sx n="153" d="100"/>
          <a:sy n="153" d="100"/>
        </p:scale>
        <p:origin x="33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8916-E1A4-481C-8742-C8B09DD98C20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B4BD4-0CE4-4732-865F-4AA0132AC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8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2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9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52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0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0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18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3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32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23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7ED680-4E24-5E42-813F-8D69D70754C3}"/>
              </a:ext>
            </a:extLst>
          </p:cNvPr>
          <p:cNvCxnSpPr>
            <a:cxnSpLocks/>
          </p:cNvCxnSpPr>
          <p:nvPr userDrawn="1"/>
        </p:nvCxnSpPr>
        <p:spPr>
          <a:xfrm>
            <a:off x="381000" y="742950"/>
            <a:ext cx="8369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CC6C976-D184-464C-9064-1C7F44A31227}"/>
              </a:ext>
            </a:extLst>
          </p:cNvPr>
          <p:cNvSpPr/>
          <p:nvPr userDrawn="1"/>
        </p:nvSpPr>
        <p:spPr>
          <a:xfrm>
            <a:off x="271810" y="4692923"/>
            <a:ext cx="2623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SAE International®</a:t>
            </a:r>
          </a:p>
          <a:p>
            <a:r>
              <a:rPr lang="en-US" sz="800" b="0" i="0" u="none" strike="noStrike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TMSS 2025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42FE0B-CA9C-6D4A-AA86-A90F58A9FAEA}"/>
              </a:ext>
            </a:extLst>
          </p:cNvPr>
          <p:cNvSpPr/>
          <p:nvPr userDrawn="1"/>
        </p:nvSpPr>
        <p:spPr>
          <a:xfrm>
            <a:off x="6886096" y="4797907"/>
            <a:ext cx="19637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8D8A4392-6EB1-D247-92EE-538B37AF4DD6}" type="slidenum">
              <a:rPr lang="en-US" sz="800" smtClean="0"/>
              <a:pPr algn="r"/>
              <a:t>‹#›</a:t>
            </a:fld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7BE11-864B-CF48-B6C8-D8FACF961A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931915"/>
            <a:ext cx="8369807" cy="369430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76D64C-A4A2-922F-3CC5-48AEA2CA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D2E289-810E-7182-672C-4DD7EF3D99A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B23ED-E1BA-D468-B5C3-750FCB07E51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DE95415-8A76-4F3A-8717-CD79460D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2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1075" y="2724151"/>
            <a:ext cx="5926873" cy="10159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075" y="3868616"/>
            <a:ext cx="5926873" cy="12748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A628B42-8455-CB41-8130-60D681F7AB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7775" y="4140200"/>
            <a:ext cx="126365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0" i="0" u="none" strike="noStrike" smtClean="0"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222222"/>
                </a:solidFill>
                <a:effectLst/>
                <a:latin typeface="ProximaNova-Regular"/>
              </a:rPr>
              <a:t>Insert your company's logo here.</a:t>
            </a:r>
            <a:endParaRPr lang="en-US"/>
          </a:p>
        </p:txBody>
      </p:sp>
      <p:pic>
        <p:nvPicPr>
          <p:cNvPr id="5" name="Picture 4" descr="A car with a white door&#10;&#10;AI-generated content may be incorrect.">
            <a:extLst>
              <a:ext uri="{FF2B5EF4-FFF2-40B4-BE49-F238E27FC236}">
                <a16:creationId xmlns:a16="http://schemas.microsoft.com/office/drawing/2014/main" id="{E605F198-A734-B493-34A5-920F31FDFE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1626"/>
          <a:stretch/>
        </p:blipFill>
        <p:spPr>
          <a:xfrm>
            <a:off x="0" y="0"/>
            <a:ext cx="9144000" cy="17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ar&#10;&#10;Description automatically generated">
            <a:extLst>
              <a:ext uri="{FF2B5EF4-FFF2-40B4-BE49-F238E27FC236}">
                <a16:creationId xmlns:a16="http://schemas.microsoft.com/office/drawing/2014/main" id="{95C4B0BB-1622-4E38-AE8A-9A584F6FB7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8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2B0AAA-FF8D-1327-6E74-A54B59F6C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A7E7CA-50F7-58CB-8897-3B5E287E1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E95415-8A76-4F3A-8717-CD79460D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6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0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23.emf"/><Relationship Id="rId11" Type="http://schemas.microsoft.com/office/2007/relationships/hdphoto" Target="../media/hdphoto3.wdp"/><Relationship Id="rId5" Type="http://schemas.openxmlformats.org/officeDocument/2006/relationships/image" Target="../media/image22.emf"/><Relationship Id="rId10" Type="http://schemas.openxmlformats.org/officeDocument/2006/relationships/image" Target="../media/image26.png"/><Relationship Id="rId4" Type="http://schemas.openxmlformats.org/officeDocument/2006/relationships/image" Target="../media/image21.emf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2" Type="http://schemas.openxmlformats.org/officeDocument/2006/relationships/tags" Target="../tags/tag6.xml"/><Relationship Id="rId16" Type="http://schemas.openxmlformats.org/officeDocument/2006/relationships/image" Target="../media/image13.jpe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12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.xml"/><Relationship Id="rId7" Type="http://schemas.openxmlformats.org/officeDocument/2006/relationships/image" Target="../media/image14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23.xml"/><Relationship Id="rId7" Type="http://schemas.openxmlformats.org/officeDocument/2006/relationships/image" Target="../media/image1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0.png"/><Relationship Id="rId4" Type="http://schemas.openxmlformats.org/officeDocument/2006/relationships/tags" Target="../tags/tag2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notesSlide" Target="../notesSlides/notesSlide6.xml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tags" Target="../tags/tag74.xml"/><Relationship Id="rId39" Type="http://schemas.openxmlformats.org/officeDocument/2006/relationships/tags" Target="../tags/tag87.xml"/><Relationship Id="rId21" Type="http://schemas.openxmlformats.org/officeDocument/2006/relationships/tags" Target="../tags/tag69.xml"/><Relationship Id="rId34" Type="http://schemas.openxmlformats.org/officeDocument/2006/relationships/tags" Target="../tags/tag82.xml"/><Relationship Id="rId42" Type="http://schemas.openxmlformats.org/officeDocument/2006/relationships/tags" Target="../tags/tag90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9" Type="http://schemas.openxmlformats.org/officeDocument/2006/relationships/tags" Target="../tags/tag77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tags" Target="../tags/tag72.xml"/><Relationship Id="rId32" Type="http://schemas.openxmlformats.org/officeDocument/2006/relationships/tags" Target="../tags/tag80.xml"/><Relationship Id="rId37" Type="http://schemas.openxmlformats.org/officeDocument/2006/relationships/tags" Target="../tags/tag85.xml"/><Relationship Id="rId40" Type="http://schemas.openxmlformats.org/officeDocument/2006/relationships/tags" Target="../tags/tag88.xml"/><Relationship Id="rId45" Type="http://schemas.openxmlformats.org/officeDocument/2006/relationships/notesSlide" Target="../notesSlides/notesSlide7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tags" Target="../tags/tag71.xml"/><Relationship Id="rId28" Type="http://schemas.openxmlformats.org/officeDocument/2006/relationships/tags" Target="../tags/tag76.xml"/><Relationship Id="rId36" Type="http://schemas.openxmlformats.org/officeDocument/2006/relationships/tags" Target="../tags/tag84.xml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31" Type="http://schemas.openxmlformats.org/officeDocument/2006/relationships/tags" Target="../tags/tag79.xml"/><Relationship Id="rId44" Type="http://schemas.openxmlformats.org/officeDocument/2006/relationships/slideLayout" Target="../slideLayouts/slideLayout1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tags" Target="../tags/tag70.xml"/><Relationship Id="rId27" Type="http://schemas.openxmlformats.org/officeDocument/2006/relationships/tags" Target="../tags/tag75.xml"/><Relationship Id="rId30" Type="http://schemas.openxmlformats.org/officeDocument/2006/relationships/tags" Target="../tags/tag78.xml"/><Relationship Id="rId35" Type="http://schemas.openxmlformats.org/officeDocument/2006/relationships/tags" Target="../tags/tag83.xml"/><Relationship Id="rId43" Type="http://schemas.openxmlformats.org/officeDocument/2006/relationships/tags" Target="../tags/tag91.xml"/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tags" Target="../tags/tag73.xml"/><Relationship Id="rId33" Type="http://schemas.openxmlformats.org/officeDocument/2006/relationships/tags" Target="../tags/tag81.xml"/><Relationship Id="rId38" Type="http://schemas.openxmlformats.org/officeDocument/2006/relationships/tags" Target="../tags/tag86.xml"/><Relationship Id="rId46" Type="http://schemas.openxmlformats.org/officeDocument/2006/relationships/image" Target="../media/image20.emf"/><Relationship Id="rId20" Type="http://schemas.openxmlformats.org/officeDocument/2006/relationships/tags" Target="../tags/tag68.xml"/><Relationship Id="rId41" Type="http://schemas.openxmlformats.org/officeDocument/2006/relationships/tags" Target="../tags/tag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00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Single vs Dual Chiller Systems (1/2)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5265FA-F470-576B-4460-952420226903}"/>
              </a:ext>
            </a:extLst>
          </p:cNvPr>
          <p:cNvCxnSpPr>
            <a:cxnSpLocks/>
          </p:cNvCxnSpPr>
          <p:nvPr/>
        </p:nvCxnSpPr>
        <p:spPr>
          <a:xfrm flipH="1">
            <a:off x="2610713" y="1818904"/>
            <a:ext cx="1636638" cy="35375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6C4F0F-4EFB-E830-B09B-102AFA42C8B3}"/>
              </a:ext>
            </a:extLst>
          </p:cNvPr>
          <p:cNvCxnSpPr>
            <a:cxnSpLocks/>
          </p:cNvCxnSpPr>
          <p:nvPr/>
        </p:nvCxnSpPr>
        <p:spPr>
          <a:xfrm>
            <a:off x="641209" y="2453860"/>
            <a:ext cx="7797876" cy="0"/>
          </a:xfrm>
          <a:prstGeom prst="line">
            <a:avLst/>
          </a:prstGeom>
          <a:ln w="38100">
            <a:solidFill>
              <a:srgbClr val="283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53E87717-7B44-CFB5-4242-8F4D65E08434}"/>
              </a:ext>
            </a:extLst>
          </p:cNvPr>
          <p:cNvSpPr txBox="1">
            <a:spLocks/>
          </p:cNvSpPr>
          <p:nvPr/>
        </p:nvSpPr>
        <p:spPr>
          <a:xfrm>
            <a:off x="628210" y="710865"/>
            <a:ext cx="2607671" cy="285712"/>
          </a:xfrm>
          <a:prstGeom prst="rect">
            <a:avLst/>
          </a:prstGeom>
        </p:spPr>
        <p:txBody>
          <a:bodyPr/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67" u="sng" dirty="0">
                <a:solidFill>
                  <a:srgbClr val="007BC0"/>
                </a:solidFill>
              </a:rPr>
              <a:t>R290 Circuit 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9836706-E182-31C4-9857-1A9531C9E657}"/>
              </a:ext>
            </a:extLst>
          </p:cNvPr>
          <p:cNvSpPr txBox="1">
            <a:spLocks/>
          </p:cNvSpPr>
          <p:nvPr/>
        </p:nvSpPr>
        <p:spPr>
          <a:xfrm>
            <a:off x="3477314" y="698206"/>
            <a:ext cx="2738350" cy="285712"/>
          </a:xfrm>
          <a:prstGeom prst="rect">
            <a:avLst/>
          </a:prstGeom>
        </p:spPr>
        <p:txBody>
          <a:bodyPr/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67" u="sng" dirty="0">
                <a:solidFill>
                  <a:srgbClr val="00B050"/>
                </a:solidFill>
              </a:rPr>
              <a:t>Coolant Circuit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9C2ACC-3F88-01E2-F8AA-F0FBDF11A2FA}"/>
              </a:ext>
            </a:extLst>
          </p:cNvPr>
          <p:cNvSpPr txBox="1">
            <a:spLocks/>
          </p:cNvSpPr>
          <p:nvPr/>
        </p:nvSpPr>
        <p:spPr>
          <a:xfrm>
            <a:off x="133485" y="1424710"/>
            <a:ext cx="953903" cy="622216"/>
          </a:xfrm>
          <a:prstGeom prst="rect">
            <a:avLst/>
          </a:prstGeom>
        </p:spPr>
        <p:txBody>
          <a:bodyPr/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28313B"/>
                </a:solidFill>
              </a:rPr>
              <a:t>Single Chiller</a:t>
            </a:r>
            <a:endParaRPr lang="en-US" sz="2000" dirty="0">
              <a:solidFill>
                <a:srgbClr val="28313B"/>
              </a:solidFill>
            </a:endParaRP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2B9ACD83-C0D8-8721-0030-57D45A7CE1FE}"/>
              </a:ext>
            </a:extLst>
          </p:cNvPr>
          <p:cNvSpPr txBox="1">
            <a:spLocks/>
          </p:cNvSpPr>
          <p:nvPr/>
        </p:nvSpPr>
        <p:spPr>
          <a:xfrm>
            <a:off x="134494" y="3014249"/>
            <a:ext cx="953903" cy="674044"/>
          </a:xfrm>
          <a:prstGeom prst="rect">
            <a:avLst/>
          </a:prstGeom>
        </p:spPr>
        <p:txBody>
          <a:bodyPr/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28313B"/>
                </a:solidFill>
              </a:rPr>
              <a:t>Dual Chiller</a:t>
            </a:r>
            <a:endParaRPr lang="en-US" sz="1667" dirty="0">
              <a:solidFill>
                <a:srgbClr val="28313B"/>
              </a:solidFill>
            </a:endParaRP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2C481933-065C-F3E2-4451-300D212663F7}"/>
              </a:ext>
            </a:extLst>
          </p:cNvPr>
          <p:cNvSpPr txBox="1">
            <a:spLocks/>
          </p:cNvSpPr>
          <p:nvPr/>
        </p:nvSpPr>
        <p:spPr>
          <a:xfrm>
            <a:off x="5183800" y="1427648"/>
            <a:ext cx="1553298" cy="815858"/>
          </a:xfrm>
          <a:prstGeom prst="rect">
            <a:avLst/>
          </a:prstGeom>
        </p:spPr>
        <p:txBody>
          <a:bodyPr/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B050"/>
                </a:solidFill>
              </a:rPr>
              <a:t>Parallel Heat Sources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B050"/>
                </a:solidFill>
              </a:rPr>
              <a:t>(Cabin + Batt) </a:t>
            </a:r>
            <a:endParaRPr lang="en-US" sz="1100" dirty="0">
              <a:solidFill>
                <a:srgbClr val="00B05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A43A7A-0555-28AC-0262-FA04020A43B2}"/>
              </a:ext>
            </a:extLst>
          </p:cNvPr>
          <p:cNvCxnSpPr>
            <a:cxnSpLocks/>
          </p:cNvCxnSpPr>
          <p:nvPr/>
        </p:nvCxnSpPr>
        <p:spPr>
          <a:xfrm flipH="1">
            <a:off x="2610713" y="3373336"/>
            <a:ext cx="1640553" cy="2266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226793-34C0-E7F5-8A09-E0A68D4612A1}"/>
              </a:ext>
            </a:extLst>
          </p:cNvPr>
          <p:cNvCxnSpPr>
            <a:cxnSpLocks/>
          </p:cNvCxnSpPr>
          <p:nvPr/>
        </p:nvCxnSpPr>
        <p:spPr>
          <a:xfrm flipH="1">
            <a:off x="2009807" y="3373335"/>
            <a:ext cx="2662672" cy="72761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8000A1C-923D-D0C8-AA57-7252F2202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80" y="2780207"/>
            <a:ext cx="1905490" cy="1142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A6437-21E5-99CC-F538-3EEF0593A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901" y="1108007"/>
            <a:ext cx="1448172" cy="12556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58916-FBDF-4057-2955-275A7D866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919" y="1087951"/>
            <a:ext cx="1908012" cy="1295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673C40-078D-0DC9-882D-A363B4215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901" y="2517964"/>
            <a:ext cx="1448172" cy="1666613"/>
          </a:xfrm>
          <a:prstGeom prst="rect">
            <a:avLst/>
          </a:prstGeom>
        </p:spPr>
      </p:pic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3EB9E007-C0B1-F61A-7228-A2582D342400}"/>
              </a:ext>
            </a:extLst>
          </p:cNvPr>
          <p:cNvSpPr txBox="1">
            <a:spLocks/>
          </p:cNvSpPr>
          <p:nvPr/>
        </p:nvSpPr>
        <p:spPr>
          <a:xfrm>
            <a:off x="5183800" y="3045322"/>
            <a:ext cx="1553298" cy="611897"/>
          </a:xfrm>
          <a:prstGeom prst="rect">
            <a:avLst/>
          </a:prstGeom>
        </p:spPr>
        <p:txBody>
          <a:bodyPr/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B050"/>
                </a:solidFill>
              </a:rPr>
              <a:t>Isolated Heat Sources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B050"/>
                </a:solidFill>
              </a:rPr>
              <a:t>(Cabin + Batt)</a:t>
            </a:r>
            <a:endParaRPr lang="en-US" sz="1100" dirty="0">
              <a:solidFill>
                <a:srgbClr val="00B05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0ADAF1-5650-3689-638E-1F0FE7C3C202}"/>
              </a:ext>
            </a:extLst>
          </p:cNvPr>
          <p:cNvCxnSpPr>
            <a:cxnSpLocks/>
          </p:cNvCxnSpPr>
          <p:nvPr/>
        </p:nvCxnSpPr>
        <p:spPr>
          <a:xfrm>
            <a:off x="3090500" y="870257"/>
            <a:ext cx="0" cy="3232676"/>
          </a:xfrm>
          <a:prstGeom prst="line">
            <a:avLst/>
          </a:prstGeom>
          <a:ln w="12700">
            <a:solidFill>
              <a:srgbClr val="28313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54CFF8-9B9C-8635-8746-08B15177B9D0}"/>
              </a:ext>
            </a:extLst>
          </p:cNvPr>
          <p:cNvCxnSpPr>
            <a:cxnSpLocks/>
          </p:cNvCxnSpPr>
          <p:nvPr/>
        </p:nvCxnSpPr>
        <p:spPr>
          <a:xfrm>
            <a:off x="6692545" y="870257"/>
            <a:ext cx="0" cy="3232676"/>
          </a:xfrm>
          <a:prstGeom prst="line">
            <a:avLst/>
          </a:prstGeom>
          <a:ln w="12700">
            <a:solidFill>
              <a:srgbClr val="28313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33FC1A3-E85B-A354-3D25-929C3F3EC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980" y="1128780"/>
            <a:ext cx="973240" cy="902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E00BB526-7C2C-C6DE-E938-A3DFCF2712A6}"/>
              </a:ext>
            </a:extLst>
          </p:cNvPr>
          <p:cNvSpPr txBox="1">
            <a:spLocks/>
          </p:cNvSpPr>
          <p:nvPr/>
        </p:nvSpPr>
        <p:spPr>
          <a:xfrm>
            <a:off x="6829677" y="1985218"/>
            <a:ext cx="1791847" cy="3702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i="1" dirty="0"/>
              <a:t>from a Tesla Model X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i="1" dirty="0"/>
              <a:t>90° travel, 90 discrete steps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15502F1-60C1-4D13-51DC-9446C6780B3E}"/>
              </a:ext>
            </a:extLst>
          </p:cNvPr>
          <p:cNvSpPr txBox="1">
            <a:spLocks/>
          </p:cNvSpPr>
          <p:nvPr/>
        </p:nvSpPr>
        <p:spPr>
          <a:xfrm>
            <a:off x="7008634" y="824930"/>
            <a:ext cx="1433932" cy="354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/>
              <a:t>Chiller Coolant Mixing Valve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B0CDDC5-223D-8468-67AF-B40EB79637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8900" y1="27306" x2="58630" y2="27306"/>
                        <a14:foregroundMark x1="42233" y1="24960" x2="55556" y2="27629"/>
                        <a14:foregroundMark x1="55556" y1="27629" x2="52535" y2="36044"/>
                        <a14:foregroundMark x1="52535" y1="36044" x2="48274" y2="27791"/>
                        <a14:foregroundMark x1="48274" y1="27791" x2="44822" y2="25243"/>
                        <a14:foregroundMark x1="57821" y1="13147" x2="63970" y2="16950"/>
                        <a14:foregroundMark x1="59924" y1="27791" x2="63538" y2="30421"/>
                        <a14:foregroundMark x1="46009" y1="31958" x2="46117" y2="34790"/>
                        <a14:foregroundMark x1="56149" y1="27387" x2="56149" y2="24070"/>
                        <a14:backgroundMark x1="29234" y1="40574" x2="67422" y2="44701"/>
                        <a14:backgroundMark x1="67422" y1="44701" x2="80475" y2="50364"/>
                        <a14:backgroundMark x1="80475" y1="50364" x2="22384" y2="54167"/>
                        <a14:backgroundMark x1="22384" y1="54167" x2="76753" y2="62540"/>
                        <a14:backgroundMark x1="76753" y1="62540" x2="18554" y2="76214"/>
                        <a14:backgroundMark x1="18554" y1="76214" x2="85653" y2="81230"/>
                        <a14:backgroundMark x1="85653" y1="81230" x2="19903" y2="82484"/>
                        <a14:backgroundMark x1="19903" y1="82484" x2="17530" y2="81796"/>
                        <a14:backgroundMark x1="41855" y1="37824" x2="53883" y2="39159"/>
                        <a14:backgroundMark x1="53883" y1="39159" x2="43581" y2="40696"/>
                        <a14:backgroundMark x1="43581" y1="40696" x2="42341" y2="37540"/>
                        <a14:backgroundMark x1="46278" y1="17071" x2="46656" y2="21926"/>
                        <a14:backgroundMark x1="60302" y1="38107" x2="64617" y2="3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27" t="10939" r="28754" b="59290"/>
          <a:stretch/>
        </p:blipFill>
        <p:spPr>
          <a:xfrm>
            <a:off x="7376407" y="2775434"/>
            <a:ext cx="698387" cy="942313"/>
          </a:xfrm>
          <a:prstGeom prst="rect">
            <a:avLst/>
          </a:prstGeom>
        </p:spPr>
      </p:pic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2A729EB-D0BE-6C4F-2E29-03A04B2C85F0}"/>
              </a:ext>
            </a:extLst>
          </p:cNvPr>
          <p:cNvSpPr txBox="1">
            <a:spLocks/>
          </p:cNvSpPr>
          <p:nvPr/>
        </p:nvSpPr>
        <p:spPr>
          <a:xfrm>
            <a:off x="6925892" y="3699614"/>
            <a:ext cx="1599417" cy="381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i="1" dirty="0"/>
              <a:t>536 discrete steps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84C2EF1C-9A64-9786-21E4-FF2187044D60}"/>
              </a:ext>
            </a:extLst>
          </p:cNvPr>
          <p:cNvSpPr txBox="1">
            <a:spLocks/>
          </p:cNvSpPr>
          <p:nvPr/>
        </p:nvSpPr>
        <p:spPr>
          <a:xfrm>
            <a:off x="7008634" y="2527675"/>
            <a:ext cx="1433932" cy="1611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Two Evap. EXVs</a:t>
            </a: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23766662-46D7-2AEA-AB0C-BFDD828F035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4208728"/>
            <a:ext cx="9144000" cy="495014"/>
          </a:xfrm>
          <a:prstGeom prst="rect">
            <a:avLst/>
          </a:prstGeom>
          <a:solidFill>
            <a:srgbClr val="28313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chemeClr val="bg1"/>
                </a:solidFill>
                <a:latin typeface="Bosch Office Sans"/>
              </a:defRPr>
            </a:lvl1pPr>
            <a:lvl2pPr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marL="342900" indent="-342900"/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dirty="0"/>
              <a:t>Single and dual chiller systems were studied with a focus on the battery + cabin dual cooling use case</a:t>
            </a:r>
          </a:p>
        </p:txBody>
      </p:sp>
    </p:spTree>
    <p:extLst>
      <p:ext uri="{BB962C8B-B14F-4D97-AF65-F5344CB8AC3E}">
        <p14:creationId xmlns:p14="http://schemas.microsoft.com/office/powerpoint/2010/main" val="72446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Single vs Dual Chiller Systems (2/2)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B4C79-3D16-2D79-8665-76BE54F04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94" y="781044"/>
            <a:ext cx="3986940" cy="2896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A8378-1056-632D-F1E8-6FB8EB0B8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935" y="777484"/>
            <a:ext cx="3986940" cy="28963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4A5065-85E8-59D0-A5A2-1BED4C6E5124}"/>
              </a:ext>
            </a:extLst>
          </p:cNvPr>
          <p:cNvCxnSpPr>
            <a:cxnSpLocks/>
          </p:cNvCxnSpPr>
          <p:nvPr/>
        </p:nvCxnSpPr>
        <p:spPr>
          <a:xfrm>
            <a:off x="4526666" y="799757"/>
            <a:ext cx="0" cy="28346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850C3B-FB13-F206-900F-4EEBBE1E8BEC}"/>
              </a:ext>
            </a:extLst>
          </p:cNvPr>
          <p:cNvSpPr txBox="1"/>
          <p:nvPr/>
        </p:nvSpPr>
        <p:spPr>
          <a:xfrm>
            <a:off x="8248717" y="3161028"/>
            <a:ext cx="328209" cy="181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2152">
              <a:spcBef>
                <a:spcPts val="417"/>
              </a:spcBef>
            </a:pPr>
            <a:r>
              <a:rPr lang="en-US" sz="834" b="1" kern="0">
                <a:solidFill>
                  <a:srgbClr val="000000"/>
                </a:solidFill>
              </a:rPr>
              <a:t>…576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706CF-B0BC-EB97-F33C-030961BCB772}"/>
              </a:ext>
            </a:extLst>
          </p:cNvPr>
          <p:cNvSpPr txBox="1"/>
          <p:nvPr/>
        </p:nvSpPr>
        <p:spPr>
          <a:xfrm>
            <a:off x="3593188" y="3292772"/>
            <a:ext cx="912802" cy="2345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2152">
              <a:spcBef>
                <a:spcPts val="417"/>
              </a:spcBef>
            </a:pPr>
            <a:r>
              <a:rPr lang="en-US" sz="834" b="1" kern="0">
                <a:solidFill>
                  <a:srgbClr val="000000"/>
                </a:solidFill>
              </a:rPr>
              <a:t>90°= 90 Steps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B950EE-2160-B6BB-1CE7-E17631E8A7A0}"/>
              </a:ext>
            </a:extLst>
          </p:cNvPr>
          <p:cNvGrpSpPr/>
          <p:nvPr/>
        </p:nvGrpSpPr>
        <p:grpSpPr>
          <a:xfrm>
            <a:off x="2477471" y="2494367"/>
            <a:ext cx="1261318" cy="717502"/>
            <a:chOff x="9377854" y="531647"/>
            <a:chExt cx="1513192" cy="8607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B8F3D3-25BD-28E5-1658-EC400E1F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7854" y="531647"/>
              <a:ext cx="1513192" cy="548640"/>
            </a:xfrm>
            <a:prstGeom prst="rect">
              <a:avLst/>
            </a:prstGeom>
          </p:spPr>
        </p:pic>
        <p:sp>
          <p:nvSpPr>
            <p:cNvPr id="14" name="Content Placeholder 10">
              <a:extLst>
                <a:ext uri="{FF2B5EF4-FFF2-40B4-BE49-F238E27FC236}">
                  <a16:creationId xmlns:a16="http://schemas.microsoft.com/office/drawing/2014/main" id="{BD663D17-0AFA-3B80-A31B-74158D8A8969}"/>
                </a:ext>
              </a:extLst>
            </p:cNvPr>
            <p:cNvSpPr txBox="1">
              <a:spLocks/>
            </p:cNvSpPr>
            <p:nvPr/>
          </p:nvSpPr>
          <p:spPr>
            <a:xfrm>
              <a:off x="9634855" y="1034860"/>
              <a:ext cx="999191" cy="357568"/>
            </a:xfrm>
            <a:prstGeom prst="rect">
              <a:avLst/>
            </a:prstGeom>
          </p:spPr>
          <p:txBody>
            <a:bodyPr/>
            <a:lstStyle>
              <a:lvl1pPr marL="230400" indent="-230400" algn="l" defTabSz="914333" rtl="0" eaLnBrk="1" latinLnBrk="0" hangingPunct="1">
                <a:lnSpc>
                  <a:spcPct val="107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76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4800" indent="-230400" algn="l" defTabSz="914333" rtl="0" eaLnBrk="1" latinLnBrk="0" hangingPunct="1">
                <a:lnSpc>
                  <a:spcPct val="102000"/>
                </a:lnSpc>
                <a:spcBef>
                  <a:spcPts val="500"/>
                </a:spcBef>
                <a:buFont typeface="Symbol" panose="05050102010706020507" pitchFamily="18" charset="2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834" b="1">
                  <a:solidFill>
                    <a:srgbClr val="007BC0"/>
                  </a:solidFill>
                </a:rPr>
                <a:t>Single Chiller</a:t>
              </a:r>
              <a:endParaRPr lang="en-US" sz="750">
                <a:solidFill>
                  <a:srgbClr val="007BC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29732F-E3FA-402D-82BC-D0EE899EFD4C}"/>
              </a:ext>
            </a:extLst>
          </p:cNvPr>
          <p:cNvGrpSpPr/>
          <p:nvPr/>
        </p:nvGrpSpPr>
        <p:grpSpPr>
          <a:xfrm>
            <a:off x="7039170" y="2451176"/>
            <a:ext cx="1111536" cy="774667"/>
            <a:chOff x="9285920" y="562127"/>
            <a:chExt cx="1333500" cy="9293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1BFF57-0F2B-A1ED-2EF2-B02CFF501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85920" y="562127"/>
              <a:ext cx="1333500" cy="640080"/>
            </a:xfrm>
            <a:prstGeom prst="rect">
              <a:avLst/>
            </a:prstGeom>
          </p:spPr>
        </p:pic>
        <p:sp>
          <p:nvSpPr>
            <p:cNvPr id="17" name="Content Placeholder 10">
              <a:extLst>
                <a:ext uri="{FF2B5EF4-FFF2-40B4-BE49-F238E27FC236}">
                  <a16:creationId xmlns:a16="http://schemas.microsoft.com/office/drawing/2014/main" id="{F479A3F6-4A19-BF08-F3D1-8E8440EB4965}"/>
                </a:ext>
              </a:extLst>
            </p:cNvPr>
            <p:cNvSpPr txBox="1">
              <a:spLocks/>
            </p:cNvSpPr>
            <p:nvPr/>
          </p:nvSpPr>
          <p:spPr>
            <a:xfrm>
              <a:off x="9453075" y="1133920"/>
              <a:ext cx="999191" cy="357568"/>
            </a:xfrm>
            <a:prstGeom prst="rect">
              <a:avLst/>
            </a:prstGeom>
          </p:spPr>
          <p:txBody>
            <a:bodyPr/>
            <a:lstStyle>
              <a:lvl1pPr marL="230400" indent="-230400" algn="l" defTabSz="914333" rtl="0" eaLnBrk="1" latinLnBrk="0" hangingPunct="1">
                <a:lnSpc>
                  <a:spcPct val="107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76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4800" indent="-230400" algn="l" defTabSz="914333" rtl="0" eaLnBrk="1" latinLnBrk="0" hangingPunct="1">
                <a:lnSpc>
                  <a:spcPct val="102000"/>
                </a:lnSpc>
                <a:spcBef>
                  <a:spcPts val="500"/>
                </a:spcBef>
                <a:buFont typeface="Symbol" panose="05050102010706020507" pitchFamily="18" charset="2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02000" indent="-230400" algn="l" defTabSz="914333" rtl="0" eaLnBrk="1" latinLnBrk="0" hangingPunct="1">
                <a:lnSpc>
                  <a:spcPct val="103000"/>
                </a:lnSpc>
                <a:spcBef>
                  <a:spcPts val="500"/>
                </a:spcBef>
                <a:buFont typeface="Bosch Office Sans" pitchFamily="2" charset="0"/>
                <a:buChar char="‒"/>
                <a:defRPr sz="1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834" b="1">
                  <a:solidFill>
                    <a:srgbClr val="007BC0"/>
                  </a:solidFill>
                </a:rPr>
                <a:t>Dual Chiller</a:t>
              </a:r>
              <a:endParaRPr lang="en-US" sz="750">
                <a:solidFill>
                  <a:srgbClr val="007BC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CBAAF6-0526-BFD0-C502-A4A37845B934}"/>
              </a:ext>
            </a:extLst>
          </p:cNvPr>
          <p:cNvSpPr txBox="1"/>
          <p:nvPr/>
        </p:nvSpPr>
        <p:spPr>
          <a:xfrm>
            <a:off x="1853820" y="1847095"/>
            <a:ext cx="1261318" cy="5170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762152">
              <a:spcBef>
                <a:spcPts val="417"/>
              </a:spcBef>
            </a:pPr>
            <a:r>
              <a:rPr lang="en-US" sz="1000" b="1" kern="0" dirty="0"/>
              <a:t>7.8 kW system capacity</a:t>
            </a:r>
          </a:p>
          <a:p>
            <a:pPr algn="ctr" defTabSz="762152">
              <a:spcBef>
                <a:spcPts val="417"/>
              </a:spcBef>
            </a:pPr>
            <a:r>
              <a:rPr lang="en-US" sz="1000" kern="0" dirty="0"/>
              <a:t>(10.3 kW w/ VI)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D844B5-D12C-D2D0-EE7D-B3705D133188}"/>
              </a:ext>
            </a:extLst>
          </p:cNvPr>
          <p:cNvCxnSpPr>
            <a:cxnSpLocks/>
          </p:cNvCxnSpPr>
          <p:nvPr/>
        </p:nvCxnSpPr>
        <p:spPr>
          <a:xfrm flipH="1">
            <a:off x="1099098" y="1966732"/>
            <a:ext cx="734140" cy="3086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02CE52-9466-DB73-47ED-3339223FA3D1}"/>
              </a:ext>
            </a:extLst>
          </p:cNvPr>
          <p:cNvSpPr txBox="1"/>
          <p:nvPr/>
        </p:nvSpPr>
        <p:spPr>
          <a:xfrm>
            <a:off x="6998592" y="2006750"/>
            <a:ext cx="914208" cy="2686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762152">
              <a:spcBef>
                <a:spcPts val="417"/>
              </a:spcBef>
            </a:pPr>
            <a:r>
              <a:rPr lang="en-US" sz="1000" b="1" kern="0" dirty="0"/>
              <a:t>10.7 kW system capacity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4D6639-FF24-B536-CAA9-F31EB3B9F099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6767902" y="2141051"/>
            <a:ext cx="230690" cy="153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A57EDA-463F-3E1D-7048-8B3BCBB88CEE}"/>
              </a:ext>
            </a:extLst>
          </p:cNvPr>
          <p:cNvCxnSpPr>
            <a:cxnSpLocks/>
          </p:cNvCxnSpPr>
          <p:nvPr/>
        </p:nvCxnSpPr>
        <p:spPr>
          <a:xfrm flipH="1">
            <a:off x="1454478" y="2153774"/>
            <a:ext cx="598535" cy="14028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5">
            <a:extLst>
              <a:ext uri="{FF2B5EF4-FFF2-40B4-BE49-F238E27FC236}">
                <a16:creationId xmlns:a16="http://schemas.microsoft.com/office/drawing/2014/main" id="{26D68E94-E6AE-AF01-E9C4-CB9D8633681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3695700"/>
            <a:ext cx="5029198" cy="1046418"/>
          </a:xfrm>
          <a:prstGeom prst="rect">
            <a:avLst/>
          </a:prstGeom>
          <a:solidFill>
            <a:srgbClr val="28313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chemeClr val="bg1"/>
                </a:solidFill>
                <a:latin typeface="Bosch Office Sans"/>
              </a:defRPr>
            </a:lvl1pPr>
            <a:lvl2pPr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marL="346075" indent="-346075">
              <a:lnSpc>
                <a:spcPct val="80000"/>
              </a:lnSpc>
            </a:pP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dirty="0"/>
              <a:t>Both systems are controllable to the limit of the refrigerant system capacity. Coolant valve had 11 mixing control steps and the EXV had 25 steps </a:t>
            </a:r>
          </a:p>
          <a:p>
            <a:pPr marL="346075" indent="-346075">
              <a:lnSpc>
                <a:spcPct val="80000"/>
              </a:lnSpc>
            </a:pPr>
            <a:r>
              <a:rPr lang="en-US" sz="1600" dirty="0">
                <a:sym typeface="Wingdings" panose="05000000000000000000" pitchFamily="2" charset="2"/>
              </a:rPr>
              <a:t> 	Dual-chiller system had 2x chiller coolant flow and heat transfer area, which raised cooling capacity</a:t>
            </a:r>
            <a:endParaRPr lang="en-US" sz="1600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35E6B60-A7A0-5E03-B96B-7D5DD3DA4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557403"/>
              </p:ext>
            </p:extLst>
          </p:nvPr>
        </p:nvGraphicFramePr>
        <p:xfrm>
          <a:off x="5101087" y="3702460"/>
          <a:ext cx="3705607" cy="1039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913">
                  <a:extLst>
                    <a:ext uri="{9D8B030D-6E8A-4147-A177-3AD203B41FA5}">
                      <a16:colId xmlns:a16="http://schemas.microsoft.com/office/drawing/2014/main" val="451568797"/>
                    </a:ext>
                  </a:extLst>
                </a:gridCol>
                <a:gridCol w="517589">
                  <a:extLst>
                    <a:ext uri="{9D8B030D-6E8A-4147-A177-3AD203B41FA5}">
                      <a16:colId xmlns:a16="http://schemas.microsoft.com/office/drawing/2014/main" val="2166746865"/>
                    </a:ext>
                  </a:extLst>
                </a:gridCol>
                <a:gridCol w="752539">
                  <a:extLst>
                    <a:ext uri="{9D8B030D-6E8A-4147-A177-3AD203B41FA5}">
                      <a16:colId xmlns:a16="http://schemas.microsoft.com/office/drawing/2014/main" val="3048129179"/>
                    </a:ext>
                  </a:extLst>
                </a:gridCol>
                <a:gridCol w="644589">
                  <a:extLst>
                    <a:ext uri="{9D8B030D-6E8A-4147-A177-3AD203B41FA5}">
                      <a16:colId xmlns:a16="http://schemas.microsoft.com/office/drawing/2014/main" val="3750898965"/>
                    </a:ext>
                  </a:extLst>
                </a:gridCol>
                <a:gridCol w="611251">
                  <a:extLst>
                    <a:ext uri="{9D8B030D-6E8A-4147-A177-3AD203B41FA5}">
                      <a16:colId xmlns:a16="http://schemas.microsoft.com/office/drawing/2014/main" val="3384638621"/>
                    </a:ext>
                  </a:extLst>
                </a:gridCol>
                <a:gridCol w="474726">
                  <a:extLst>
                    <a:ext uri="{9D8B030D-6E8A-4147-A177-3AD203B41FA5}">
                      <a16:colId xmlns:a16="http://schemas.microsoft.com/office/drawing/2014/main" val="1738716536"/>
                    </a:ext>
                  </a:extLst>
                </a:gridCol>
              </a:tblGrid>
              <a:tr h="259914"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/>
                        <a:t>S</a:t>
                      </a:r>
                      <a:r>
                        <a:rPr lang="en-US" sz="1050" dirty="0"/>
                        <a:t>ystem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50" dirty="0"/>
                        <a:t>Σ</a:t>
                      </a:r>
                      <a:r>
                        <a:rPr lang="en-US" sz="1050" dirty="0"/>
                        <a:t>Q (kW)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50" dirty="0"/>
                        <a:t>Σ</a:t>
                      </a:r>
                      <a:r>
                        <a:rPr lang="en-US" sz="1050" dirty="0"/>
                        <a:t>Flow (LPM)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Delta T (K)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Total COP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Volume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06132"/>
                  </a:ext>
                </a:extLst>
              </a:tr>
              <a:tr h="259914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Single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7.8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21.3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5.9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1.06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100%</a:t>
                      </a:r>
                    </a:p>
                  </a:txBody>
                  <a:tcPr marL="18288" marR="18288" marT="38110" marB="38110" anchor="ctr"/>
                </a:tc>
                <a:extLst>
                  <a:ext uri="{0D108BD9-81ED-4DB2-BD59-A6C34878D82A}">
                    <a16:rowId xmlns:a16="http://schemas.microsoft.com/office/drawing/2014/main" val="4278103963"/>
                  </a:ext>
                </a:extLst>
              </a:tr>
              <a:tr h="259914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Single w/ VI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7.6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21.2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5.8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/>
                        <a:t>1.19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marL="0" marR="0" lvl="0" indent="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100%</a:t>
                      </a:r>
                    </a:p>
                  </a:txBody>
                  <a:tcPr marL="18288" marR="18288" marT="38110" marB="38110" anchor="ctr"/>
                </a:tc>
                <a:extLst>
                  <a:ext uri="{0D108BD9-81ED-4DB2-BD59-A6C34878D82A}">
                    <a16:rowId xmlns:a16="http://schemas.microsoft.com/office/drawing/2014/main" val="1300846360"/>
                  </a:ext>
                </a:extLst>
              </a:tr>
              <a:tr h="259914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Dual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7.6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/>
                        <a:t>40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/>
                        <a:t>3.4/2.7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/>
                        <a:t>1.22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/>
                        <a:t>200%</a:t>
                      </a:r>
                    </a:p>
                  </a:txBody>
                  <a:tcPr marL="18288" marR="18288" marT="38110" marB="38110" anchor="ctr"/>
                </a:tc>
                <a:extLst>
                  <a:ext uri="{0D108BD9-81ED-4DB2-BD59-A6C34878D82A}">
                    <a16:rowId xmlns:a16="http://schemas.microsoft.com/office/drawing/2014/main" val="771206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096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Contributors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50FCE-4811-6CA0-BD04-039B5ED07E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931915"/>
            <a:ext cx="8369807" cy="3694307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70" kern="100" dirty="0">
                <a:ea typeface="Calibri" panose="020F0502020204030204" pitchFamily="34" charset="0"/>
              </a:rPr>
              <a:t>Special thanks to:</a:t>
            </a:r>
          </a:p>
          <a:p>
            <a:pPr marL="860425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130" kern="100" dirty="0">
                <a:effectLst/>
                <a:ea typeface="Calibri" panose="020F0502020204030204" pitchFamily="34" charset="0"/>
              </a:rPr>
              <a:t>Brandon Dryer</a:t>
            </a:r>
          </a:p>
          <a:p>
            <a:pPr marL="860425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130" kern="100" dirty="0">
                <a:ea typeface="Calibri" panose="020F0502020204030204" pitchFamily="34" charset="0"/>
              </a:rPr>
              <a:t>Elliot Ko</a:t>
            </a:r>
          </a:p>
          <a:p>
            <a:pPr marL="860425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130" kern="100" dirty="0">
                <a:effectLst/>
                <a:ea typeface="Calibri" panose="020F0502020204030204" pitchFamily="34" charset="0"/>
              </a:rPr>
              <a:t>Parry, </a:t>
            </a:r>
            <a:r>
              <a:rPr lang="en-US" sz="2130" kern="100" dirty="0">
                <a:ea typeface="Calibri" panose="020F0502020204030204" pitchFamily="34" charset="0"/>
              </a:rPr>
              <a:t>Eleanor, Gianna, Max and the many NEU Co-Ops that supported building and operating the Thermal Systems Research lab </a:t>
            </a:r>
            <a:endParaRPr lang="en-US" sz="2130" kern="100" dirty="0">
              <a:effectLst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</p:spTree>
    <p:extLst>
      <p:ext uri="{BB962C8B-B14F-4D97-AF65-F5344CB8AC3E}">
        <p14:creationId xmlns:p14="http://schemas.microsoft.com/office/powerpoint/2010/main" val="2639313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68EF4B-F813-8C4E-87D2-9A34765C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Contact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D51A5-7C8C-AA47-B5F4-C9FB5296F7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z="2667" dirty="0">
                <a:cs typeface="Arial"/>
              </a:rPr>
              <a:t>Thank you</a:t>
            </a:r>
          </a:p>
          <a:p>
            <a:pPr marL="848763" lvl="3" indent="-457189">
              <a:defRPr/>
            </a:pPr>
            <a:r>
              <a:rPr lang="en-US" sz="2133" dirty="0">
                <a:cs typeface="Arial"/>
              </a:rPr>
              <a:t>Dana Nicgorski</a:t>
            </a:r>
          </a:p>
          <a:p>
            <a:pPr marL="848763" lvl="3" indent="-457189">
              <a:defRPr/>
            </a:pPr>
            <a:r>
              <a:rPr lang="en-US" sz="2133" dirty="0">
                <a:cs typeface="Arial"/>
              </a:rPr>
              <a:t>Robert Bosch LLC</a:t>
            </a:r>
          </a:p>
          <a:p>
            <a:pPr marL="848763" lvl="3" indent="-457189">
              <a:defRPr/>
            </a:pPr>
            <a:r>
              <a:rPr lang="en-US" sz="2133" dirty="0">
                <a:cs typeface="Arial"/>
              </a:rPr>
              <a:t>101 1</a:t>
            </a:r>
            <a:r>
              <a:rPr lang="en-US" sz="2133" baseline="30000" dirty="0">
                <a:cs typeface="Arial"/>
              </a:rPr>
              <a:t>st</a:t>
            </a:r>
            <a:r>
              <a:rPr lang="en-US" sz="2133" dirty="0">
                <a:cs typeface="Arial"/>
              </a:rPr>
              <a:t> </a:t>
            </a:r>
            <a:r>
              <a:rPr lang="en-US" sz="2133" dirty="0" err="1">
                <a:cs typeface="Arial"/>
              </a:rPr>
              <a:t>ave.</a:t>
            </a:r>
            <a:r>
              <a:rPr lang="en-US" sz="2133" dirty="0">
                <a:cs typeface="Arial"/>
              </a:rPr>
              <a:t> Waltham MA 02451</a:t>
            </a:r>
          </a:p>
          <a:p>
            <a:pPr marL="848763" lvl="3" indent="-457189">
              <a:defRPr/>
            </a:pPr>
            <a:r>
              <a:rPr lang="en-US" sz="2133" dirty="0">
                <a:cs typeface="Arial"/>
              </a:rPr>
              <a:t>+1-781-684-5325 </a:t>
            </a:r>
          </a:p>
          <a:p>
            <a:pPr marL="848763" lvl="3" indent="-457189">
              <a:defRPr/>
            </a:pPr>
            <a:r>
              <a:rPr lang="en-US" sz="2133" dirty="0">
                <a:cs typeface="Arial"/>
              </a:rPr>
              <a:t>Dana.Nicgorski@us.bosch.com</a:t>
            </a:r>
            <a:endParaRPr lang="en-US" sz="2133" dirty="0">
              <a:ea typeface="ＭＳ Ｐゴシック" charset="0"/>
              <a:cs typeface="Arial"/>
            </a:endParaRPr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8F6B80-AC3E-1349-9B74-9F5DB2D51B95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</p:spTree>
    <p:extLst>
      <p:ext uri="{BB962C8B-B14F-4D97-AF65-F5344CB8AC3E}">
        <p14:creationId xmlns:p14="http://schemas.microsoft.com/office/powerpoint/2010/main" val="2902423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212F93-3F25-47E6-C9BE-E3B2B3443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075" y="2209771"/>
            <a:ext cx="5926873" cy="101593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Learnings from R290 </a:t>
            </a:r>
            <a:br>
              <a:rPr lang="en-US" sz="3600" dirty="0"/>
            </a:br>
            <a:r>
              <a:rPr lang="en-US" sz="3600" dirty="0"/>
              <a:t>System Development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ED9B9ED2-0849-D9D5-8607-1E00773FE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075" y="3354236"/>
            <a:ext cx="5926873" cy="1274884"/>
          </a:xfrm>
        </p:spPr>
        <p:txBody>
          <a:bodyPr/>
          <a:lstStyle/>
          <a:p>
            <a:r>
              <a:rPr lang="en-US" dirty="0"/>
              <a:t>Dana Nicgorski</a:t>
            </a:r>
          </a:p>
          <a:p>
            <a:r>
              <a:rPr lang="en-US" dirty="0"/>
              <a:t>Thermal Systems Engineering Director</a:t>
            </a:r>
          </a:p>
          <a:p>
            <a:r>
              <a:rPr lang="en-US" dirty="0"/>
              <a:t>Robert Bosch LLC</a:t>
            </a:r>
          </a:p>
          <a:p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5C4F122-14F0-2D31-FDFC-07A7F4CAF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775" y="4364517"/>
            <a:ext cx="1263650" cy="2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1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Learnings from R290 System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50FCE-4811-6CA0-BD04-039B5ED07E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Bosch thermal system portfolio for R290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Thermal Systems Research Lab - Waltham, MA USA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 circulation &amp; solubility vs performance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 of thermal isolation with compact systems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 of vapor injection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Vapor injection vs hot gas at -30°C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vs dual-chiller systems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</p:spTree>
    <p:extLst>
      <p:ext uri="{BB962C8B-B14F-4D97-AF65-F5344CB8AC3E}">
        <p14:creationId xmlns:p14="http://schemas.microsoft.com/office/powerpoint/2010/main" val="103339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Bosch Thermal System Portfolio for R290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  <p:sp>
        <p:nvSpPr>
          <p:cNvPr id="54" name="Rechteck 48">
            <a:extLst>
              <a:ext uri="{FF2B5EF4-FFF2-40B4-BE49-F238E27FC236}">
                <a16:creationId xmlns:a16="http://schemas.microsoft.com/office/drawing/2014/main" id="{AA0AC2F2-D8D5-B134-E298-F7D0DB5B4EFD}"/>
              </a:ext>
            </a:extLst>
          </p:cNvPr>
          <p:cNvSpPr/>
          <p:nvPr/>
        </p:nvSpPr>
        <p:spPr>
          <a:xfrm>
            <a:off x="160262" y="892461"/>
            <a:ext cx="8823478" cy="3387439"/>
          </a:xfrm>
          <a:prstGeom prst="rect">
            <a:avLst/>
          </a:prstGeom>
          <a:solidFill>
            <a:srgbClr val="EFF1F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762152"/>
            <a:endParaRPr lang="de-DE" sz="1500" kern="0">
              <a:solidFill>
                <a:srgbClr val="000000"/>
              </a:solidFill>
              <a:latin typeface="Bosch Sans Regular" panose="020B0604020202020204" pitchFamily="34" charset="0"/>
            </a:endParaRPr>
          </a:p>
        </p:txBody>
      </p:sp>
      <p:sp>
        <p:nvSpPr>
          <p:cNvPr id="55" name="Inhaltsplatzhalter 3">
            <a:extLst>
              <a:ext uri="{FF2B5EF4-FFF2-40B4-BE49-F238E27FC236}">
                <a16:creationId xmlns:a16="http://schemas.microsoft.com/office/drawing/2014/main" id="{29EF98AA-2E84-AAAA-7035-E18DEE0D4E75}"/>
              </a:ext>
            </a:extLst>
          </p:cNvPr>
          <p:cNvSpPr txBox="1">
            <a:spLocks/>
          </p:cNvSpPr>
          <p:nvPr/>
        </p:nvSpPr>
        <p:spPr>
          <a:xfrm>
            <a:off x="139433" y="965978"/>
            <a:ext cx="2442031" cy="3534909"/>
          </a:xfr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Arial" panose="020B0604020202020204" pitchFamily="34" charset="0"/>
              <a:buNone/>
            </a:pPr>
            <a:r>
              <a:rPr lang="en-US" sz="1800" b="1" dirty="0"/>
              <a:t>Heat Pump Unit (HPU)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Integrated heat pump for R290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Safety-oriented integration concept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 defTabSz="762097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Arial" panose="020B0604020202020204" pitchFamily="34" charset="0"/>
              <a:buNone/>
            </a:pPr>
            <a:r>
              <a:rPr lang="en-US" sz="1400" b="1" dirty="0"/>
              <a:t>Smart Oil Actuator (</a:t>
            </a:r>
            <a:r>
              <a:rPr lang="en-US" sz="1400" b="1" dirty="0" err="1"/>
              <a:t>SmA</a:t>
            </a:r>
            <a:r>
              <a:rPr lang="en-US" sz="1400" b="1" dirty="0"/>
              <a:t> )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Wingdings" pitchFamily="2" charset="2"/>
              <a:buChar char="§"/>
            </a:pPr>
            <a:r>
              <a:rPr lang="en-US" sz="1200" dirty="0"/>
              <a:t>Oil flow rate control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Wingdings" pitchFamily="2" charset="2"/>
              <a:buChar char="§"/>
            </a:pPr>
            <a:r>
              <a:rPr lang="en-US" sz="1200" dirty="0"/>
              <a:t>Sensor-less and</a:t>
            </a:r>
            <a:br>
              <a:rPr lang="en-US" sz="1200" dirty="0"/>
            </a:br>
            <a:r>
              <a:rPr lang="en-US" sz="1200" dirty="0"/>
              <a:t>self-locking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200" dirty="0"/>
          </a:p>
          <a:p>
            <a:pPr marL="0" indent="0" defTabSz="762097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Arial" panose="020B0604020202020204" pitchFamily="34" charset="0"/>
              <a:buNone/>
            </a:pPr>
            <a:r>
              <a:rPr lang="en-US" sz="1600" b="1" dirty="0"/>
              <a:t>Cooling Fan</a:t>
            </a:r>
          </a:p>
          <a:p>
            <a:pPr marL="142904" indent="-142904" defTabSz="762097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Wingdings" pitchFamily="2" charset="2"/>
              <a:buChar char="§"/>
              <a:defRPr/>
            </a:pPr>
            <a:r>
              <a:rPr lang="en-GB" sz="1200" dirty="0"/>
              <a:t>12 or 48V</a:t>
            </a:r>
            <a:endParaRPr lang="en-US" sz="1200" dirty="0"/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Font typeface="Wingdings" pitchFamily="2" charset="2"/>
              <a:buChar char="§"/>
            </a:pPr>
            <a:r>
              <a:rPr lang="en-US" sz="1200" dirty="0"/>
              <a:t>Best in class NVH</a:t>
            </a:r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56" name="Freihandform: Form 9">
            <a:extLst>
              <a:ext uri="{FF2B5EF4-FFF2-40B4-BE49-F238E27FC236}">
                <a16:creationId xmlns:a16="http://schemas.microsoft.com/office/drawing/2014/main" id="{39B13BD8-1617-E226-1BC3-0BBAC6EE877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30645" y="2523706"/>
            <a:ext cx="601110" cy="952781"/>
          </a:xfrm>
          <a:custGeom>
            <a:avLst/>
            <a:gdLst>
              <a:gd name="connsiteX0" fmla="*/ 0 w 1126836"/>
              <a:gd name="connsiteY0" fmla="*/ 175491 h 1533237"/>
              <a:gd name="connsiteX1" fmla="*/ 563418 w 1126836"/>
              <a:gd name="connsiteY1" fmla="*/ 73891 h 1533237"/>
              <a:gd name="connsiteX2" fmla="*/ 1126836 w 1126836"/>
              <a:gd name="connsiteY2" fmla="*/ 1533237 h 1533237"/>
              <a:gd name="connsiteX3" fmla="*/ 46182 w 1126836"/>
              <a:gd name="connsiteY3" fmla="*/ 1016000 h 1533237"/>
              <a:gd name="connsiteX4" fmla="*/ 36945 w 1126836"/>
              <a:gd name="connsiteY4" fmla="*/ 230909 h 1533237"/>
              <a:gd name="connsiteX5" fmla="*/ 101600 w 1126836"/>
              <a:gd name="connsiteY5" fmla="*/ 147782 h 1533237"/>
              <a:gd name="connsiteX6" fmla="*/ 526473 w 1126836"/>
              <a:gd name="connsiteY6" fmla="*/ 0 h 1533237"/>
              <a:gd name="connsiteX7" fmla="*/ 73891 w 1126836"/>
              <a:gd name="connsiteY7" fmla="*/ 701964 h 1533237"/>
              <a:gd name="connsiteX8" fmla="*/ 628073 w 1126836"/>
              <a:gd name="connsiteY8" fmla="*/ 443346 h 1533237"/>
              <a:gd name="connsiteX0" fmla="*/ 0 w 1126836"/>
              <a:gd name="connsiteY0" fmla="*/ 175491 h 1533237"/>
              <a:gd name="connsiteX1" fmla="*/ 563418 w 1126836"/>
              <a:gd name="connsiteY1" fmla="*/ 73891 h 1533237"/>
              <a:gd name="connsiteX2" fmla="*/ 1126836 w 1126836"/>
              <a:gd name="connsiteY2" fmla="*/ 1533237 h 1533237"/>
              <a:gd name="connsiteX3" fmla="*/ 46182 w 1126836"/>
              <a:gd name="connsiteY3" fmla="*/ 1016000 h 1533237"/>
              <a:gd name="connsiteX4" fmla="*/ 36945 w 1126836"/>
              <a:gd name="connsiteY4" fmla="*/ 230909 h 1533237"/>
              <a:gd name="connsiteX5" fmla="*/ 101600 w 1126836"/>
              <a:gd name="connsiteY5" fmla="*/ 147782 h 1533237"/>
              <a:gd name="connsiteX6" fmla="*/ 526473 w 1126836"/>
              <a:gd name="connsiteY6" fmla="*/ 0 h 1533237"/>
              <a:gd name="connsiteX7" fmla="*/ 73891 w 1126836"/>
              <a:gd name="connsiteY7" fmla="*/ 701964 h 1533237"/>
              <a:gd name="connsiteX0" fmla="*/ 0 w 1126836"/>
              <a:gd name="connsiteY0" fmla="*/ 175491 h 1533237"/>
              <a:gd name="connsiteX1" fmla="*/ 563418 w 1126836"/>
              <a:gd name="connsiteY1" fmla="*/ 73891 h 1533237"/>
              <a:gd name="connsiteX2" fmla="*/ 1126836 w 1126836"/>
              <a:gd name="connsiteY2" fmla="*/ 1533237 h 1533237"/>
              <a:gd name="connsiteX3" fmla="*/ 46182 w 1126836"/>
              <a:gd name="connsiteY3" fmla="*/ 1016000 h 1533237"/>
              <a:gd name="connsiteX4" fmla="*/ 36945 w 1126836"/>
              <a:gd name="connsiteY4" fmla="*/ 230909 h 1533237"/>
              <a:gd name="connsiteX5" fmla="*/ 101600 w 1126836"/>
              <a:gd name="connsiteY5" fmla="*/ 147782 h 1533237"/>
              <a:gd name="connsiteX6" fmla="*/ 526473 w 1126836"/>
              <a:gd name="connsiteY6" fmla="*/ 0 h 1533237"/>
              <a:gd name="connsiteX0" fmla="*/ 0 w 1126836"/>
              <a:gd name="connsiteY0" fmla="*/ 175491 h 1533237"/>
              <a:gd name="connsiteX1" fmla="*/ 1126836 w 1126836"/>
              <a:gd name="connsiteY1" fmla="*/ 1533237 h 1533237"/>
              <a:gd name="connsiteX2" fmla="*/ 46182 w 1126836"/>
              <a:gd name="connsiteY2" fmla="*/ 1016000 h 1533237"/>
              <a:gd name="connsiteX3" fmla="*/ 36945 w 1126836"/>
              <a:gd name="connsiteY3" fmla="*/ 230909 h 1533237"/>
              <a:gd name="connsiteX4" fmla="*/ 101600 w 1126836"/>
              <a:gd name="connsiteY4" fmla="*/ 147782 h 1533237"/>
              <a:gd name="connsiteX5" fmla="*/ 526473 w 1126836"/>
              <a:gd name="connsiteY5" fmla="*/ 0 h 1533237"/>
              <a:gd name="connsiteX0" fmla="*/ 548843 w 1089891"/>
              <a:gd name="connsiteY0" fmla="*/ 4041 h 1533237"/>
              <a:gd name="connsiteX1" fmla="*/ 1089891 w 1089891"/>
              <a:gd name="connsiteY1" fmla="*/ 1533237 h 1533237"/>
              <a:gd name="connsiteX2" fmla="*/ 9237 w 1089891"/>
              <a:gd name="connsiteY2" fmla="*/ 1016000 h 1533237"/>
              <a:gd name="connsiteX3" fmla="*/ 0 w 1089891"/>
              <a:gd name="connsiteY3" fmla="*/ 230909 h 1533237"/>
              <a:gd name="connsiteX4" fmla="*/ 64655 w 1089891"/>
              <a:gd name="connsiteY4" fmla="*/ 147782 h 1533237"/>
              <a:gd name="connsiteX5" fmla="*/ 489528 w 1089891"/>
              <a:gd name="connsiteY5" fmla="*/ 0 h 1533237"/>
              <a:gd name="connsiteX0" fmla="*/ 548843 w 1089891"/>
              <a:gd name="connsiteY0" fmla="*/ 0 h 1529196"/>
              <a:gd name="connsiteX1" fmla="*/ 1089891 w 1089891"/>
              <a:gd name="connsiteY1" fmla="*/ 1529196 h 1529196"/>
              <a:gd name="connsiteX2" fmla="*/ 9237 w 1089891"/>
              <a:gd name="connsiteY2" fmla="*/ 1011959 h 1529196"/>
              <a:gd name="connsiteX3" fmla="*/ 0 w 1089891"/>
              <a:gd name="connsiteY3" fmla="*/ 226868 h 1529196"/>
              <a:gd name="connsiteX4" fmla="*/ 64655 w 1089891"/>
              <a:gd name="connsiteY4" fmla="*/ 143741 h 1529196"/>
              <a:gd name="connsiteX0" fmla="*/ 548843 w 1089891"/>
              <a:gd name="connsiteY0" fmla="*/ 0 h 1529196"/>
              <a:gd name="connsiteX1" fmla="*/ 1089891 w 1089891"/>
              <a:gd name="connsiteY1" fmla="*/ 1529196 h 1529196"/>
              <a:gd name="connsiteX2" fmla="*/ 9237 w 1089891"/>
              <a:gd name="connsiteY2" fmla="*/ 1011959 h 1529196"/>
              <a:gd name="connsiteX3" fmla="*/ 0 w 1089891"/>
              <a:gd name="connsiteY3" fmla="*/ 226868 h 1529196"/>
              <a:gd name="connsiteX0" fmla="*/ 548843 w 1089891"/>
              <a:gd name="connsiteY0" fmla="*/ 0 h 1529196"/>
              <a:gd name="connsiteX1" fmla="*/ 1089891 w 1089891"/>
              <a:gd name="connsiteY1" fmla="*/ 1529196 h 1529196"/>
              <a:gd name="connsiteX2" fmla="*/ 9237 w 1089891"/>
              <a:gd name="connsiteY2" fmla="*/ 1011959 h 1529196"/>
              <a:gd name="connsiteX3" fmla="*/ 0 w 1089891"/>
              <a:gd name="connsiteY3" fmla="*/ 226868 h 1529196"/>
              <a:gd name="connsiteX4" fmla="*/ 548843 w 1089891"/>
              <a:gd name="connsiteY4" fmla="*/ 0 h 152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891" h="1529196">
                <a:moveTo>
                  <a:pt x="548843" y="0"/>
                </a:moveTo>
                <a:lnTo>
                  <a:pt x="1089891" y="1529196"/>
                </a:lnTo>
                <a:lnTo>
                  <a:pt x="9237" y="1011959"/>
                </a:lnTo>
                <a:lnTo>
                  <a:pt x="0" y="226868"/>
                </a:lnTo>
                <a:lnTo>
                  <a:pt x="548843" y="0"/>
                </a:lnTo>
                <a:close/>
              </a:path>
            </a:pathLst>
          </a:custGeom>
          <a:gradFill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</a:gradFill>
          <a:ln w="952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762152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500">
              <a:solidFill>
                <a:prstClr val="black"/>
              </a:solidFill>
              <a:latin typeface="Bosch Office Sans" pitchFamily="34" charset="0"/>
            </a:endParaRPr>
          </a:p>
        </p:txBody>
      </p:sp>
      <p:sp>
        <p:nvSpPr>
          <p:cNvPr id="57" name="Freihandform: Form 8">
            <a:extLst>
              <a:ext uri="{FF2B5EF4-FFF2-40B4-BE49-F238E27FC236}">
                <a16:creationId xmlns:a16="http://schemas.microsoft.com/office/drawing/2014/main" id="{6415F1ED-9539-2E88-0A6C-5CA324E96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83202" y="1236729"/>
            <a:ext cx="1236318" cy="857786"/>
          </a:xfrm>
          <a:custGeom>
            <a:avLst/>
            <a:gdLst>
              <a:gd name="connsiteX0" fmla="*/ 0 w 2149231"/>
              <a:gd name="connsiteY0" fmla="*/ 1000369 h 1391139"/>
              <a:gd name="connsiteX1" fmla="*/ 468923 w 2149231"/>
              <a:gd name="connsiteY1" fmla="*/ 0 h 1391139"/>
              <a:gd name="connsiteX2" fmla="*/ 2149231 w 2149231"/>
              <a:gd name="connsiteY2" fmla="*/ 804985 h 1391139"/>
              <a:gd name="connsiteX3" fmla="*/ 1860062 w 2149231"/>
              <a:gd name="connsiteY3" fmla="*/ 1391139 h 1391139"/>
              <a:gd name="connsiteX4" fmla="*/ 0 w 2149231"/>
              <a:gd name="connsiteY4" fmla="*/ 1000369 h 1391139"/>
              <a:gd name="connsiteX0" fmla="*/ 0 w 2211755"/>
              <a:gd name="connsiteY0" fmla="*/ 1000369 h 1391139"/>
              <a:gd name="connsiteX1" fmla="*/ 468923 w 2211755"/>
              <a:gd name="connsiteY1" fmla="*/ 0 h 1391139"/>
              <a:gd name="connsiteX2" fmla="*/ 2211755 w 2211755"/>
              <a:gd name="connsiteY2" fmla="*/ 922215 h 1391139"/>
              <a:gd name="connsiteX3" fmla="*/ 1860062 w 2211755"/>
              <a:gd name="connsiteY3" fmla="*/ 1391139 h 1391139"/>
              <a:gd name="connsiteX4" fmla="*/ 0 w 2211755"/>
              <a:gd name="connsiteY4" fmla="*/ 1000369 h 1391139"/>
              <a:gd name="connsiteX0" fmla="*/ 0 w 2211755"/>
              <a:gd name="connsiteY0" fmla="*/ 937846 h 1328616"/>
              <a:gd name="connsiteX1" fmla="*/ 468923 w 2211755"/>
              <a:gd name="connsiteY1" fmla="*/ 0 h 1328616"/>
              <a:gd name="connsiteX2" fmla="*/ 2211755 w 2211755"/>
              <a:gd name="connsiteY2" fmla="*/ 859692 h 1328616"/>
              <a:gd name="connsiteX3" fmla="*/ 1860062 w 2211755"/>
              <a:gd name="connsiteY3" fmla="*/ 1328616 h 1328616"/>
              <a:gd name="connsiteX4" fmla="*/ 0 w 2211755"/>
              <a:gd name="connsiteY4" fmla="*/ 937846 h 1328616"/>
              <a:gd name="connsiteX0" fmla="*/ 0 w 2211755"/>
              <a:gd name="connsiteY0" fmla="*/ 1254619 h 1645389"/>
              <a:gd name="connsiteX1" fmla="*/ 956373 w 2211755"/>
              <a:gd name="connsiteY1" fmla="*/ 0 h 1645389"/>
              <a:gd name="connsiteX2" fmla="*/ 2211755 w 2211755"/>
              <a:gd name="connsiteY2" fmla="*/ 1176465 h 1645389"/>
              <a:gd name="connsiteX3" fmla="*/ 1860062 w 2211755"/>
              <a:gd name="connsiteY3" fmla="*/ 1645389 h 1645389"/>
              <a:gd name="connsiteX4" fmla="*/ 0 w 2211755"/>
              <a:gd name="connsiteY4" fmla="*/ 1254619 h 1645389"/>
              <a:gd name="connsiteX0" fmla="*/ 0 w 2156363"/>
              <a:gd name="connsiteY0" fmla="*/ 998764 h 1645389"/>
              <a:gd name="connsiteX1" fmla="*/ 900981 w 2156363"/>
              <a:gd name="connsiteY1" fmla="*/ 0 h 1645389"/>
              <a:gd name="connsiteX2" fmla="*/ 2156363 w 2156363"/>
              <a:gd name="connsiteY2" fmla="*/ 1176465 h 1645389"/>
              <a:gd name="connsiteX3" fmla="*/ 1804670 w 2156363"/>
              <a:gd name="connsiteY3" fmla="*/ 1645389 h 1645389"/>
              <a:gd name="connsiteX4" fmla="*/ 0 w 2156363"/>
              <a:gd name="connsiteY4" fmla="*/ 998764 h 16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363" h="1645389">
                <a:moveTo>
                  <a:pt x="0" y="998764"/>
                </a:moveTo>
                <a:lnTo>
                  <a:pt x="900981" y="0"/>
                </a:lnTo>
                <a:lnTo>
                  <a:pt x="2156363" y="1176465"/>
                </a:lnTo>
                <a:lnTo>
                  <a:pt x="1804670" y="1645389"/>
                </a:lnTo>
                <a:lnTo>
                  <a:pt x="0" y="99876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en-GB" sz="1500" kern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58" name="Freihandform: Form 7">
            <a:extLst>
              <a:ext uri="{FF2B5EF4-FFF2-40B4-BE49-F238E27FC236}">
                <a16:creationId xmlns:a16="http://schemas.microsoft.com/office/drawing/2014/main" id="{E36DCDFB-4DEB-D889-6892-FA1CD2623C88}"/>
              </a:ext>
            </a:extLst>
          </p:cNvPr>
          <p:cNvSpPr/>
          <p:nvPr/>
        </p:nvSpPr>
        <p:spPr>
          <a:xfrm>
            <a:off x="1854204" y="2692402"/>
            <a:ext cx="1075163" cy="539573"/>
          </a:xfrm>
          <a:custGeom>
            <a:avLst/>
            <a:gdLst>
              <a:gd name="connsiteX0" fmla="*/ 0 w 2149231"/>
              <a:gd name="connsiteY0" fmla="*/ 1000369 h 1391139"/>
              <a:gd name="connsiteX1" fmla="*/ 468923 w 2149231"/>
              <a:gd name="connsiteY1" fmla="*/ 0 h 1391139"/>
              <a:gd name="connsiteX2" fmla="*/ 2149231 w 2149231"/>
              <a:gd name="connsiteY2" fmla="*/ 804985 h 1391139"/>
              <a:gd name="connsiteX3" fmla="*/ 1860062 w 2149231"/>
              <a:gd name="connsiteY3" fmla="*/ 1391139 h 1391139"/>
              <a:gd name="connsiteX4" fmla="*/ 0 w 2149231"/>
              <a:gd name="connsiteY4" fmla="*/ 1000369 h 1391139"/>
              <a:gd name="connsiteX0" fmla="*/ 0 w 2211755"/>
              <a:gd name="connsiteY0" fmla="*/ 1000369 h 1391139"/>
              <a:gd name="connsiteX1" fmla="*/ 468923 w 2211755"/>
              <a:gd name="connsiteY1" fmla="*/ 0 h 1391139"/>
              <a:gd name="connsiteX2" fmla="*/ 2211755 w 2211755"/>
              <a:gd name="connsiteY2" fmla="*/ 922215 h 1391139"/>
              <a:gd name="connsiteX3" fmla="*/ 1860062 w 2211755"/>
              <a:gd name="connsiteY3" fmla="*/ 1391139 h 1391139"/>
              <a:gd name="connsiteX4" fmla="*/ 0 w 2211755"/>
              <a:gd name="connsiteY4" fmla="*/ 1000369 h 1391139"/>
              <a:gd name="connsiteX0" fmla="*/ 0 w 2211755"/>
              <a:gd name="connsiteY0" fmla="*/ 937846 h 1328616"/>
              <a:gd name="connsiteX1" fmla="*/ 468923 w 2211755"/>
              <a:gd name="connsiteY1" fmla="*/ 0 h 1328616"/>
              <a:gd name="connsiteX2" fmla="*/ 2211755 w 2211755"/>
              <a:gd name="connsiteY2" fmla="*/ 859692 h 1328616"/>
              <a:gd name="connsiteX3" fmla="*/ 1860062 w 2211755"/>
              <a:gd name="connsiteY3" fmla="*/ 1328616 h 1328616"/>
              <a:gd name="connsiteX4" fmla="*/ 0 w 2211755"/>
              <a:gd name="connsiteY4" fmla="*/ 937846 h 1328616"/>
              <a:gd name="connsiteX0" fmla="*/ 194624 w 1742832"/>
              <a:gd name="connsiteY0" fmla="*/ 2665186 h 2665186"/>
              <a:gd name="connsiteX1" fmla="*/ 0 w 1742832"/>
              <a:gd name="connsiteY1" fmla="*/ 0 h 2665186"/>
              <a:gd name="connsiteX2" fmla="*/ 1742832 w 1742832"/>
              <a:gd name="connsiteY2" fmla="*/ 859692 h 2665186"/>
              <a:gd name="connsiteX3" fmla="*/ 1391139 w 1742832"/>
              <a:gd name="connsiteY3" fmla="*/ 1328616 h 2665186"/>
              <a:gd name="connsiteX4" fmla="*/ 194624 w 1742832"/>
              <a:gd name="connsiteY4" fmla="*/ 2665186 h 2665186"/>
              <a:gd name="connsiteX0" fmla="*/ 922907 w 2471115"/>
              <a:gd name="connsiteY0" fmla="*/ 1805494 h 1805494"/>
              <a:gd name="connsiteX1" fmla="*/ 0 w 2471115"/>
              <a:gd name="connsiteY1" fmla="*/ 347232 h 1805494"/>
              <a:gd name="connsiteX2" fmla="*/ 2471115 w 2471115"/>
              <a:gd name="connsiteY2" fmla="*/ 0 h 1805494"/>
              <a:gd name="connsiteX3" fmla="*/ 2119422 w 2471115"/>
              <a:gd name="connsiteY3" fmla="*/ 468924 h 1805494"/>
              <a:gd name="connsiteX4" fmla="*/ 922907 w 2471115"/>
              <a:gd name="connsiteY4" fmla="*/ 1805494 h 1805494"/>
              <a:gd name="connsiteX0" fmla="*/ 922907 w 2119422"/>
              <a:gd name="connsiteY0" fmla="*/ 1838712 h 1838712"/>
              <a:gd name="connsiteX1" fmla="*/ 0 w 2119422"/>
              <a:gd name="connsiteY1" fmla="*/ 380450 h 1838712"/>
              <a:gd name="connsiteX2" fmla="*/ 2106973 w 2119422"/>
              <a:gd name="connsiteY2" fmla="*/ 0 h 1838712"/>
              <a:gd name="connsiteX3" fmla="*/ 2119422 w 2119422"/>
              <a:gd name="connsiteY3" fmla="*/ 502142 h 1838712"/>
              <a:gd name="connsiteX4" fmla="*/ 922907 w 2119422"/>
              <a:gd name="connsiteY4" fmla="*/ 1838712 h 1838712"/>
              <a:gd name="connsiteX0" fmla="*/ 922907 w 2524024"/>
              <a:gd name="connsiteY0" fmla="*/ 1838712 h 1838712"/>
              <a:gd name="connsiteX1" fmla="*/ 0 w 2524024"/>
              <a:gd name="connsiteY1" fmla="*/ 380450 h 1838712"/>
              <a:gd name="connsiteX2" fmla="*/ 2106973 w 2524024"/>
              <a:gd name="connsiteY2" fmla="*/ 0 h 1838712"/>
              <a:gd name="connsiteX3" fmla="*/ 2524024 w 2524024"/>
              <a:gd name="connsiteY3" fmla="*/ 568577 h 1838712"/>
              <a:gd name="connsiteX4" fmla="*/ 922907 w 2524024"/>
              <a:gd name="connsiteY4" fmla="*/ 1838712 h 1838712"/>
              <a:gd name="connsiteX0" fmla="*/ 922907 w 2532163"/>
              <a:gd name="connsiteY0" fmla="*/ 2357469 h 2357469"/>
              <a:gd name="connsiteX1" fmla="*/ 0 w 2532163"/>
              <a:gd name="connsiteY1" fmla="*/ 899207 h 2357469"/>
              <a:gd name="connsiteX2" fmla="*/ 2532163 w 2532163"/>
              <a:gd name="connsiteY2" fmla="*/ 0 h 2357469"/>
              <a:gd name="connsiteX3" fmla="*/ 2524024 w 2532163"/>
              <a:gd name="connsiteY3" fmla="*/ 1087334 h 2357469"/>
              <a:gd name="connsiteX4" fmla="*/ 922907 w 2532163"/>
              <a:gd name="connsiteY4" fmla="*/ 2357469 h 2357469"/>
              <a:gd name="connsiteX0" fmla="*/ 922907 w 2532163"/>
              <a:gd name="connsiteY0" fmla="*/ 2357469 h 2357469"/>
              <a:gd name="connsiteX1" fmla="*/ 0 w 2532163"/>
              <a:gd name="connsiteY1" fmla="*/ 899207 h 2357469"/>
              <a:gd name="connsiteX2" fmla="*/ 2532163 w 2532163"/>
              <a:gd name="connsiteY2" fmla="*/ 0 h 2357469"/>
              <a:gd name="connsiteX3" fmla="*/ 2531355 w 2532163"/>
              <a:gd name="connsiteY3" fmla="*/ 700809 h 2357469"/>
              <a:gd name="connsiteX4" fmla="*/ 922907 w 2532163"/>
              <a:gd name="connsiteY4" fmla="*/ 2357469 h 2357469"/>
              <a:gd name="connsiteX0" fmla="*/ 0 w 1609256"/>
              <a:gd name="connsiteY0" fmla="*/ 3095906 h 3095906"/>
              <a:gd name="connsiteX1" fmla="*/ 682553 w 1609256"/>
              <a:gd name="connsiteY1" fmla="*/ 0 h 3095906"/>
              <a:gd name="connsiteX2" fmla="*/ 1609256 w 1609256"/>
              <a:gd name="connsiteY2" fmla="*/ 738437 h 3095906"/>
              <a:gd name="connsiteX3" fmla="*/ 1608448 w 1609256"/>
              <a:gd name="connsiteY3" fmla="*/ 1439246 h 3095906"/>
              <a:gd name="connsiteX4" fmla="*/ 0 w 1609256"/>
              <a:gd name="connsiteY4" fmla="*/ 3095906 h 3095906"/>
              <a:gd name="connsiteX0" fmla="*/ 0 w 1272036"/>
              <a:gd name="connsiteY0" fmla="*/ 634354 h 1439246"/>
              <a:gd name="connsiteX1" fmla="*/ 345333 w 1272036"/>
              <a:gd name="connsiteY1" fmla="*/ 0 h 1439246"/>
              <a:gd name="connsiteX2" fmla="*/ 1272036 w 1272036"/>
              <a:gd name="connsiteY2" fmla="*/ 738437 h 1439246"/>
              <a:gd name="connsiteX3" fmla="*/ 1271228 w 1272036"/>
              <a:gd name="connsiteY3" fmla="*/ 1439246 h 1439246"/>
              <a:gd name="connsiteX4" fmla="*/ 0 w 1272036"/>
              <a:gd name="connsiteY4" fmla="*/ 634354 h 1439246"/>
              <a:gd name="connsiteX0" fmla="*/ 0 w 1807189"/>
              <a:gd name="connsiteY0" fmla="*/ 898818 h 1439246"/>
              <a:gd name="connsiteX1" fmla="*/ 880486 w 1807189"/>
              <a:gd name="connsiteY1" fmla="*/ 0 h 1439246"/>
              <a:gd name="connsiteX2" fmla="*/ 1807189 w 1807189"/>
              <a:gd name="connsiteY2" fmla="*/ 738437 h 1439246"/>
              <a:gd name="connsiteX3" fmla="*/ 1806381 w 1807189"/>
              <a:gd name="connsiteY3" fmla="*/ 1439246 h 1439246"/>
              <a:gd name="connsiteX4" fmla="*/ 0 w 1807189"/>
              <a:gd name="connsiteY4" fmla="*/ 898818 h 14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7189" h="1439246">
                <a:moveTo>
                  <a:pt x="0" y="898818"/>
                </a:moveTo>
                <a:lnTo>
                  <a:pt x="880486" y="0"/>
                </a:lnTo>
                <a:lnTo>
                  <a:pt x="1807189" y="738437"/>
                </a:lnTo>
                <a:cubicBezTo>
                  <a:pt x="1806920" y="972040"/>
                  <a:pt x="1806650" y="1205643"/>
                  <a:pt x="1806381" y="1439246"/>
                </a:cubicBezTo>
                <a:lnTo>
                  <a:pt x="0" y="8988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en-GB" sz="1500" kern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59" name="Trapezoid 58">
            <a:extLst>
              <a:ext uri="{FF2B5EF4-FFF2-40B4-BE49-F238E27FC236}">
                <a16:creationId xmlns:a16="http://schemas.microsoft.com/office/drawing/2014/main" id="{EDD5E625-08E8-0203-D6EE-863623698846}"/>
              </a:ext>
            </a:extLst>
          </p:cNvPr>
          <p:cNvSpPr/>
          <p:nvPr/>
        </p:nvSpPr>
        <p:spPr>
          <a:xfrm rot="19431943">
            <a:off x="3300952" y="2461415"/>
            <a:ext cx="838910" cy="1437443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de-DE" sz="1500" kern="0">
              <a:solidFill>
                <a:srgbClr val="000000"/>
              </a:solidFill>
              <a:latin typeface="Bosch Office Sans"/>
            </a:endParaRPr>
          </a:p>
        </p:txBody>
      </p:sp>
      <p:pic>
        <p:nvPicPr>
          <p:cNvPr id="60" name="Grafik 11">
            <a:extLst>
              <a:ext uri="{FF2B5EF4-FFF2-40B4-BE49-F238E27FC236}">
                <a16:creationId xmlns:a16="http://schemas.microsoft.com/office/drawing/2014/main" id="{1562A68A-424B-4DAE-5145-32212B0B4F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702" y="1337664"/>
            <a:ext cx="3436800" cy="2265312"/>
          </a:xfrm>
          <a:prstGeom prst="rect">
            <a:avLst/>
          </a:prstGeom>
        </p:spPr>
      </p:pic>
      <p:pic>
        <p:nvPicPr>
          <p:cNvPr id="61" name="Grafik 10">
            <a:extLst>
              <a:ext uri="{FF2B5EF4-FFF2-40B4-BE49-F238E27FC236}">
                <a16:creationId xmlns:a16="http://schemas.microsoft.com/office/drawing/2014/main" id="{D4AD59BF-AD5C-5028-BD38-29593F3B76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9443" y="2921283"/>
            <a:ext cx="687923" cy="687619"/>
          </a:xfrm>
          <a:prstGeom prst="rect">
            <a:avLst/>
          </a:prstGeom>
        </p:spPr>
      </p:pic>
      <p:pic>
        <p:nvPicPr>
          <p:cNvPr id="62" name="Grafik 12">
            <a:extLst>
              <a:ext uri="{FF2B5EF4-FFF2-40B4-BE49-F238E27FC236}">
                <a16:creationId xmlns:a16="http://schemas.microsoft.com/office/drawing/2014/main" id="{125E87E2-E4E6-B1F1-F0C2-6FD38DFAAC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698" b="7197"/>
          <a:stretch/>
        </p:blipFill>
        <p:spPr>
          <a:xfrm>
            <a:off x="2959504" y="976861"/>
            <a:ext cx="936390" cy="863297"/>
          </a:xfrm>
          <a:prstGeom prst="rect">
            <a:avLst/>
          </a:prstGeom>
        </p:spPr>
      </p:pic>
      <p:sp>
        <p:nvSpPr>
          <p:cNvPr id="63" name="Freihandform: Form 13">
            <a:extLst>
              <a:ext uri="{FF2B5EF4-FFF2-40B4-BE49-F238E27FC236}">
                <a16:creationId xmlns:a16="http://schemas.microsoft.com/office/drawing/2014/main" id="{B201A920-7F55-B95B-2602-F0B3E1FB3D6E}"/>
              </a:ext>
            </a:extLst>
          </p:cNvPr>
          <p:cNvSpPr>
            <a:spLocks noChangeAspect="1"/>
          </p:cNvSpPr>
          <p:nvPr/>
        </p:nvSpPr>
        <p:spPr>
          <a:xfrm>
            <a:off x="4126725" y="1793475"/>
            <a:ext cx="448584" cy="422779"/>
          </a:xfrm>
          <a:custGeom>
            <a:avLst/>
            <a:gdLst>
              <a:gd name="connsiteX0" fmla="*/ 12700 w 552450"/>
              <a:gd name="connsiteY0" fmla="*/ 34925 h 498475"/>
              <a:gd name="connsiteX1" fmla="*/ 0 w 552450"/>
              <a:gd name="connsiteY1" fmla="*/ 273050 h 498475"/>
              <a:gd name="connsiteX2" fmla="*/ 15875 w 552450"/>
              <a:gd name="connsiteY2" fmla="*/ 307975 h 498475"/>
              <a:gd name="connsiteX3" fmla="*/ 120650 w 552450"/>
              <a:gd name="connsiteY3" fmla="*/ 384175 h 498475"/>
              <a:gd name="connsiteX4" fmla="*/ 117475 w 552450"/>
              <a:gd name="connsiteY4" fmla="*/ 438150 h 498475"/>
              <a:gd name="connsiteX5" fmla="*/ 209550 w 552450"/>
              <a:gd name="connsiteY5" fmla="*/ 498475 h 498475"/>
              <a:gd name="connsiteX6" fmla="*/ 317500 w 552450"/>
              <a:gd name="connsiteY6" fmla="*/ 454025 h 498475"/>
              <a:gd name="connsiteX7" fmla="*/ 320675 w 552450"/>
              <a:gd name="connsiteY7" fmla="*/ 409575 h 498475"/>
              <a:gd name="connsiteX8" fmla="*/ 387350 w 552450"/>
              <a:gd name="connsiteY8" fmla="*/ 371475 h 498475"/>
              <a:gd name="connsiteX9" fmla="*/ 434975 w 552450"/>
              <a:gd name="connsiteY9" fmla="*/ 403225 h 498475"/>
              <a:gd name="connsiteX10" fmla="*/ 527050 w 552450"/>
              <a:gd name="connsiteY10" fmla="*/ 352425 h 498475"/>
              <a:gd name="connsiteX11" fmla="*/ 552450 w 552450"/>
              <a:gd name="connsiteY11" fmla="*/ 136525 h 498475"/>
              <a:gd name="connsiteX12" fmla="*/ 457200 w 552450"/>
              <a:gd name="connsiteY12" fmla="*/ 69850 h 498475"/>
              <a:gd name="connsiteX13" fmla="*/ 447675 w 552450"/>
              <a:gd name="connsiteY13" fmla="*/ 19050 h 498475"/>
              <a:gd name="connsiteX14" fmla="*/ 409575 w 552450"/>
              <a:gd name="connsiteY14" fmla="*/ 25400 h 498475"/>
              <a:gd name="connsiteX15" fmla="*/ 387350 w 552450"/>
              <a:gd name="connsiteY15" fmla="*/ 63500 h 498475"/>
              <a:gd name="connsiteX16" fmla="*/ 377825 w 552450"/>
              <a:gd name="connsiteY16" fmla="*/ 82550 h 498475"/>
              <a:gd name="connsiteX17" fmla="*/ 339725 w 552450"/>
              <a:gd name="connsiteY17" fmla="*/ 53975 h 498475"/>
              <a:gd name="connsiteX18" fmla="*/ 307975 w 552450"/>
              <a:gd name="connsiteY18" fmla="*/ 53975 h 498475"/>
              <a:gd name="connsiteX19" fmla="*/ 244475 w 552450"/>
              <a:gd name="connsiteY19" fmla="*/ 76200 h 498475"/>
              <a:gd name="connsiteX20" fmla="*/ 212725 w 552450"/>
              <a:gd name="connsiteY20" fmla="*/ 34925 h 498475"/>
              <a:gd name="connsiteX21" fmla="*/ 184150 w 552450"/>
              <a:gd name="connsiteY21" fmla="*/ 0 h 498475"/>
              <a:gd name="connsiteX22" fmla="*/ 130175 w 552450"/>
              <a:gd name="connsiteY22" fmla="*/ 12700 h 498475"/>
              <a:gd name="connsiteX23" fmla="*/ 130175 w 552450"/>
              <a:gd name="connsiteY23" fmla="*/ 12700 h 498475"/>
              <a:gd name="connsiteX24" fmla="*/ 101600 w 552450"/>
              <a:gd name="connsiteY24" fmla="*/ 3175 h 498475"/>
              <a:gd name="connsiteX25" fmla="*/ 12700 w 552450"/>
              <a:gd name="connsiteY25" fmla="*/ 34925 h 49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450" h="498475">
                <a:moveTo>
                  <a:pt x="12700" y="34925"/>
                </a:moveTo>
                <a:lnTo>
                  <a:pt x="0" y="273050"/>
                </a:lnTo>
                <a:lnTo>
                  <a:pt x="15875" y="307975"/>
                </a:lnTo>
                <a:lnTo>
                  <a:pt x="120650" y="384175"/>
                </a:lnTo>
                <a:lnTo>
                  <a:pt x="117475" y="438150"/>
                </a:lnTo>
                <a:lnTo>
                  <a:pt x="209550" y="498475"/>
                </a:lnTo>
                <a:lnTo>
                  <a:pt x="317500" y="454025"/>
                </a:lnTo>
                <a:lnTo>
                  <a:pt x="320675" y="409575"/>
                </a:lnTo>
                <a:lnTo>
                  <a:pt x="387350" y="371475"/>
                </a:lnTo>
                <a:lnTo>
                  <a:pt x="434975" y="403225"/>
                </a:lnTo>
                <a:lnTo>
                  <a:pt x="527050" y="352425"/>
                </a:lnTo>
                <a:lnTo>
                  <a:pt x="552450" y="136525"/>
                </a:lnTo>
                <a:lnTo>
                  <a:pt x="457200" y="69850"/>
                </a:lnTo>
                <a:lnTo>
                  <a:pt x="447675" y="19050"/>
                </a:lnTo>
                <a:lnTo>
                  <a:pt x="409575" y="25400"/>
                </a:lnTo>
                <a:lnTo>
                  <a:pt x="387350" y="63500"/>
                </a:lnTo>
                <a:lnTo>
                  <a:pt x="377825" y="82550"/>
                </a:lnTo>
                <a:lnTo>
                  <a:pt x="339725" y="53975"/>
                </a:lnTo>
                <a:lnTo>
                  <a:pt x="307975" y="53975"/>
                </a:lnTo>
                <a:lnTo>
                  <a:pt x="244475" y="76200"/>
                </a:lnTo>
                <a:lnTo>
                  <a:pt x="212725" y="34925"/>
                </a:lnTo>
                <a:lnTo>
                  <a:pt x="184150" y="0"/>
                </a:lnTo>
                <a:lnTo>
                  <a:pt x="130175" y="12700"/>
                </a:lnTo>
                <a:lnTo>
                  <a:pt x="130175" y="12700"/>
                </a:lnTo>
                <a:lnTo>
                  <a:pt x="101600" y="3175"/>
                </a:lnTo>
                <a:lnTo>
                  <a:pt x="12700" y="34925"/>
                </a:lnTo>
                <a:close/>
              </a:path>
            </a:pathLst>
          </a:custGeom>
          <a:noFill/>
          <a:ln w="31750" cap="flat" cmpd="sng" algn="ctr">
            <a:solidFill>
              <a:srgbClr val="00884A"/>
            </a:solidFill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en-GB" sz="1500" kern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64" name="Freihandform: Form 14">
            <a:extLst>
              <a:ext uri="{FF2B5EF4-FFF2-40B4-BE49-F238E27FC236}">
                <a16:creationId xmlns:a16="http://schemas.microsoft.com/office/drawing/2014/main" id="{AE26F725-125B-0C2C-FA99-26360D100783}"/>
              </a:ext>
            </a:extLst>
          </p:cNvPr>
          <p:cNvSpPr/>
          <p:nvPr/>
        </p:nvSpPr>
        <p:spPr>
          <a:xfrm>
            <a:off x="5316251" y="1914585"/>
            <a:ext cx="350744" cy="238154"/>
          </a:xfrm>
          <a:custGeom>
            <a:avLst/>
            <a:gdLst>
              <a:gd name="connsiteX0" fmla="*/ 196215 w 449580"/>
              <a:gd name="connsiteY0" fmla="*/ 11430 h 445770"/>
              <a:gd name="connsiteX1" fmla="*/ 180975 w 449580"/>
              <a:gd name="connsiteY1" fmla="*/ 59055 h 445770"/>
              <a:gd name="connsiteX2" fmla="*/ 68580 w 449580"/>
              <a:gd name="connsiteY2" fmla="*/ 68580 h 445770"/>
              <a:gd name="connsiteX3" fmla="*/ 0 w 449580"/>
              <a:gd name="connsiteY3" fmla="*/ 342900 h 445770"/>
              <a:gd name="connsiteX4" fmla="*/ 104775 w 449580"/>
              <a:gd name="connsiteY4" fmla="*/ 445770 h 445770"/>
              <a:gd name="connsiteX5" fmla="*/ 243840 w 449580"/>
              <a:gd name="connsiteY5" fmla="*/ 434340 h 445770"/>
              <a:gd name="connsiteX6" fmla="*/ 312420 w 449580"/>
              <a:gd name="connsiteY6" fmla="*/ 150495 h 445770"/>
              <a:gd name="connsiteX7" fmla="*/ 449580 w 449580"/>
              <a:gd name="connsiteY7" fmla="*/ 81915 h 445770"/>
              <a:gd name="connsiteX8" fmla="*/ 337185 w 449580"/>
              <a:gd name="connsiteY8" fmla="*/ 0 h 445770"/>
              <a:gd name="connsiteX9" fmla="*/ 196215 w 449580"/>
              <a:gd name="connsiteY9" fmla="*/ 11430 h 445770"/>
              <a:gd name="connsiteX0" fmla="*/ 196215 w 621982"/>
              <a:gd name="connsiteY0" fmla="*/ 11430 h 445770"/>
              <a:gd name="connsiteX1" fmla="*/ 180975 w 621982"/>
              <a:gd name="connsiteY1" fmla="*/ 59055 h 445770"/>
              <a:gd name="connsiteX2" fmla="*/ 68580 w 621982"/>
              <a:gd name="connsiteY2" fmla="*/ 68580 h 445770"/>
              <a:gd name="connsiteX3" fmla="*/ 0 w 621982"/>
              <a:gd name="connsiteY3" fmla="*/ 342900 h 445770"/>
              <a:gd name="connsiteX4" fmla="*/ 104775 w 621982"/>
              <a:gd name="connsiteY4" fmla="*/ 445770 h 445770"/>
              <a:gd name="connsiteX5" fmla="*/ 243840 w 621982"/>
              <a:gd name="connsiteY5" fmla="*/ 434340 h 445770"/>
              <a:gd name="connsiteX6" fmla="*/ 621982 w 621982"/>
              <a:gd name="connsiteY6" fmla="*/ 336233 h 445770"/>
              <a:gd name="connsiteX7" fmla="*/ 449580 w 621982"/>
              <a:gd name="connsiteY7" fmla="*/ 81915 h 445770"/>
              <a:gd name="connsiteX8" fmla="*/ 337185 w 621982"/>
              <a:gd name="connsiteY8" fmla="*/ 0 h 445770"/>
              <a:gd name="connsiteX9" fmla="*/ 196215 w 621982"/>
              <a:gd name="connsiteY9" fmla="*/ 11430 h 445770"/>
              <a:gd name="connsiteX0" fmla="*/ 196215 w 621982"/>
              <a:gd name="connsiteY0" fmla="*/ 11430 h 445770"/>
              <a:gd name="connsiteX1" fmla="*/ 180975 w 621982"/>
              <a:gd name="connsiteY1" fmla="*/ 59055 h 445770"/>
              <a:gd name="connsiteX2" fmla="*/ 68580 w 621982"/>
              <a:gd name="connsiteY2" fmla="*/ 68580 h 445770"/>
              <a:gd name="connsiteX3" fmla="*/ 0 w 621982"/>
              <a:gd name="connsiteY3" fmla="*/ 342900 h 445770"/>
              <a:gd name="connsiteX4" fmla="*/ 104775 w 621982"/>
              <a:gd name="connsiteY4" fmla="*/ 445770 h 445770"/>
              <a:gd name="connsiteX5" fmla="*/ 243840 w 621982"/>
              <a:gd name="connsiteY5" fmla="*/ 434340 h 445770"/>
              <a:gd name="connsiteX6" fmla="*/ 621982 w 621982"/>
              <a:gd name="connsiteY6" fmla="*/ 336233 h 445770"/>
              <a:gd name="connsiteX7" fmla="*/ 430530 w 621982"/>
              <a:gd name="connsiteY7" fmla="*/ 129540 h 445770"/>
              <a:gd name="connsiteX8" fmla="*/ 337185 w 621982"/>
              <a:gd name="connsiteY8" fmla="*/ 0 h 445770"/>
              <a:gd name="connsiteX9" fmla="*/ 196215 w 621982"/>
              <a:gd name="connsiteY9" fmla="*/ 11430 h 445770"/>
              <a:gd name="connsiteX0" fmla="*/ 196215 w 621982"/>
              <a:gd name="connsiteY0" fmla="*/ 0 h 434340"/>
              <a:gd name="connsiteX1" fmla="*/ 180975 w 621982"/>
              <a:gd name="connsiteY1" fmla="*/ 47625 h 434340"/>
              <a:gd name="connsiteX2" fmla="*/ 68580 w 621982"/>
              <a:gd name="connsiteY2" fmla="*/ 57150 h 434340"/>
              <a:gd name="connsiteX3" fmla="*/ 0 w 621982"/>
              <a:gd name="connsiteY3" fmla="*/ 331470 h 434340"/>
              <a:gd name="connsiteX4" fmla="*/ 104775 w 621982"/>
              <a:gd name="connsiteY4" fmla="*/ 434340 h 434340"/>
              <a:gd name="connsiteX5" fmla="*/ 243840 w 621982"/>
              <a:gd name="connsiteY5" fmla="*/ 422910 h 434340"/>
              <a:gd name="connsiteX6" fmla="*/ 621982 w 621982"/>
              <a:gd name="connsiteY6" fmla="*/ 324803 h 434340"/>
              <a:gd name="connsiteX7" fmla="*/ 430530 w 621982"/>
              <a:gd name="connsiteY7" fmla="*/ 118110 h 434340"/>
              <a:gd name="connsiteX8" fmla="*/ 294322 w 621982"/>
              <a:gd name="connsiteY8" fmla="*/ 43339 h 434340"/>
              <a:gd name="connsiteX9" fmla="*/ 196215 w 621982"/>
              <a:gd name="connsiteY9" fmla="*/ 0 h 434340"/>
              <a:gd name="connsiteX0" fmla="*/ 196215 w 621982"/>
              <a:gd name="connsiteY0" fmla="*/ 0 h 434340"/>
              <a:gd name="connsiteX1" fmla="*/ 154781 w 621982"/>
              <a:gd name="connsiteY1" fmla="*/ 88107 h 434340"/>
              <a:gd name="connsiteX2" fmla="*/ 68580 w 621982"/>
              <a:gd name="connsiteY2" fmla="*/ 57150 h 434340"/>
              <a:gd name="connsiteX3" fmla="*/ 0 w 621982"/>
              <a:gd name="connsiteY3" fmla="*/ 331470 h 434340"/>
              <a:gd name="connsiteX4" fmla="*/ 104775 w 621982"/>
              <a:gd name="connsiteY4" fmla="*/ 434340 h 434340"/>
              <a:gd name="connsiteX5" fmla="*/ 243840 w 621982"/>
              <a:gd name="connsiteY5" fmla="*/ 422910 h 434340"/>
              <a:gd name="connsiteX6" fmla="*/ 621982 w 621982"/>
              <a:gd name="connsiteY6" fmla="*/ 324803 h 434340"/>
              <a:gd name="connsiteX7" fmla="*/ 430530 w 621982"/>
              <a:gd name="connsiteY7" fmla="*/ 118110 h 434340"/>
              <a:gd name="connsiteX8" fmla="*/ 294322 w 621982"/>
              <a:gd name="connsiteY8" fmla="*/ 43339 h 434340"/>
              <a:gd name="connsiteX9" fmla="*/ 196215 w 621982"/>
              <a:gd name="connsiteY9" fmla="*/ 0 h 434340"/>
              <a:gd name="connsiteX0" fmla="*/ 196215 w 621982"/>
              <a:gd name="connsiteY0" fmla="*/ 0 h 434340"/>
              <a:gd name="connsiteX1" fmla="*/ 154781 w 621982"/>
              <a:gd name="connsiteY1" fmla="*/ 88107 h 434340"/>
              <a:gd name="connsiteX2" fmla="*/ 35242 w 621982"/>
              <a:gd name="connsiteY2" fmla="*/ 152400 h 434340"/>
              <a:gd name="connsiteX3" fmla="*/ 0 w 621982"/>
              <a:gd name="connsiteY3" fmla="*/ 331470 h 434340"/>
              <a:gd name="connsiteX4" fmla="*/ 104775 w 621982"/>
              <a:gd name="connsiteY4" fmla="*/ 434340 h 434340"/>
              <a:gd name="connsiteX5" fmla="*/ 243840 w 621982"/>
              <a:gd name="connsiteY5" fmla="*/ 422910 h 434340"/>
              <a:gd name="connsiteX6" fmla="*/ 621982 w 621982"/>
              <a:gd name="connsiteY6" fmla="*/ 324803 h 434340"/>
              <a:gd name="connsiteX7" fmla="*/ 430530 w 621982"/>
              <a:gd name="connsiteY7" fmla="*/ 118110 h 434340"/>
              <a:gd name="connsiteX8" fmla="*/ 294322 w 621982"/>
              <a:gd name="connsiteY8" fmla="*/ 43339 h 434340"/>
              <a:gd name="connsiteX9" fmla="*/ 196215 w 621982"/>
              <a:gd name="connsiteY9" fmla="*/ 0 h 434340"/>
              <a:gd name="connsiteX0" fmla="*/ 227171 w 621982"/>
              <a:gd name="connsiteY0" fmla="*/ 1905 h 391001"/>
              <a:gd name="connsiteX1" fmla="*/ 154781 w 621982"/>
              <a:gd name="connsiteY1" fmla="*/ 44768 h 391001"/>
              <a:gd name="connsiteX2" fmla="*/ 35242 w 621982"/>
              <a:gd name="connsiteY2" fmla="*/ 109061 h 391001"/>
              <a:gd name="connsiteX3" fmla="*/ 0 w 621982"/>
              <a:gd name="connsiteY3" fmla="*/ 288131 h 391001"/>
              <a:gd name="connsiteX4" fmla="*/ 104775 w 621982"/>
              <a:gd name="connsiteY4" fmla="*/ 391001 h 391001"/>
              <a:gd name="connsiteX5" fmla="*/ 243840 w 621982"/>
              <a:gd name="connsiteY5" fmla="*/ 379571 h 391001"/>
              <a:gd name="connsiteX6" fmla="*/ 621982 w 621982"/>
              <a:gd name="connsiteY6" fmla="*/ 281464 h 391001"/>
              <a:gd name="connsiteX7" fmla="*/ 430530 w 621982"/>
              <a:gd name="connsiteY7" fmla="*/ 74771 h 391001"/>
              <a:gd name="connsiteX8" fmla="*/ 294322 w 621982"/>
              <a:gd name="connsiteY8" fmla="*/ 0 h 391001"/>
              <a:gd name="connsiteX9" fmla="*/ 227171 w 621982"/>
              <a:gd name="connsiteY9" fmla="*/ 1905 h 391001"/>
              <a:gd name="connsiteX0" fmla="*/ 198596 w 593407"/>
              <a:gd name="connsiteY0" fmla="*/ 1905 h 391001"/>
              <a:gd name="connsiteX1" fmla="*/ 126206 w 593407"/>
              <a:gd name="connsiteY1" fmla="*/ 44768 h 391001"/>
              <a:gd name="connsiteX2" fmla="*/ 6667 w 593407"/>
              <a:gd name="connsiteY2" fmla="*/ 109061 h 391001"/>
              <a:gd name="connsiteX3" fmla="*/ 0 w 593407"/>
              <a:gd name="connsiteY3" fmla="*/ 197643 h 391001"/>
              <a:gd name="connsiteX4" fmla="*/ 76200 w 593407"/>
              <a:gd name="connsiteY4" fmla="*/ 391001 h 391001"/>
              <a:gd name="connsiteX5" fmla="*/ 215265 w 593407"/>
              <a:gd name="connsiteY5" fmla="*/ 379571 h 391001"/>
              <a:gd name="connsiteX6" fmla="*/ 593407 w 593407"/>
              <a:gd name="connsiteY6" fmla="*/ 281464 h 391001"/>
              <a:gd name="connsiteX7" fmla="*/ 401955 w 593407"/>
              <a:gd name="connsiteY7" fmla="*/ 74771 h 391001"/>
              <a:gd name="connsiteX8" fmla="*/ 265747 w 593407"/>
              <a:gd name="connsiteY8" fmla="*/ 0 h 391001"/>
              <a:gd name="connsiteX9" fmla="*/ 198596 w 593407"/>
              <a:gd name="connsiteY9" fmla="*/ 1905 h 391001"/>
              <a:gd name="connsiteX0" fmla="*/ 198596 w 593407"/>
              <a:gd name="connsiteY0" fmla="*/ 1905 h 379571"/>
              <a:gd name="connsiteX1" fmla="*/ 126206 w 593407"/>
              <a:gd name="connsiteY1" fmla="*/ 44768 h 379571"/>
              <a:gd name="connsiteX2" fmla="*/ 6667 w 593407"/>
              <a:gd name="connsiteY2" fmla="*/ 109061 h 379571"/>
              <a:gd name="connsiteX3" fmla="*/ 0 w 593407"/>
              <a:gd name="connsiteY3" fmla="*/ 197643 h 379571"/>
              <a:gd name="connsiteX4" fmla="*/ 128587 w 593407"/>
              <a:gd name="connsiteY4" fmla="*/ 276701 h 379571"/>
              <a:gd name="connsiteX5" fmla="*/ 215265 w 593407"/>
              <a:gd name="connsiteY5" fmla="*/ 379571 h 379571"/>
              <a:gd name="connsiteX6" fmla="*/ 593407 w 593407"/>
              <a:gd name="connsiteY6" fmla="*/ 281464 h 379571"/>
              <a:gd name="connsiteX7" fmla="*/ 401955 w 593407"/>
              <a:gd name="connsiteY7" fmla="*/ 74771 h 379571"/>
              <a:gd name="connsiteX8" fmla="*/ 265747 w 593407"/>
              <a:gd name="connsiteY8" fmla="*/ 0 h 379571"/>
              <a:gd name="connsiteX9" fmla="*/ 198596 w 593407"/>
              <a:gd name="connsiteY9" fmla="*/ 1905 h 379571"/>
              <a:gd name="connsiteX0" fmla="*/ 198596 w 593407"/>
              <a:gd name="connsiteY0" fmla="*/ 1905 h 396240"/>
              <a:gd name="connsiteX1" fmla="*/ 126206 w 593407"/>
              <a:gd name="connsiteY1" fmla="*/ 44768 h 396240"/>
              <a:gd name="connsiteX2" fmla="*/ 6667 w 593407"/>
              <a:gd name="connsiteY2" fmla="*/ 109061 h 396240"/>
              <a:gd name="connsiteX3" fmla="*/ 0 w 593407"/>
              <a:gd name="connsiteY3" fmla="*/ 197643 h 396240"/>
              <a:gd name="connsiteX4" fmla="*/ 128587 w 593407"/>
              <a:gd name="connsiteY4" fmla="*/ 276701 h 396240"/>
              <a:gd name="connsiteX5" fmla="*/ 381953 w 593407"/>
              <a:gd name="connsiteY5" fmla="*/ 396240 h 396240"/>
              <a:gd name="connsiteX6" fmla="*/ 593407 w 593407"/>
              <a:gd name="connsiteY6" fmla="*/ 281464 h 396240"/>
              <a:gd name="connsiteX7" fmla="*/ 401955 w 593407"/>
              <a:gd name="connsiteY7" fmla="*/ 74771 h 396240"/>
              <a:gd name="connsiteX8" fmla="*/ 265747 w 593407"/>
              <a:gd name="connsiteY8" fmla="*/ 0 h 396240"/>
              <a:gd name="connsiteX9" fmla="*/ 198596 w 593407"/>
              <a:gd name="connsiteY9" fmla="*/ 1905 h 396240"/>
              <a:gd name="connsiteX0" fmla="*/ 198596 w 621884"/>
              <a:gd name="connsiteY0" fmla="*/ 1905 h 396240"/>
              <a:gd name="connsiteX1" fmla="*/ 126206 w 621884"/>
              <a:gd name="connsiteY1" fmla="*/ 44768 h 396240"/>
              <a:gd name="connsiteX2" fmla="*/ 6667 w 621884"/>
              <a:gd name="connsiteY2" fmla="*/ 109061 h 396240"/>
              <a:gd name="connsiteX3" fmla="*/ 0 w 621884"/>
              <a:gd name="connsiteY3" fmla="*/ 197643 h 396240"/>
              <a:gd name="connsiteX4" fmla="*/ 128587 w 621884"/>
              <a:gd name="connsiteY4" fmla="*/ 276701 h 396240"/>
              <a:gd name="connsiteX5" fmla="*/ 381953 w 621884"/>
              <a:gd name="connsiteY5" fmla="*/ 396240 h 396240"/>
              <a:gd name="connsiteX6" fmla="*/ 621884 w 621884"/>
              <a:gd name="connsiteY6" fmla="*/ 251885 h 396240"/>
              <a:gd name="connsiteX7" fmla="*/ 401955 w 621884"/>
              <a:gd name="connsiteY7" fmla="*/ 74771 h 396240"/>
              <a:gd name="connsiteX8" fmla="*/ 265747 w 621884"/>
              <a:gd name="connsiteY8" fmla="*/ 0 h 396240"/>
              <a:gd name="connsiteX9" fmla="*/ 198596 w 621884"/>
              <a:gd name="connsiteY9" fmla="*/ 1905 h 396240"/>
              <a:gd name="connsiteX0" fmla="*/ 198596 w 621884"/>
              <a:gd name="connsiteY0" fmla="*/ 1905 h 396240"/>
              <a:gd name="connsiteX1" fmla="*/ 126206 w 621884"/>
              <a:gd name="connsiteY1" fmla="*/ 44768 h 396240"/>
              <a:gd name="connsiteX2" fmla="*/ 6667 w 621884"/>
              <a:gd name="connsiteY2" fmla="*/ 109061 h 396240"/>
              <a:gd name="connsiteX3" fmla="*/ 0 w 621884"/>
              <a:gd name="connsiteY3" fmla="*/ 197643 h 396240"/>
              <a:gd name="connsiteX4" fmla="*/ 128587 w 621884"/>
              <a:gd name="connsiteY4" fmla="*/ 276701 h 396240"/>
              <a:gd name="connsiteX5" fmla="*/ 381953 w 621884"/>
              <a:gd name="connsiteY5" fmla="*/ 396240 h 396240"/>
              <a:gd name="connsiteX6" fmla="*/ 621884 w 621884"/>
              <a:gd name="connsiteY6" fmla="*/ 251885 h 396240"/>
              <a:gd name="connsiteX7" fmla="*/ 430432 w 621884"/>
              <a:gd name="connsiteY7" fmla="*/ 107637 h 396240"/>
              <a:gd name="connsiteX8" fmla="*/ 265747 w 621884"/>
              <a:gd name="connsiteY8" fmla="*/ 0 h 396240"/>
              <a:gd name="connsiteX9" fmla="*/ 198596 w 621884"/>
              <a:gd name="connsiteY9" fmla="*/ 1905 h 396240"/>
              <a:gd name="connsiteX0" fmla="*/ 198596 w 621884"/>
              <a:gd name="connsiteY0" fmla="*/ 0 h 394335"/>
              <a:gd name="connsiteX1" fmla="*/ 126206 w 621884"/>
              <a:gd name="connsiteY1" fmla="*/ 42863 h 394335"/>
              <a:gd name="connsiteX2" fmla="*/ 6667 w 621884"/>
              <a:gd name="connsiteY2" fmla="*/ 107156 h 394335"/>
              <a:gd name="connsiteX3" fmla="*/ 0 w 621884"/>
              <a:gd name="connsiteY3" fmla="*/ 195738 h 394335"/>
              <a:gd name="connsiteX4" fmla="*/ 128587 w 621884"/>
              <a:gd name="connsiteY4" fmla="*/ 274796 h 394335"/>
              <a:gd name="connsiteX5" fmla="*/ 381953 w 621884"/>
              <a:gd name="connsiteY5" fmla="*/ 394335 h 394335"/>
              <a:gd name="connsiteX6" fmla="*/ 621884 w 621884"/>
              <a:gd name="connsiteY6" fmla="*/ 249980 h 394335"/>
              <a:gd name="connsiteX7" fmla="*/ 430432 w 621884"/>
              <a:gd name="connsiteY7" fmla="*/ 105732 h 394335"/>
              <a:gd name="connsiteX8" fmla="*/ 287105 w 621884"/>
              <a:gd name="connsiteY8" fmla="*/ 4669 h 394335"/>
              <a:gd name="connsiteX9" fmla="*/ 198596 w 621884"/>
              <a:gd name="connsiteY9" fmla="*/ 0 h 394335"/>
              <a:gd name="connsiteX0" fmla="*/ 198596 w 621884"/>
              <a:gd name="connsiteY0" fmla="*/ 0 h 394335"/>
              <a:gd name="connsiteX1" fmla="*/ 119086 w 621884"/>
              <a:gd name="connsiteY1" fmla="*/ 59296 h 394335"/>
              <a:gd name="connsiteX2" fmla="*/ 6667 w 621884"/>
              <a:gd name="connsiteY2" fmla="*/ 107156 h 394335"/>
              <a:gd name="connsiteX3" fmla="*/ 0 w 621884"/>
              <a:gd name="connsiteY3" fmla="*/ 195738 h 394335"/>
              <a:gd name="connsiteX4" fmla="*/ 128587 w 621884"/>
              <a:gd name="connsiteY4" fmla="*/ 274796 h 394335"/>
              <a:gd name="connsiteX5" fmla="*/ 381953 w 621884"/>
              <a:gd name="connsiteY5" fmla="*/ 394335 h 394335"/>
              <a:gd name="connsiteX6" fmla="*/ 621884 w 621884"/>
              <a:gd name="connsiteY6" fmla="*/ 249980 h 394335"/>
              <a:gd name="connsiteX7" fmla="*/ 430432 w 621884"/>
              <a:gd name="connsiteY7" fmla="*/ 105732 h 394335"/>
              <a:gd name="connsiteX8" fmla="*/ 287105 w 621884"/>
              <a:gd name="connsiteY8" fmla="*/ 4669 h 394335"/>
              <a:gd name="connsiteX9" fmla="*/ 198596 w 621884"/>
              <a:gd name="connsiteY9" fmla="*/ 0 h 394335"/>
              <a:gd name="connsiteX0" fmla="*/ 202155 w 621884"/>
              <a:gd name="connsiteY0" fmla="*/ 8477 h 389666"/>
              <a:gd name="connsiteX1" fmla="*/ 119086 w 621884"/>
              <a:gd name="connsiteY1" fmla="*/ 54627 h 389666"/>
              <a:gd name="connsiteX2" fmla="*/ 6667 w 621884"/>
              <a:gd name="connsiteY2" fmla="*/ 102487 h 389666"/>
              <a:gd name="connsiteX3" fmla="*/ 0 w 621884"/>
              <a:gd name="connsiteY3" fmla="*/ 191069 h 389666"/>
              <a:gd name="connsiteX4" fmla="*/ 128587 w 621884"/>
              <a:gd name="connsiteY4" fmla="*/ 270127 h 389666"/>
              <a:gd name="connsiteX5" fmla="*/ 381953 w 621884"/>
              <a:gd name="connsiteY5" fmla="*/ 389666 h 389666"/>
              <a:gd name="connsiteX6" fmla="*/ 621884 w 621884"/>
              <a:gd name="connsiteY6" fmla="*/ 245311 h 389666"/>
              <a:gd name="connsiteX7" fmla="*/ 430432 w 621884"/>
              <a:gd name="connsiteY7" fmla="*/ 101063 h 389666"/>
              <a:gd name="connsiteX8" fmla="*/ 287105 w 621884"/>
              <a:gd name="connsiteY8" fmla="*/ 0 h 389666"/>
              <a:gd name="connsiteX9" fmla="*/ 202155 w 621884"/>
              <a:gd name="connsiteY9" fmla="*/ 8477 h 389666"/>
              <a:gd name="connsiteX0" fmla="*/ 202155 w 621884"/>
              <a:gd name="connsiteY0" fmla="*/ 0 h 381189"/>
              <a:gd name="connsiteX1" fmla="*/ 119086 w 621884"/>
              <a:gd name="connsiteY1" fmla="*/ 46150 h 381189"/>
              <a:gd name="connsiteX2" fmla="*/ 6667 w 621884"/>
              <a:gd name="connsiteY2" fmla="*/ 94010 h 381189"/>
              <a:gd name="connsiteX3" fmla="*/ 0 w 621884"/>
              <a:gd name="connsiteY3" fmla="*/ 182592 h 381189"/>
              <a:gd name="connsiteX4" fmla="*/ 128587 w 621884"/>
              <a:gd name="connsiteY4" fmla="*/ 261650 h 381189"/>
              <a:gd name="connsiteX5" fmla="*/ 381953 w 621884"/>
              <a:gd name="connsiteY5" fmla="*/ 381189 h 381189"/>
              <a:gd name="connsiteX6" fmla="*/ 621884 w 621884"/>
              <a:gd name="connsiteY6" fmla="*/ 236834 h 381189"/>
              <a:gd name="connsiteX7" fmla="*/ 430432 w 621884"/>
              <a:gd name="connsiteY7" fmla="*/ 92586 h 381189"/>
              <a:gd name="connsiteX8" fmla="*/ 265747 w 621884"/>
              <a:gd name="connsiteY8" fmla="*/ 14529 h 381189"/>
              <a:gd name="connsiteX9" fmla="*/ 202155 w 621884"/>
              <a:gd name="connsiteY9" fmla="*/ 0 h 381189"/>
              <a:gd name="connsiteX0" fmla="*/ 202155 w 621884"/>
              <a:gd name="connsiteY0" fmla="*/ 0 h 381189"/>
              <a:gd name="connsiteX1" fmla="*/ 119086 w 621884"/>
              <a:gd name="connsiteY1" fmla="*/ 46150 h 381189"/>
              <a:gd name="connsiteX2" fmla="*/ 6667 w 621884"/>
              <a:gd name="connsiteY2" fmla="*/ 94010 h 381189"/>
              <a:gd name="connsiteX3" fmla="*/ 0 w 621884"/>
              <a:gd name="connsiteY3" fmla="*/ 182592 h 381189"/>
              <a:gd name="connsiteX4" fmla="*/ 128587 w 621884"/>
              <a:gd name="connsiteY4" fmla="*/ 271509 h 381189"/>
              <a:gd name="connsiteX5" fmla="*/ 381953 w 621884"/>
              <a:gd name="connsiteY5" fmla="*/ 381189 h 381189"/>
              <a:gd name="connsiteX6" fmla="*/ 621884 w 621884"/>
              <a:gd name="connsiteY6" fmla="*/ 236834 h 381189"/>
              <a:gd name="connsiteX7" fmla="*/ 430432 w 621884"/>
              <a:gd name="connsiteY7" fmla="*/ 92586 h 381189"/>
              <a:gd name="connsiteX8" fmla="*/ 265747 w 621884"/>
              <a:gd name="connsiteY8" fmla="*/ 14529 h 381189"/>
              <a:gd name="connsiteX9" fmla="*/ 202155 w 621884"/>
              <a:gd name="connsiteY9" fmla="*/ 0 h 381189"/>
              <a:gd name="connsiteX0" fmla="*/ 202155 w 621884"/>
              <a:gd name="connsiteY0" fmla="*/ 0 h 394335"/>
              <a:gd name="connsiteX1" fmla="*/ 119086 w 621884"/>
              <a:gd name="connsiteY1" fmla="*/ 46150 h 394335"/>
              <a:gd name="connsiteX2" fmla="*/ 6667 w 621884"/>
              <a:gd name="connsiteY2" fmla="*/ 94010 h 394335"/>
              <a:gd name="connsiteX3" fmla="*/ 0 w 621884"/>
              <a:gd name="connsiteY3" fmla="*/ 182592 h 394335"/>
              <a:gd name="connsiteX4" fmla="*/ 128587 w 621884"/>
              <a:gd name="connsiteY4" fmla="*/ 271509 h 394335"/>
              <a:gd name="connsiteX5" fmla="*/ 381953 w 621884"/>
              <a:gd name="connsiteY5" fmla="*/ 394335 h 394335"/>
              <a:gd name="connsiteX6" fmla="*/ 621884 w 621884"/>
              <a:gd name="connsiteY6" fmla="*/ 236834 h 394335"/>
              <a:gd name="connsiteX7" fmla="*/ 430432 w 621884"/>
              <a:gd name="connsiteY7" fmla="*/ 92586 h 394335"/>
              <a:gd name="connsiteX8" fmla="*/ 265747 w 621884"/>
              <a:gd name="connsiteY8" fmla="*/ 14529 h 394335"/>
              <a:gd name="connsiteX9" fmla="*/ 202155 w 621884"/>
              <a:gd name="connsiteY9" fmla="*/ 0 h 394335"/>
              <a:gd name="connsiteX0" fmla="*/ 202155 w 629002"/>
              <a:gd name="connsiteY0" fmla="*/ 0 h 394335"/>
              <a:gd name="connsiteX1" fmla="*/ 119086 w 629002"/>
              <a:gd name="connsiteY1" fmla="*/ 46150 h 394335"/>
              <a:gd name="connsiteX2" fmla="*/ 6667 w 629002"/>
              <a:gd name="connsiteY2" fmla="*/ 94010 h 394335"/>
              <a:gd name="connsiteX3" fmla="*/ 0 w 629002"/>
              <a:gd name="connsiteY3" fmla="*/ 182592 h 394335"/>
              <a:gd name="connsiteX4" fmla="*/ 128587 w 629002"/>
              <a:gd name="connsiteY4" fmla="*/ 271509 h 394335"/>
              <a:gd name="connsiteX5" fmla="*/ 381953 w 629002"/>
              <a:gd name="connsiteY5" fmla="*/ 394335 h 394335"/>
              <a:gd name="connsiteX6" fmla="*/ 629002 w 629002"/>
              <a:gd name="connsiteY6" fmla="*/ 253266 h 394335"/>
              <a:gd name="connsiteX7" fmla="*/ 430432 w 629002"/>
              <a:gd name="connsiteY7" fmla="*/ 92586 h 394335"/>
              <a:gd name="connsiteX8" fmla="*/ 265747 w 629002"/>
              <a:gd name="connsiteY8" fmla="*/ 14529 h 394335"/>
              <a:gd name="connsiteX9" fmla="*/ 202155 w 629002"/>
              <a:gd name="connsiteY9" fmla="*/ 0 h 39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9002" h="394335">
                <a:moveTo>
                  <a:pt x="202155" y="0"/>
                </a:moveTo>
                <a:lnTo>
                  <a:pt x="119086" y="46150"/>
                </a:lnTo>
                <a:lnTo>
                  <a:pt x="6667" y="94010"/>
                </a:lnTo>
                <a:lnTo>
                  <a:pt x="0" y="182592"/>
                </a:lnTo>
                <a:lnTo>
                  <a:pt x="128587" y="271509"/>
                </a:lnTo>
                <a:lnTo>
                  <a:pt x="381953" y="394335"/>
                </a:lnTo>
                <a:lnTo>
                  <a:pt x="629002" y="253266"/>
                </a:lnTo>
                <a:lnTo>
                  <a:pt x="430432" y="92586"/>
                </a:lnTo>
                <a:lnTo>
                  <a:pt x="265747" y="14529"/>
                </a:lnTo>
                <a:lnTo>
                  <a:pt x="202155" y="0"/>
                </a:lnTo>
                <a:close/>
              </a:path>
            </a:pathLst>
          </a:custGeom>
          <a:noFill/>
          <a:ln w="28575" cap="flat" cmpd="sng" algn="ctr">
            <a:solidFill>
              <a:srgbClr val="00884A"/>
            </a:solidFill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de-DE" sz="1500" kern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65" name="Freihandform: Form 15">
            <a:extLst>
              <a:ext uri="{FF2B5EF4-FFF2-40B4-BE49-F238E27FC236}">
                <a16:creationId xmlns:a16="http://schemas.microsoft.com/office/drawing/2014/main" id="{EDD09B40-FB95-3A82-00FC-DED23B9B1C86}"/>
              </a:ext>
            </a:extLst>
          </p:cNvPr>
          <p:cNvSpPr>
            <a:spLocks noChangeAspect="1"/>
          </p:cNvSpPr>
          <p:nvPr/>
        </p:nvSpPr>
        <p:spPr>
          <a:xfrm>
            <a:off x="4888521" y="2405483"/>
            <a:ext cx="401347" cy="348580"/>
          </a:xfrm>
          <a:custGeom>
            <a:avLst/>
            <a:gdLst>
              <a:gd name="connsiteX0" fmla="*/ 12700 w 552450"/>
              <a:gd name="connsiteY0" fmla="*/ 34925 h 498475"/>
              <a:gd name="connsiteX1" fmla="*/ 0 w 552450"/>
              <a:gd name="connsiteY1" fmla="*/ 273050 h 498475"/>
              <a:gd name="connsiteX2" fmla="*/ 15875 w 552450"/>
              <a:gd name="connsiteY2" fmla="*/ 307975 h 498475"/>
              <a:gd name="connsiteX3" fmla="*/ 120650 w 552450"/>
              <a:gd name="connsiteY3" fmla="*/ 384175 h 498475"/>
              <a:gd name="connsiteX4" fmla="*/ 117475 w 552450"/>
              <a:gd name="connsiteY4" fmla="*/ 438150 h 498475"/>
              <a:gd name="connsiteX5" fmla="*/ 209550 w 552450"/>
              <a:gd name="connsiteY5" fmla="*/ 498475 h 498475"/>
              <a:gd name="connsiteX6" fmla="*/ 317500 w 552450"/>
              <a:gd name="connsiteY6" fmla="*/ 454025 h 498475"/>
              <a:gd name="connsiteX7" fmla="*/ 320675 w 552450"/>
              <a:gd name="connsiteY7" fmla="*/ 409575 h 498475"/>
              <a:gd name="connsiteX8" fmla="*/ 387350 w 552450"/>
              <a:gd name="connsiteY8" fmla="*/ 371475 h 498475"/>
              <a:gd name="connsiteX9" fmla="*/ 434975 w 552450"/>
              <a:gd name="connsiteY9" fmla="*/ 403225 h 498475"/>
              <a:gd name="connsiteX10" fmla="*/ 527050 w 552450"/>
              <a:gd name="connsiteY10" fmla="*/ 352425 h 498475"/>
              <a:gd name="connsiteX11" fmla="*/ 552450 w 552450"/>
              <a:gd name="connsiteY11" fmla="*/ 136525 h 498475"/>
              <a:gd name="connsiteX12" fmla="*/ 457200 w 552450"/>
              <a:gd name="connsiteY12" fmla="*/ 69850 h 498475"/>
              <a:gd name="connsiteX13" fmla="*/ 447675 w 552450"/>
              <a:gd name="connsiteY13" fmla="*/ 19050 h 498475"/>
              <a:gd name="connsiteX14" fmla="*/ 409575 w 552450"/>
              <a:gd name="connsiteY14" fmla="*/ 25400 h 498475"/>
              <a:gd name="connsiteX15" fmla="*/ 387350 w 552450"/>
              <a:gd name="connsiteY15" fmla="*/ 63500 h 498475"/>
              <a:gd name="connsiteX16" fmla="*/ 377825 w 552450"/>
              <a:gd name="connsiteY16" fmla="*/ 82550 h 498475"/>
              <a:gd name="connsiteX17" fmla="*/ 339725 w 552450"/>
              <a:gd name="connsiteY17" fmla="*/ 53975 h 498475"/>
              <a:gd name="connsiteX18" fmla="*/ 307975 w 552450"/>
              <a:gd name="connsiteY18" fmla="*/ 53975 h 498475"/>
              <a:gd name="connsiteX19" fmla="*/ 244475 w 552450"/>
              <a:gd name="connsiteY19" fmla="*/ 76200 h 498475"/>
              <a:gd name="connsiteX20" fmla="*/ 212725 w 552450"/>
              <a:gd name="connsiteY20" fmla="*/ 34925 h 498475"/>
              <a:gd name="connsiteX21" fmla="*/ 184150 w 552450"/>
              <a:gd name="connsiteY21" fmla="*/ 0 h 498475"/>
              <a:gd name="connsiteX22" fmla="*/ 130175 w 552450"/>
              <a:gd name="connsiteY22" fmla="*/ 12700 h 498475"/>
              <a:gd name="connsiteX23" fmla="*/ 130175 w 552450"/>
              <a:gd name="connsiteY23" fmla="*/ 12700 h 498475"/>
              <a:gd name="connsiteX24" fmla="*/ 101600 w 552450"/>
              <a:gd name="connsiteY24" fmla="*/ 3175 h 498475"/>
              <a:gd name="connsiteX25" fmla="*/ 12700 w 552450"/>
              <a:gd name="connsiteY25" fmla="*/ 34925 h 498475"/>
              <a:gd name="connsiteX0" fmla="*/ 12700 w 552450"/>
              <a:gd name="connsiteY0" fmla="*/ 34925 h 498475"/>
              <a:gd name="connsiteX1" fmla="*/ 0 w 552450"/>
              <a:gd name="connsiteY1" fmla="*/ 273050 h 498475"/>
              <a:gd name="connsiteX2" fmla="*/ 15875 w 552450"/>
              <a:gd name="connsiteY2" fmla="*/ 307975 h 498475"/>
              <a:gd name="connsiteX3" fmla="*/ 120650 w 552450"/>
              <a:gd name="connsiteY3" fmla="*/ 384175 h 498475"/>
              <a:gd name="connsiteX4" fmla="*/ 222043 w 552450"/>
              <a:gd name="connsiteY4" fmla="*/ 397232 h 498475"/>
              <a:gd name="connsiteX5" fmla="*/ 209550 w 552450"/>
              <a:gd name="connsiteY5" fmla="*/ 498475 h 498475"/>
              <a:gd name="connsiteX6" fmla="*/ 317500 w 552450"/>
              <a:gd name="connsiteY6" fmla="*/ 454025 h 498475"/>
              <a:gd name="connsiteX7" fmla="*/ 320675 w 552450"/>
              <a:gd name="connsiteY7" fmla="*/ 409575 h 498475"/>
              <a:gd name="connsiteX8" fmla="*/ 387350 w 552450"/>
              <a:gd name="connsiteY8" fmla="*/ 371475 h 498475"/>
              <a:gd name="connsiteX9" fmla="*/ 434975 w 552450"/>
              <a:gd name="connsiteY9" fmla="*/ 403225 h 498475"/>
              <a:gd name="connsiteX10" fmla="*/ 527050 w 552450"/>
              <a:gd name="connsiteY10" fmla="*/ 352425 h 498475"/>
              <a:gd name="connsiteX11" fmla="*/ 552450 w 552450"/>
              <a:gd name="connsiteY11" fmla="*/ 136525 h 498475"/>
              <a:gd name="connsiteX12" fmla="*/ 457200 w 552450"/>
              <a:gd name="connsiteY12" fmla="*/ 69850 h 498475"/>
              <a:gd name="connsiteX13" fmla="*/ 447675 w 552450"/>
              <a:gd name="connsiteY13" fmla="*/ 19050 h 498475"/>
              <a:gd name="connsiteX14" fmla="*/ 409575 w 552450"/>
              <a:gd name="connsiteY14" fmla="*/ 25400 h 498475"/>
              <a:gd name="connsiteX15" fmla="*/ 387350 w 552450"/>
              <a:gd name="connsiteY15" fmla="*/ 63500 h 498475"/>
              <a:gd name="connsiteX16" fmla="*/ 377825 w 552450"/>
              <a:gd name="connsiteY16" fmla="*/ 82550 h 498475"/>
              <a:gd name="connsiteX17" fmla="*/ 339725 w 552450"/>
              <a:gd name="connsiteY17" fmla="*/ 53975 h 498475"/>
              <a:gd name="connsiteX18" fmla="*/ 307975 w 552450"/>
              <a:gd name="connsiteY18" fmla="*/ 53975 h 498475"/>
              <a:gd name="connsiteX19" fmla="*/ 244475 w 552450"/>
              <a:gd name="connsiteY19" fmla="*/ 76200 h 498475"/>
              <a:gd name="connsiteX20" fmla="*/ 212725 w 552450"/>
              <a:gd name="connsiteY20" fmla="*/ 34925 h 498475"/>
              <a:gd name="connsiteX21" fmla="*/ 184150 w 552450"/>
              <a:gd name="connsiteY21" fmla="*/ 0 h 498475"/>
              <a:gd name="connsiteX22" fmla="*/ 130175 w 552450"/>
              <a:gd name="connsiteY22" fmla="*/ 12700 h 498475"/>
              <a:gd name="connsiteX23" fmla="*/ 130175 w 552450"/>
              <a:gd name="connsiteY23" fmla="*/ 12700 h 498475"/>
              <a:gd name="connsiteX24" fmla="*/ 101600 w 552450"/>
              <a:gd name="connsiteY24" fmla="*/ 3175 h 498475"/>
              <a:gd name="connsiteX25" fmla="*/ 12700 w 552450"/>
              <a:gd name="connsiteY25" fmla="*/ 34925 h 498475"/>
              <a:gd name="connsiteX0" fmla="*/ 12700 w 552450"/>
              <a:gd name="connsiteY0" fmla="*/ 34925 h 498475"/>
              <a:gd name="connsiteX1" fmla="*/ 0 w 552450"/>
              <a:gd name="connsiteY1" fmla="*/ 273050 h 498475"/>
              <a:gd name="connsiteX2" fmla="*/ 15875 w 552450"/>
              <a:gd name="connsiteY2" fmla="*/ 307975 h 498475"/>
              <a:gd name="connsiteX3" fmla="*/ 120650 w 552450"/>
              <a:gd name="connsiteY3" fmla="*/ 384175 h 498475"/>
              <a:gd name="connsiteX4" fmla="*/ 222043 w 552450"/>
              <a:gd name="connsiteY4" fmla="*/ 397232 h 498475"/>
              <a:gd name="connsiteX5" fmla="*/ 209550 w 552450"/>
              <a:gd name="connsiteY5" fmla="*/ 498475 h 498475"/>
              <a:gd name="connsiteX6" fmla="*/ 317500 w 552450"/>
              <a:gd name="connsiteY6" fmla="*/ 454025 h 498475"/>
              <a:gd name="connsiteX7" fmla="*/ 320675 w 552450"/>
              <a:gd name="connsiteY7" fmla="*/ 409575 h 498475"/>
              <a:gd name="connsiteX8" fmla="*/ 387350 w 552450"/>
              <a:gd name="connsiteY8" fmla="*/ 371475 h 498475"/>
              <a:gd name="connsiteX9" fmla="*/ 434975 w 552450"/>
              <a:gd name="connsiteY9" fmla="*/ 403225 h 498475"/>
              <a:gd name="connsiteX10" fmla="*/ 527050 w 552450"/>
              <a:gd name="connsiteY10" fmla="*/ 352425 h 498475"/>
              <a:gd name="connsiteX11" fmla="*/ 552450 w 552450"/>
              <a:gd name="connsiteY11" fmla="*/ 136525 h 498475"/>
              <a:gd name="connsiteX12" fmla="*/ 457200 w 552450"/>
              <a:gd name="connsiteY12" fmla="*/ 69850 h 498475"/>
              <a:gd name="connsiteX13" fmla="*/ 447675 w 552450"/>
              <a:gd name="connsiteY13" fmla="*/ 19050 h 498475"/>
              <a:gd name="connsiteX14" fmla="*/ 409575 w 552450"/>
              <a:gd name="connsiteY14" fmla="*/ 25400 h 498475"/>
              <a:gd name="connsiteX15" fmla="*/ 387350 w 552450"/>
              <a:gd name="connsiteY15" fmla="*/ 63500 h 498475"/>
              <a:gd name="connsiteX16" fmla="*/ 377825 w 552450"/>
              <a:gd name="connsiteY16" fmla="*/ 82550 h 498475"/>
              <a:gd name="connsiteX17" fmla="*/ 353364 w 552450"/>
              <a:gd name="connsiteY17" fmla="*/ 19877 h 498475"/>
              <a:gd name="connsiteX18" fmla="*/ 307975 w 552450"/>
              <a:gd name="connsiteY18" fmla="*/ 53975 h 498475"/>
              <a:gd name="connsiteX19" fmla="*/ 244475 w 552450"/>
              <a:gd name="connsiteY19" fmla="*/ 76200 h 498475"/>
              <a:gd name="connsiteX20" fmla="*/ 212725 w 552450"/>
              <a:gd name="connsiteY20" fmla="*/ 34925 h 498475"/>
              <a:gd name="connsiteX21" fmla="*/ 184150 w 552450"/>
              <a:gd name="connsiteY21" fmla="*/ 0 h 498475"/>
              <a:gd name="connsiteX22" fmla="*/ 130175 w 552450"/>
              <a:gd name="connsiteY22" fmla="*/ 12700 h 498475"/>
              <a:gd name="connsiteX23" fmla="*/ 130175 w 552450"/>
              <a:gd name="connsiteY23" fmla="*/ 12700 h 498475"/>
              <a:gd name="connsiteX24" fmla="*/ 101600 w 552450"/>
              <a:gd name="connsiteY24" fmla="*/ 3175 h 498475"/>
              <a:gd name="connsiteX25" fmla="*/ 12700 w 552450"/>
              <a:gd name="connsiteY25" fmla="*/ 34925 h 498475"/>
              <a:gd name="connsiteX0" fmla="*/ 12700 w 552450"/>
              <a:gd name="connsiteY0" fmla="*/ 34925 h 498475"/>
              <a:gd name="connsiteX1" fmla="*/ 0 w 552450"/>
              <a:gd name="connsiteY1" fmla="*/ 273050 h 498475"/>
              <a:gd name="connsiteX2" fmla="*/ 15875 w 552450"/>
              <a:gd name="connsiteY2" fmla="*/ 307975 h 498475"/>
              <a:gd name="connsiteX3" fmla="*/ 120650 w 552450"/>
              <a:gd name="connsiteY3" fmla="*/ 384175 h 498475"/>
              <a:gd name="connsiteX4" fmla="*/ 222043 w 552450"/>
              <a:gd name="connsiteY4" fmla="*/ 397232 h 498475"/>
              <a:gd name="connsiteX5" fmla="*/ 209550 w 552450"/>
              <a:gd name="connsiteY5" fmla="*/ 498475 h 498475"/>
              <a:gd name="connsiteX6" fmla="*/ 317500 w 552450"/>
              <a:gd name="connsiteY6" fmla="*/ 454025 h 498475"/>
              <a:gd name="connsiteX7" fmla="*/ 320675 w 552450"/>
              <a:gd name="connsiteY7" fmla="*/ 409575 h 498475"/>
              <a:gd name="connsiteX8" fmla="*/ 387350 w 552450"/>
              <a:gd name="connsiteY8" fmla="*/ 371475 h 498475"/>
              <a:gd name="connsiteX9" fmla="*/ 434975 w 552450"/>
              <a:gd name="connsiteY9" fmla="*/ 403225 h 498475"/>
              <a:gd name="connsiteX10" fmla="*/ 527050 w 552450"/>
              <a:gd name="connsiteY10" fmla="*/ 352425 h 498475"/>
              <a:gd name="connsiteX11" fmla="*/ 552450 w 552450"/>
              <a:gd name="connsiteY11" fmla="*/ 136525 h 498475"/>
              <a:gd name="connsiteX12" fmla="*/ 457200 w 552450"/>
              <a:gd name="connsiteY12" fmla="*/ 69850 h 498475"/>
              <a:gd name="connsiteX13" fmla="*/ 447675 w 552450"/>
              <a:gd name="connsiteY13" fmla="*/ 19050 h 498475"/>
              <a:gd name="connsiteX14" fmla="*/ 409575 w 552450"/>
              <a:gd name="connsiteY14" fmla="*/ 25400 h 498475"/>
              <a:gd name="connsiteX15" fmla="*/ 387350 w 552450"/>
              <a:gd name="connsiteY15" fmla="*/ 63500 h 498475"/>
              <a:gd name="connsiteX16" fmla="*/ 377825 w 552450"/>
              <a:gd name="connsiteY16" fmla="*/ 82550 h 498475"/>
              <a:gd name="connsiteX17" fmla="*/ 353364 w 552450"/>
              <a:gd name="connsiteY17" fmla="*/ 19877 h 498475"/>
              <a:gd name="connsiteX18" fmla="*/ 317068 w 552450"/>
              <a:gd name="connsiteY18" fmla="*/ 42608 h 498475"/>
              <a:gd name="connsiteX19" fmla="*/ 244475 w 552450"/>
              <a:gd name="connsiteY19" fmla="*/ 76200 h 498475"/>
              <a:gd name="connsiteX20" fmla="*/ 212725 w 552450"/>
              <a:gd name="connsiteY20" fmla="*/ 34925 h 498475"/>
              <a:gd name="connsiteX21" fmla="*/ 184150 w 552450"/>
              <a:gd name="connsiteY21" fmla="*/ 0 h 498475"/>
              <a:gd name="connsiteX22" fmla="*/ 130175 w 552450"/>
              <a:gd name="connsiteY22" fmla="*/ 12700 h 498475"/>
              <a:gd name="connsiteX23" fmla="*/ 130175 w 552450"/>
              <a:gd name="connsiteY23" fmla="*/ 12700 h 498475"/>
              <a:gd name="connsiteX24" fmla="*/ 101600 w 552450"/>
              <a:gd name="connsiteY24" fmla="*/ 3175 h 498475"/>
              <a:gd name="connsiteX25" fmla="*/ 12700 w 552450"/>
              <a:gd name="connsiteY25" fmla="*/ 34925 h 498475"/>
              <a:gd name="connsiteX0" fmla="*/ 12700 w 552450"/>
              <a:gd name="connsiteY0" fmla="*/ 34925 h 498475"/>
              <a:gd name="connsiteX1" fmla="*/ 0 w 552450"/>
              <a:gd name="connsiteY1" fmla="*/ 273050 h 498475"/>
              <a:gd name="connsiteX2" fmla="*/ 15875 w 552450"/>
              <a:gd name="connsiteY2" fmla="*/ 307975 h 498475"/>
              <a:gd name="connsiteX3" fmla="*/ 120650 w 552450"/>
              <a:gd name="connsiteY3" fmla="*/ 384175 h 498475"/>
              <a:gd name="connsiteX4" fmla="*/ 222043 w 552450"/>
              <a:gd name="connsiteY4" fmla="*/ 397232 h 498475"/>
              <a:gd name="connsiteX5" fmla="*/ 209550 w 552450"/>
              <a:gd name="connsiteY5" fmla="*/ 498475 h 498475"/>
              <a:gd name="connsiteX6" fmla="*/ 317500 w 552450"/>
              <a:gd name="connsiteY6" fmla="*/ 454025 h 498475"/>
              <a:gd name="connsiteX7" fmla="*/ 320675 w 552450"/>
              <a:gd name="connsiteY7" fmla="*/ 409575 h 498475"/>
              <a:gd name="connsiteX8" fmla="*/ 387350 w 552450"/>
              <a:gd name="connsiteY8" fmla="*/ 371475 h 498475"/>
              <a:gd name="connsiteX9" fmla="*/ 434975 w 552450"/>
              <a:gd name="connsiteY9" fmla="*/ 403225 h 498475"/>
              <a:gd name="connsiteX10" fmla="*/ 527050 w 552450"/>
              <a:gd name="connsiteY10" fmla="*/ 352425 h 498475"/>
              <a:gd name="connsiteX11" fmla="*/ 552450 w 552450"/>
              <a:gd name="connsiteY11" fmla="*/ 136525 h 498475"/>
              <a:gd name="connsiteX12" fmla="*/ 457200 w 552450"/>
              <a:gd name="connsiteY12" fmla="*/ 69850 h 498475"/>
              <a:gd name="connsiteX13" fmla="*/ 447675 w 552450"/>
              <a:gd name="connsiteY13" fmla="*/ 19050 h 498475"/>
              <a:gd name="connsiteX14" fmla="*/ 409575 w 552450"/>
              <a:gd name="connsiteY14" fmla="*/ 25400 h 498475"/>
              <a:gd name="connsiteX15" fmla="*/ 387350 w 552450"/>
              <a:gd name="connsiteY15" fmla="*/ 63500 h 498475"/>
              <a:gd name="connsiteX16" fmla="*/ 377825 w 552450"/>
              <a:gd name="connsiteY16" fmla="*/ 82550 h 498475"/>
              <a:gd name="connsiteX17" fmla="*/ 353364 w 552450"/>
              <a:gd name="connsiteY17" fmla="*/ 19877 h 498475"/>
              <a:gd name="connsiteX18" fmla="*/ 317068 w 552450"/>
              <a:gd name="connsiteY18" fmla="*/ 42608 h 498475"/>
              <a:gd name="connsiteX19" fmla="*/ 269480 w 552450"/>
              <a:gd name="connsiteY19" fmla="*/ 33009 h 498475"/>
              <a:gd name="connsiteX20" fmla="*/ 212725 w 552450"/>
              <a:gd name="connsiteY20" fmla="*/ 34925 h 498475"/>
              <a:gd name="connsiteX21" fmla="*/ 184150 w 552450"/>
              <a:gd name="connsiteY21" fmla="*/ 0 h 498475"/>
              <a:gd name="connsiteX22" fmla="*/ 130175 w 552450"/>
              <a:gd name="connsiteY22" fmla="*/ 12700 h 498475"/>
              <a:gd name="connsiteX23" fmla="*/ 130175 w 552450"/>
              <a:gd name="connsiteY23" fmla="*/ 12700 h 498475"/>
              <a:gd name="connsiteX24" fmla="*/ 101600 w 552450"/>
              <a:gd name="connsiteY24" fmla="*/ 3175 h 498475"/>
              <a:gd name="connsiteX25" fmla="*/ 12700 w 552450"/>
              <a:gd name="connsiteY25" fmla="*/ 34925 h 498475"/>
              <a:gd name="connsiteX0" fmla="*/ 12700 w 552450"/>
              <a:gd name="connsiteY0" fmla="*/ 34925 h 498475"/>
              <a:gd name="connsiteX1" fmla="*/ 0 w 552450"/>
              <a:gd name="connsiteY1" fmla="*/ 273050 h 498475"/>
              <a:gd name="connsiteX2" fmla="*/ 15875 w 552450"/>
              <a:gd name="connsiteY2" fmla="*/ 307975 h 498475"/>
              <a:gd name="connsiteX3" fmla="*/ 120650 w 552450"/>
              <a:gd name="connsiteY3" fmla="*/ 384175 h 498475"/>
              <a:gd name="connsiteX4" fmla="*/ 222043 w 552450"/>
              <a:gd name="connsiteY4" fmla="*/ 397232 h 498475"/>
              <a:gd name="connsiteX5" fmla="*/ 209550 w 552450"/>
              <a:gd name="connsiteY5" fmla="*/ 498475 h 498475"/>
              <a:gd name="connsiteX6" fmla="*/ 317500 w 552450"/>
              <a:gd name="connsiteY6" fmla="*/ 454025 h 498475"/>
              <a:gd name="connsiteX7" fmla="*/ 320675 w 552450"/>
              <a:gd name="connsiteY7" fmla="*/ 409575 h 498475"/>
              <a:gd name="connsiteX8" fmla="*/ 387350 w 552450"/>
              <a:gd name="connsiteY8" fmla="*/ 371475 h 498475"/>
              <a:gd name="connsiteX9" fmla="*/ 434975 w 552450"/>
              <a:gd name="connsiteY9" fmla="*/ 403225 h 498475"/>
              <a:gd name="connsiteX10" fmla="*/ 527050 w 552450"/>
              <a:gd name="connsiteY10" fmla="*/ 352425 h 498475"/>
              <a:gd name="connsiteX11" fmla="*/ 552450 w 552450"/>
              <a:gd name="connsiteY11" fmla="*/ 136525 h 498475"/>
              <a:gd name="connsiteX12" fmla="*/ 457200 w 552450"/>
              <a:gd name="connsiteY12" fmla="*/ 69850 h 498475"/>
              <a:gd name="connsiteX13" fmla="*/ 447675 w 552450"/>
              <a:gd name="connsiteY13" fmla="*/ 19050 h 498475"/>
              <a:gd name="connsiteX14" fmla="*/ 409575 w 552450"/>
              <a:gd name="connsiteY14" fmla="*/ 25400 h 498475"/>
              <a:gd name="connsiteX15" fmla="*/ 387350 w 552450"/>
              <a:gd name="connsiteY15" fmla="*/ 63500 h 498475"/>
              <a:gd name="connsiteX16" fmla="*/ 377825 w 552450"/>
              <a:gd name="connsiteY16" fmla="*/ 82550 h 498475"/>
              <a:gd name="connsiteX17" fmla="*/ 353364 w 552450"/>
              <a:gd name="connsiteY17" fmla="*/ 19877 h 498475"/>
              <a:gd name="connsiteX18" fmla="*/ 317068 w 552450"/>
              <a:gd name="connsiteY18" fmla="*/ 42608 h 498475"/>
              <a:gd name="connsiteX19" fmla="*/ 269480 w 552450"/>
              <a:gd name="connsiteY19" fmla="*/ 33009 h 498475"/>
              <a:gd name="connsiteX20" fmla="*/ 280923 w 552450"/>
              <a:gd name="connsiteY20" fmla="*/ 3100 h 498475"/>
              <a:gd name="connsiteX21" fmla="*/ 184150 w 552450"/>
              <a:gd name="connsiteY21" fmla="*/ 0 h 498475"/>
              <a:gd name="connsiteX22" fmla="*/ 130175 w 552450"/>
              <a:gd name="connsiteY22" fmla="*/ 12700 h 498475"/>
              <a:gd name="connsiteX23" fmla="*/ 130175 w 552450"/>
              <a:gd name="connsiteY23" fmla="*/ 12700 h 498475"/>
              <a:gd name="connsiteX24" fmla="*/ 101600 w 552450"/>
              <a:gd name="connsiteY24" fmla="*/ 3175 h 498475"/>
              <a:gd name="connsiteX25" fmla="*/ 12700 w 552450"/>
              <a:gd name="connsiteY25" fmla="*/ 34925 h 498475"/>
              <a:gd name="connsiteX0" fmla="*/ 12700 w 552450"/>
              <a:gd name="connsiteY0" fmla="*/ 96303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30175 w 552450"/>
              <a:gd name="connsiteY22" fmla="*/ 74078 h 559853"/>
              <a:gd name="connsiteX23" fmla="*/ 130175 w 552450"/>
              <a:gd name="connsiteY23" fmla="*/ 74078 h 559853"/>
              <a:gd name="connsiteX24" fmla="*/ 101600 w 552450"/>
              <a:gd name="connsiteY24" fmla="*/ 64553 h 559853"/>
              <a:gd name="connsiteX25" fmla="*/ 12700 w 552450"/>
              <a:gd name="connsiteY25" fmla="*/ 96303 h 559853"/>
              <a:gd name="connsiteX0" fmla="*/ 12700 w 552450"/>
              <a:gd name="connsiteY0" fmla="*/ 96303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30175 w 552450"/>
              <a:gd name="connsiteY22" fmla="*/ 74078 h 559853"/>
              <a:gd name="connsiteX23" fmla="*/ 150634 w 552450"/>
              <a:gd name="connsiteY23" fmla="*/ 17247 h 559853"/>
              <a:gd name="connsiteX24" fmla="*/ 101600 w 552450"/>
              <a:gd name="connsiteY24" fmla="*/ 64553 h 559853"/>
              <a:gd name="connsiteX25" fmla="*/ 12700 w 552450"/>
              <a:gd name="connsiteY25" fmla="*/ 96303 h 559853"/>
              <a:gd name="connsiteX0" fmla="*/ 12700 w 552450"/>
              <a:gd name="connsiteY0" fmla="*/ 96303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30175 w 552450"/>
              <a:gd name="connsiteY22" fmla="*/ 74078 h 559853"/>
              <a:gd name="connsiteX23" fmla="*/ 68797 w 552450"/>
              <a:gd name="connsiteY23" fmla="*/ 10428 h 559853"/>
              <a:gd name="connsiteX24" fmla="*/ 101600 w 552450"/>
              <a:gd name="connsiteY24" fmla="*/ 64553 h 559853"/>
              <a:gd name="connsiteX25" fmla="*/ 12700 w 552450"/>
              <a:gd name="connsiteY25" fmla="*/ 96303 h 559853"/>
              <a:gd name="connsiteX0" fmla="*/ 12700 w 552450"/>
              <a:gd name="connsiteY0" fmla="*/ 96303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46088 w 552450"/>
              <a:gd name="connsiteY22" fmla="*/ 42253 h 559853"/>
              <a:gd name="connsiteX23" fmla="*/ 68797 w 552450"/>
              <a:gd name="connsiteY23" fmla="*/ 10428 h 559853"/>
              <a:gd name="connsiteX24" fmla="*/ 101600 w 552450"/>
              <a:gd name="connsiteY24" fmla="*/ 64553 h 559853"/>
              <a:gd name="connsiteX25" fmla="*/ 12700 w 552450"/>
              <a:gd name="connsiteY25" fmla="*/ 96303 h 559853"/>
              <a:gd name="connsiteX0" fmla="*/ 12700 w 552450"/>
              <a:gd name="connsiteY0" fmla="*/ 96303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46088 w 552450"/>
              <a:gd name="connsiteY22" fmla="*/ 42253 h 559853"/>
              <a:gd name="connsiteX23" fmla="*/ 68797 w 552450"/>
              <a:gd name="connsiteY23" fmla="*/ 10428 h 559853"/>
              <a:gd name="connsiteX24" fmla="*/ 15217 w 552450"/>
              <a:gd name="connsiteY24" fmla="*/ 107744 h 559853"/>
              <a:gd name="connsiteX25" fmla="*/ 12700 w 552450"/>
              <a:gd name="connsiteY25" fmla="*/ 96303 h 559853"/>
              <a:gd name="connsiteX0" fmla="*/ 12700 w 552450"/>
              <a:gd name="connsiteY0" fmla="*/ 96303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46088 w 552450"/>
              <a:gd name="connsiteY22" fmla="*/ 42253 h 559853"/>
              <a:gd name="connsiteX23" fmla="*/ 98350 w 552450"/>
              <a:gd name="connsiteY23" fmla="*/ 33159 h 559853"/>
              <a:gd name="connsiteX24" fmla="*/ 15217 w 552450"/>
              <a:gd name="connsiteY24" fmla="*/ 107744 h 559853"/>
              <a:gd name="connsiteX25" fmla="*/ 12700 w 552450"/>
              <a:gd name="connsiteY25" fmla="*/ 96303 h 559853"/>
              <a:gd name="connsiteX0" fmla="*/ 49071 w 552450"/>
              <a:gd name="connsiteY0" fmla="*/ 73571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46088 w 552450"/>
              <a:gd name="connsiteY22" fmla="*/ 42253 h 559853"/>
              <a:gd name="connsiteX23" fmla="*/ 98350 w 552450"/>
              <a:gd name="connsiteY23" fmla="*/ 33159 h 559853"/>
              <a:gd name="connsiteX24" fmla="*/ 15217 w 552450"/>
              <a:gd name="connsiteY24" fmla="*/ 107744 h 559853"/>
              <a:gd name="connsiteX25" fmla="*/ 49071 w 552450"/>
              <a:gd name="connsiteY25" fmla="*/ 73571 h 559853"/>
              <a:gd name="connsiteX0" fmla="*/ 1334 w 552450"/>
              <a:gd name="connsiteY0" fmla="*/ 164501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46088 w 552450"/>
              <a:gd name="connsiteY22" fmla="*/ 42253 h 559853"/>
              <a:gd name="connsiteX23" fmla="*/ 98350 w 552450"/>
              <a:gd name="connsiteY23" fmla="*/ 33159 h 559853"/>
              <a:gd name="connsiteX24" fmla="*/ 15217 w 552450"/>
              <a:gd name="connsiteY24" fmla="*/ 107744 h 559853"/>
              <a:gd name="connsiteX25" fmla="*/ 1334 w 552450"/>
              <a:gd name="connsiteY25" fmla="*/ 164501 h 559853"/>
              <a:gd name="connsiteX0" fmla="*/ 1334 w 552450"/>
              <a:gd name="connsiteY0" fmla="*/ 164501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46088 w 552450"/>
              <a:gd name="connsiteY22" fmla="*/ 42253 h 559853"/>
              <a:gd name="connsiteX23" fmla="*/ 98350 w 552450"/>
              <a:gd name="connsiteY23" fmla="*/ 33159 h 559853"/>
              <a:gd name="connsiteX24" fmla="*/ 76595 w 552450"/>
              <a:gd name="connsiteY24" fmla="*/ 85012 h 559853"/>
              <a:gd name="connsiteX25" fmla="*/ 1334 w 552450"/>
              <a:gd name="connsiteY25" fmla="*/ 164501 h 559853"/>
              <a:gd name="connsiteX0" fmla="*/ 99083 w 552450"/>
              <a:gd name="connsiteY0" fmla="*/ 107670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46088 w 552450"/>
              <a:gd name="connsiteY22" fmla="*/ 42253 h 559853"/>
              <a:gd name="connsiteX23" fmla="*/ 98350 w 552450"/>
              <a:gd name="connsiteY23" fmla="*/ 33159 h 559853"/>
              <a:gd name="connsiteX24" fmla="*/ 76595 w 552450"/>
              <a:gd name="connsiteY24" fmla="*/ 85012 h 559853"/>
              <a:gd name="connsiteX25" fmla="*/ 99083 w 552450"/>
              <a:gd name="connsiteY25" fmla="*/ 107670 h 559853"/>
              <a:gd name="connsiteX0" fmla="*/ 99083 w 552450"/>
              <a:gd name="connsiteY0" fmla="*/ 107670 h 559853"/>
              <a:gd name="connsiteX1" fmla="*/ 0 w 552450"/>
              <a:gd name="connsiteY1" fmla="*/ 334428 h 559853"/>
              <a:gd name="connsiteX2" fmla="*/ 15875 w 552450"/>
              <a:gd name="connsiteY2" fmla="*/ 369353 h 559853"/>
              <a:gd name="connsiteX3" fmla="*/ 120650 w 552450"/>
              <a:gd name="connsiteY3" fmla="*/ 445553 h 559853"/>
              <a:gd name="connsiteX4" fmla="*/ 222043 w 552450"/>
              <a:gd name="connsiteY4" fmla="*/ 458610 h 559853"/>
              <a:gd name="connsiteX5" fmla="*/ 209550 w 552450"/>
              <a:gd name="connsiteY5" fmla="*/ 559853 h 559853"/>
              <a:gd name="connsiteX6" fmla="*/ 317500 w 552450"/>
              <a:gd name="connsiteY6" fmla="*/ 515403 h 559853"/>
              <a:gd name="connsiteX7" fmla="*/ 320675 w 552450"/>
              <a:gd name="connsiteY7" fmla="*/ 470953 h 559853"/>
              <a:gd name="connsiteX8" fmla="*/ 387350 w 552450"/>
              <a:gd name="connsiteY8" fmla="*/ 432853 h 559853"/>
              <a:gd name="connsiteX9" fmla="*/ 434975 w 552450"/>
              <a:gd name="connsiteY9" fmla="*/ 464603 h 559853"/>
              <a:gd name="connsiteX10" fmla="*/ 527050 w 552450"/>
              <a:gd name="connsiteY10" fmla="*/ 413803 h 559853"/>
              <a:gd name="connsiteX11" fmla="*/ 552450 w 552450"/>
              <a:gd name="connsiteY11" fmla="*/ 197903 h 559853"/>
              <a:gd name="connsiteX12" fmla="*/ 457200 w 552450"/>
              <a:gd name="connsiteY12" fmla="*/ 131228 h 559853"/>
              <a:gd name="connsiteX13" fmla="*/ 447675 w 552450"/>
              <a:gd name="connsiteY13" fmla="*/ 80428 h 559853"/>
              <a:gd name="connsiteX14" fmla="*/ 409575 w 552450"/>
              <a:gd name="connsiteY14" fmla="*/ 86778 h 559853"/>
              <a:gd name="connsiteX15" fmla="*/ 387350 w 552450"/>
              <a:gd name="connsiteY15" fmla="*/ 124878 h 559853"/>
              <a:gd name="connsiteX16" fmla="*/ 377825 w 552450"/>
              <a:gd name="connsiteY16" fmla="*/ 143928 h 559853"/>
              <a:gd name="connsiteX17" fmla="*/ 353364 w 552450"/>
              <a:gd name="connsiteY17" fmla="*/ 81255 h 559853"/>
              <a:gd name="connsiteX18" fmla="*/ 317068 w 552450"/>
              <a:gd name="connsiteY18" fmla="*/ 103986 h 559853"/>
              <a:gd name="connsiteX19" fmla="*/ 269480 w 552450"/>
              <a:gd name="connsiteY19" fmla="*/ 94387 h 559853"/>
              <a:gd name="connsiteX20" fmla="*/ 280923 w 552450"/>
              <a:gd name="connsiteY20" fmla="*/ 64478 h 559853"/>
              <a:gd name="connsiteX21" fmla="*/ 175057 w 552450"/>
              <a:gd name="connsiteY21" fmla="*/ 0 h 559853"/>
              <a:gd name="connsiteX22" fmla="*/ 146088 w 552450"/>
              <a:gd name="connsiteY22" fmla="*/ 42253 h 559853"/>
              <a:gd name="connsiteX23" fmla="*/ 98350 w 552450"/>
              <a:gd name="connsiteY23" fmla="*/ 33159 h 559853"/>
              <a:gd name="connsiteX24" fmla="*/ 74321 w 552450"/>
              <a:gd name="connsiteY24" fmla="*/ 66826 h 559853"/>
              <a:gd name="connsiteX25" fmla="*/ 99083 w 552450"/>
              <a:gd name="connsiteY25" fmla="*/ 107670 h 559853"/>
              <a:gd name="connsiteX0" fmla="*/ 83208 w 536575"/>
              <a:gd name="connsiteY0" fmla="*/ 107670 h 559853"/>
              <a:gd name="connsiteX1" fmla="*/ 38683 w 536575"/>
              <a:gd name="connsiteY1" fmla="*/ 102558 h 559853"/>
              <a:gd name="connsiteX2" fmla="*/ 0 w 536575"/>
              <a:gd name="connsiteY2" fmla="*/ 369353 h 559853"/>
              <a:gd name="connsiteX3" fmla="*/ 104775 w 536575"/>
              <a:gd name="connsiteY3" fmla="*/ 445553 h 559853"/>
              <a:gd name="connsiteX4" fmla="*/ 206168 w 536575"/>
              <a:gd name="connsiteY4" fmla="*/ 458610 h 559853"/>
              <a:gd name="connsiteX5" fmla="*/ 193675 w 536575"/>
              <a:gd name="connsiteY5" fmla="*/ 559853 h 559853"/>
              <a:gd name="connsiteX6" fmla="*/ 301625 w 536575"/>
              <a:gd name="connsiteY6" fmla="*/ 515403 h 559853"/>
              <a:gd name="connsiteX7" fmla="*/ 304800 w 536575"/>
              <a:gd name="connsiteY7" fmla="*/ 470953 h 559853"/>
              <a:gd name="connsiteX8" fmla="*/ 371475 w 536575"/>
              <a:gd name="connsiteY8" fmla="*/ 432853 h 559853"/>
              <a:gd name="connsiteX9" fmla="*/ 419100 w 536575"/>
              <a:gd name="connsiteY9" fmla="*/ 464603 h 559853"/>
              <a:gd name="connsiteX10" fmla="*/ 511175 w 536575"/>
              <a:gd name="connsiteY10" fmla="*/ 413803 h 559853"/>
              <a:gd name="connsiteX11" fmla="*/ 536575 w 536575"/>
              <a:gd name="connsiteY11" fmla="*/ 197903 h 559853"/>
              <a:gd name="connsiteX12" fmla="*/ 441325 w 536575"/>
              <a:gd name="connsiteY12" fmla="*/ 131228 h 559853"/>
              <a:gd name="connsiteX13" fmla="*/ 431800 w 536575"/>
              <a:gd name="connsiteY13" fmla="*/ 80428 h 559853"/>
              <a:gd name="connsiteX14" fmla="*/ 393700 w 536575"/>
              <a:gd name="connsiteY14" fmla="*/ 86778 h 559853"/>
              <a:gd name="connsiteX15" fmla="*/ 371475 w 536575"/>
              <a:gd name="connsiteY15" fmla="*/ 124878 h 559853"/>
              <a:gd name="connsiteX16" fmla="*/ 361950 w 536575"/>
              <a:gd name="connsiteY16" fmla="*/ 143928 h 559853"/>
              <a:gd name="connsiteX17" fmla="*/ 337489 w 536575"/>
              <a:gd name="connsiteY17" fmla="*/ 81255 h 559853"/>
              <a:gd name="connsiteX18" fmla="*/ 301193 w 536575"/>
              <a:gd name="connsiteY18" fmla="*/ 103986 h 559853"/>
              <a:gd name="connsiteX19" fmla="*/ 253605 w 536575"/>
              <a:gd name="connsiteY19" fmla="*/ 94387 h 559853"/>
              <a:gd name="connsiteX20" fmla="*/ 265048 w 536575"/>
              <a:gd name="connsiteY20" fmla="*/ 64478 h 559853"/>
              <a:gd name="connsiteX21" fmla="*/ 159182 w 536575"/>
              <a:gd name="connsiteY21" fmla="*/ 0 h 559853"/>
              <a:gd name="connsiteX22" fmla="*/ 130213 w 536575"/>
              <a:gd name="connsiteY22" fmla="*/ 42253 h 559853"/>
              <a:gd name="connsiteX23" fmla="*/ 82475 w 536575"/>
              <a:gd name="connsiteY23" fmla="*/ 33159 h 559853"/>
              <a:gd name="connsiteX24" fmla="*/ 58446 w 536575"/>
              <a:gd name="connsiteY24" fmla="*/ 66826 h 559853"/>
              <a:gd name="connsiteX25" fmla="*/ 83208 w 536575"/>
              <a:gd name="connsiteY25" fmla="*/ 107670 h 559853"/>
              <a:gd name="connsiteX0" fmla="*/ 83208 w 536575"/>
              <a:gd name="connsiteY0" fmla="*/ 107670 h 559853"/>
              <a:gd name="connsiteX1" fmla="*/ 38683 w 536575"/>
              <a:gd name="connsiteY1" fmla="*/ 102558 h 559853"/>
              <a:gd name="connsiteX2" fmla="*/ 0 w 536575"/>
              <a:gd name="connsiteY2" fmla="*/ 369353 h 559853"/>
              <a:gd name="connsiteX3" fmla="*/ 104775 w 536575"/>
              <a:gd name="connsiteY3" fmla="*/ 445553 h 559853"/>
              <a:gd name="connsiteX4" fmla="*/ 206168 w 536575"/>
              <a:gd name="connsiteY4" fmla="*/ 458610 h 559853"/>
              <a:gd name="connsiteX5" fmla="*/ 193675 w 536575"/>
              <a:gd name="connsiteY5" fmla="*/ 559853 h 559853"/>
              <a:gd name="connsiteX6" fmla="*/ 301625 w 536575"/>
              <a:gd name="connsiteY6" fmla="*/ 515403 h 559853"/>
              <a:gd name="connsiteX7" fmla="*/ 304800 w 536575"/>
              <a:gd name="connsiteY7" fmla="*/ 470953 h 559853"/>
              <a:gd name="connsiteX8" fmla="*/ 371475 w 536575"/>
              <a:gd name="connsiteY8" fmla="*/ 432853 h 559853"/>
              <a:gd name="connsiteX9" fmla="*/ 419100 w 536575"/>
              <a:gd name="connsiteY9" fmla="*/ 464603 h 559853"/>
              <a:gd name="connsiteX10" fmla="*/ 511175 w 536575"/>
              <a:gd name="connsiteY10" fmla="*/ 413803 h 559853"/>
              <a:gd name="connsiteX11" fmla="*/ 536575 w 536575"/>
              <a:gd name="connsiteY11" fmla="*/ 197903 h 559853"/>
              <a:gd name="connsiteX12" fmla="*/ 441325 w 536575"/>
              <a:gd name="connsiteY12" fmla="*/ 131228 h 559853"/>
              <a:gd name="connsiteX13" fmla="*/ 431800 w 536575"/>
              <a:gd name="connsiteY13" fmla="*/ 80428 h 559853"/>
              <a:gd name="connsiteX14" fmla="*/ 393700 w 536575"/>
              <a:gd name="connsiteY14" fmla="*/ 86778 h 559853"/>
              <a:gd name="connsiteX15" fmla="*/ 371475 w 536575"/>
              <a:gd name="connsiteY15" fmla="*/ 124878 h 559853"/>
              <a:gd name="connsiteX16" fmla="*/ 361950 w 536575"/>
              <a:gd name="connsiteY16" fmla="*/ 143928 h 559853"/>
              <a:gd name="connsiteX17" fmla="*/ 337489 w 536575"/>
              <a:gd name="connsiteY17" fmla="*/ 81255 h 559853"/>
              <a:gd name="connsiteX18" fmla="*/ 301193 w 536575"/>
              <a:gd name="connsiteY18" fmla="*/ 103986 h 559853"/>
              <a:gd name="connsiteX19" fmla="*/ 253605 w 536575"/>
              <a:gd name="connsiteY19" fmla="*/ 94387 h 559853"/>
              <a:gd name="connsiteX20" fmla="*/ 265048 w 536575"/>
              <a:gd name="connsiteY20" fmla="*/ 64478 h 559853"/>
              <a:gd name="connsiteX21" fmla="*/ 159182 w 536575"/>
              <a:gd name="connsiteY21" fmla="*/ 0 h 559853"/>
              <a:gd name="connsiteX22" fmla="*/ 130213 w 536575"/>
              <a:gd name="connsiteY22" fmla="*/ 42253 h 559853"/>
              <a:gd name="connsiteX23" fmla="*/ 82475 w 536575"/>
              <a:gd name="connsiteY23" fmla="*/ 33159 h 559853"/>
              <a:gd name="connsiteX24" fmla="*/ 58446 w 536575"/>
              <a:gd name="connsiteY24" fmla="*/ 66826 h 559853"/>
              <a:gd name="connsiteX25" fmla="*/ 83208 w 536575"/>
              <a:gd name="connsiteY25" fmla="*/ 107670 h 559853"/>
              <a:gd name="connsiteX0" fmla="*/ 149132 w 602499"/>
              <a:gd name="connsiteY0" fmla="*/ 107670 h 559853"/>
              <a:gd name="connsiteX1" fmla="*/ 104607 w 602499"/>
              <a:gd name="connsiteY1" fmla="*/ 102558 h 559853"/>
              <a:gd name="connsiteX2" fmla="*/ 0 w 602499"/>
              <a:gd name="connsiteY2" fmla="*/ 264784 h 559853"/>
              <a:gd name="connsiteX3" fmla="*/ 170699 w 602499"/>
              <a:gd name="connsiteY3" fmla="*/ 445553 h 559853"/>
              <a:gd name="connsiteX4" fmla="*/ 272092 w 602499"/>
              <a:gd name="connsiteY4" fmla="*/ 458610 h 559853"/>
              <a:gd name="connsiteX5" fmla="*/ 259599 w 602499"/>
              <a:gd name="connsiteY5" fmla="*/ 559853 h 559853"/>
              <a:gd name="connsiteX6" fmla="*/ 367549 w 602499"/>
              <a:gd name="connsiteY6" fmla="*/ 515403 h 559853"/>
              <a:gd name="connsiteX7" fmla="*/ 370724 w 602499"/>
              <a:gd name="connsiteY7" fmla="*/ 470953 h 559853"/>
              <a:gd name="connsiteX8" fmla="*/ 437399 w 602499"/>
              <a:gd name="connsiteY8" fmla="*/ 432853 h 559853"/>
              <a:gd name="connsiteX9" fmla="*/ 485024 w 602499"/>
              <a:gd name="connsiteY9" fmla="*/ 464603 h 559853"/>
              <a:gd name="connsiteX10" fmla="*/ 577099 w 602499"/>
              <a:gd name="connsiteY10" fmla="*/ 413803 h 559853"/>
              <a:gd name="connsiteX11" fmla="*/ 602499 w 602499"/>
              <a:gd name="connsiteY11" fmla="*/ 197903 h 559853"/>
              <a:gd name="connsiteX12" fmla="*/ 507249 w 602499"/>
              <a:gd name="connsiteY12" fmla="*/ 131228 h 559853"/>
              <a:gd name="connsiteX13" fmla="*/ 497724 w 602499"/>
              <a:gd name="connsiteY13" fmla="*/ 80428 h 559853"/>
              <a:gd name="connsiteX14" fmla="*/ 459624 w 602499"/>
              <a:gd name="connsiteY14" fmla="*/ 86778 h 559853"/>
              <a:gd name="connsiteX15" fmla="*/ 437399 w 602499"/>
              <a:gd name="connsiteY15" fmla="*/ 124878 h 559853"/>
              <a:gd name="connsiteX16" fmla="*/ 427874 w 602499"/>
              <a:gd name="connsiteY16" fmla="*/ 143928 h 559853"/>
              <a:gd name="connsiteX17" fmla="*/ 403413 w 602499"/>
              <a:gd name="connsiteY17" fmla="*/ 81255 h 559853"/>
              <a:gd name="connsiteX18" fmla="*/ 367117 w 602499"/>
              <a:gd name="connsiteY18" fmla="*/ 103986 h 559853"/>
              <a:gd name="connsiteX19" fmla="*/ 319529 w 602499"/>
              <a:gd name="connsiteY19" fmla="*/ 94387 h 559853"/>
              <a:gd name="connsiteX20" fmla="*/ 330972 w 602499"/>
              <a:gd name="connsiteY20" fmla="*/ 64478 h 559853"/>
              <a:gd name="connsiteX21" fmla="*/ 225106 w 602499"/>
              <a:gd name="connsiteY21" fmla="*/ 0 h 559853"/>
              <a:gd name="connsiteX22" fmla="*/ 196137 w 602499"/>
              <a:gd name="connsiteY22" fmla="*/ 42253 h 559853"/>
              <a:gd name="connsiteX23" fmla="*/ 148399 w 602499"/>
              <a:gd name="connsiteY23" fmla="*/ 33159 h 559853"/>
              <a:gd name="connsiteX24" fmla="*/ 124370 w 602499"/>
              <a:gd name="connsiteY24" fmla="*/ 66826 h 559853"/>
              <a:gd name="connsiteX25" fmla="*/ 149132 w 602499"/>
              <a:gd name="connsiteY25" fmla="*/ 107670 h 559853"/>
              <a:gd name="connsiteX0" fmla="*/ 94574 w 547941"/>
              <a:gd name="connsiteY0" fmla="*/ 107670 h 559853"/>
              <a:gd name="connsiteX1" fmla="*/ 50049 w 547941"/>
              <a:gd name="connsiteY1" fmla="*/ 102558 h 559853"/>
              <a:gd name="connsiteX2" fmla="*/ 0 w 547941"/>
              <a:gd name="connsiteY2" fmla="*/ 235233 h 559853"/>
              <a:gd name="connsiteX3" fmla="*/ 116141 w 547941"/>
              <a:gd name="connsiteY3" fmla="*/ 445553 h 559853"/>
              <a:gd name="connsiteX4" fmla="*/ 217534 w 547941"/>
              <a:gd name="connsiteY4" fmla="*/ 458610 h 559853"/>
              <a:gd name="connsiteX5" fmla="*/ 205041 w 547941"/>
              <a:gd name="connsiteY5" fmla="*/ 559853 h 559853"/>
              <a:gd name="connsiteX6" fmla="*/ 312991 w 547941"/>
              <a:gd name="connsiteY6" fmla="*/ 515403 h 559853"/>
              <a:gd name="connsiteX7" fmla="*/ 316166 w 547941"/>
              <a:gd name="connsiteY7" fmla="*/ 470953 h 559853"/>
              <a:gd name="connsiteX8" fmla="*/ 382841 w 547941"/>
              <a:gd name="connsiteY8" fmla="*/ 432853 h 559853"/>
              <a:gd name="connsiteX9" fmla="*/ 430466 w 547941"/>
              <a:gd name="connsiteY9" fmla="*/ 464603 h 559853"/>
              <a:gd name="connsiteX10" fmla="*/ 522541 w 547941"/>
              <a:gd name="connsiteY10" fmla="*/ 413803 h 559853"/>
              <a:gd name="connsiteX11" fmla="*/ 547941 w 547941"/>
              <a:gd name="connsiteY11" fmla="*/ 197903 h 559853"/>
              <a:gd name="connsiteX12" fmla="*/ 452691 w 547941"/>
              <a:gd name="connsiteY12" fmla="*/ 131228 h 559853"/>
              <a:gd name="connsiteX13" fmla="*/ 443166 w 547941"/>
              <a:gd name="connsiteY13" fmla="*/ 80428 h 559853"/>
              <a:gd name="connsiteX14" fmla="*/ 405066 w 547941"/>
              <a:gd name="connsiteY14" fmla="*/ 86778 h 559853"/>
              <a:gd name="connsiteX15" fmla="*/ 382841 w 547941"/>
              <a:gd name="connsiteY15" fmla="*/ 124878 h 559853"/>
              <a:gd name="connsiteX16" fmla="*/ 373316 w 547941"/>
              <a:gd name="connsiteY16" fmla="*/ 143928 h 559853"/>
              <a:gd name="connsiteX17" fmla="*/ 348855 w 547941"/>
              <a:gd name="connsiteY17" fmla="*/ 81255 h 559853"/>
              <a:gd name="connsiteX18" fmla="*/ 312559 w 547941"/>
              <a:gd name="connsiteY18" fmla="*/ 103986 h 559853"/>
              <a:gd name="connsiteX19" fmla="*/ 264971 w 547941"/>
              <a:gd name="connsiteY19" fmla="*/ 94387 h 559853"/>
              <a:gd name="connsiteX20" fmla="*/ 276414 w 547941"/>
              <a:gd name="connsiteY20" fmla="*/ 64478 h 559853"/>
              <a:gd name="connsiteX21" fmla="*/ 170548 w 547941"/>
              <a:gd name="connsiteY21" fmla="*/ 0 h 559853"/>
              <a:gd name="connsiteX22" fmla="*/ 141579 w 547941"/>
              <a:gd name="connsiteY22" fmla="*/ 42253 h 559853"/>
              <a:gd name="connsiteX23" fmla="*/ 93841 w 547941"/>
              <a:gd name="connsiteY23" fmla="*/ 33159 h 559853"/>
              <a:gd name="connsiteX24" fmla="*/ 69812 w 547941"/>
              <a:gd name="connsiteY24" fmla="*/ 66826 h 559853"/>
              <a:gd name="connsiteX25" fmla="*/ 94574 w 547941"/>
              <a:gd name="connsiteY25" fmla="*/ 107670 h 559853"/>
              <a:gd name="connsiteX0" fmla="*/ 94574 w 547941"/>
              <a:gd name="connsiteY0" fmla="*/ 107670 h 559853"/>
              <a:gd name="connsiteX1" fmla="*/ 50049 w 547941"/>
              <a:gd name="connsiteY1" fmla="*/ 102558 h 559853"/>
              <a:gd name="connsiteX2" fmla="*/ 0 w 547941"/>
              <a:gd name="connsiteY2" fmla="*/ 235233 h 559853"/>
              <a:gd name="connsiteX3" fmla="*/ 43398 w 547941"/>
              <a:gd name="connsiteY3" fmla="*/ 265968 h 559853"/>
              <a:gd name="connsiteX4" fmla="*/ 217534 w 547941"/>
              <a:gd name="connsiteY4" fmla="*/ 458610 h 559853"/>
              <a:gd name="connsiteX5" fmla="*/ 205041 w 547941"/>
              <a:gd name="connsiteY5" fmla="*/ 559853 h 559853"/>
              <a:gd name="connsiteX6" fmla="*/ 312991 w 547941"/>
              <a:gd name="connsiteY6" fmla="*/ 515403 h 559853"/>
              <a:gd name="connsiteX7" fmla="*/ 316166 w 547941"/>
              <a:gd name="connsiteY7" fmla="*/ 470953 h 559853"/>
              <a:gd name="connsiteX8" fmla="*/ 382841 w 547941"/>
              <a:gd name="connsiteY8" fmla="*/ 432853 h 559853"/>
              <a:gd name="connsiteX9" fmla="*/ 430466 w 547941"/>
              <a:gd name="connsiteY9" fmla="*/ 464603 h 559853"/>
              <a:gd name="connsiteX10" fmla="*/ 522541 w 547941"/>
              <a:gd name="connsiteY10" fmla="*/ 413803 h 559853"/>
              <a:gd name="connsiteX11" fmla="*/ 547941 w 547941"/>
              <a:gd name="connsiteY11" fmla="*/ 197903 h 559853"/>
              <a:gd name="connsiteX12" fmla="*/ 452691 w 547941"/>
              <a:gd name="connsiteY12" fmla="*/ 131228 h 559853"/>
              <a:gd name="connsiteX13" fmla="*/ 443166 w 547941"/>
              <a:gd name="connsiteY13" fmla="*/ 80428 h 559853"/>
              <a:gd name="connsiteX14" fmla="*/ 405066 w 547941"/>
              <a:gd name="connsiteY14" fmla="*/ 86778 h 559853"/>
              <a:gd name="connsiteX15" fmla="*/ 382841 w 547941"/>
              <a:gd name="connsiteY15" fmla="*/ 124878 h 559853"/>
              <a:gd name="connsiteX16" fmla="*/ 373316 w 547941"/>
              <a:gd name="connsiteY16" fmla="*/ 143928 h 559853"/>
              <a:gd name="connsiteX17" fmla="*/ 348855 w 547941"/>
              <a:gd name="connsiteY17" fmla="*/ 81255 h 559853"/>
              <a:gd name="connsiteX18" fmla="*/ 312559 w 547941"/>
              <a:gd name="connsiteY18" fmla="*/ 103986 h 559853"/>
              <a:gd name="connsiteX19" fmla="*/ 264971 w 547941"/>
              <a:gd name="connsiteY19" fmla="*/ 94387 h 559853"/>
              <a:gd name="connsiteX20" fmla="*/ 276414 w 547941"/>
              <a:gd name="connsiteY20" fmla="*/ 64478 h 559853"/>
              <a:gd name="connsiteX21" fmla="*/ 170548 w 547941"/>
              <a:gd name="connsiteY21" fmla="*/ 0 h 559853"/>
              <a:gd name="connsiteX22" fmla="*/ 141579 w 547941"/>
              <a:gd name="connsiteY22" fmla="*/ 42253 h 559853"/>
              <a:gd name="connsiteX23" fmla="*/ 93841 w 547941"/>
              <a:gd name="connsiteY23" fmla="*/ 33159 h 559853"/>
              <a:gd name="connsiteX24" fmla="*/ 69812 w 547941"/>
              <a:gd name="connsiteY24" fmla="*/ 66826 h 559853"/>
              <a:gd name="connsiteX25" fmla="*/ 94574 w 547941"/>
              <a:gd name="connsiteY25" fmla="*/ 107670 h 559853"/>
              <a:gd name="connsiteX0" fmla="*/ 94574 w 547941"/>
              <a:gd name="connsiteY0" fmla="*/ 107670 h 559853"/>
              <a:gd name="connsiteX1" fmla="*/ 50049 w 547941"/>
              <a:gd name="connsiteY1" fmla="*/ 102558 h 559853"/>
              <a:gd name="connsiteX2" fmla="*/ 0 w 547941"/>
              <a:gd name="connsiteY2" fmla="*/ 235233 h 559853"/>
              <a:gd name="connsiteX3" fmla="*/ 43398 w 547941"/>
              <a:gd name="connsiteY3" fmla="*/ 265968 h 559853"/>
              <a:gd name="connsiteX4" fmla="*/ 8396 w 547941"/>
              <a:gd name="connsiteY4" fmla="*/ 267658 h 559853"/>
              <a:gd name="connsiteX5" fmla="*/ 205041 w 547941"/>
              <a:gd name="connsiteY5" fmla="*/ 559853 h 559853"/>
              <a:gd name="connsiteX6" fmla="*/ 312991 w 547941"/>
              <a:gd name="connsiteY6" fmla="*/ 515403 h 559853"/>
              <a:gd name="connsiteX7" fmla="*/ 316166 w 547941"/>
              <a:gd name="connsiteY7" fmla="*/ 470953 h 559853"/>
              <a:gd name="connsiteX8" fmla="*/ 382841 w 547941"/>
              <a:gd name="connsiteY8" fmla="*/ 432853 h 559853"/>
              <a:gd name="connsiteX9" fmla="*/ 430466 w 547941"/>
              <a:gd name="connsiteY9" fmla="*/ 464603 h 559853"/>
              <a:gd name="connsiteX10" fmla="*/ 522541 w 547941"/>
              <a:gd name="connsiteY10" fmla="*/ 413803 h 559853"/>
              <a:gd name="connsiteX11" fmla="*/ 547941 w 547941"/>
              <a:gd name="connsiteY11" fmla="*/ 197903 h 559853"/>
              <a:gd name="connsiteX12" fmla="*/ 452691 w 547941"/>
              <a:gd name="connsiteY12" fmla="*/ 131228 h 559853"/>
              <a:gd name="connsiteX13" fmla="*/ 443166 w 547941"/>
              <a:gd name="connsiteY13" fmla="*/ 80428 h 559853"/>
              <a:gd name="connsiteX14" fmla="*/ 405066 w 547941"/>
              <a:gd name="connsiteY14" fmla="*/ 86778 h 559853"/>
              <a:gd name="connsiteX15" fmla="*/ 382841 w 547941"/>
              <a:gd name="connsiteY15" fmla="*/ 124878 h 559853"/>
              <a:gd name="connsiteX16" fmla="*/ 373316 w 547941"/>
              <a:gd name="connsiteY16" fmla="*/ 143928 h 559853"/>
              <a:gd name="connsiteX17" fmla="*/ 348855 w 547941"/>
              <a:gd name="connsiteY17" fmla="*/ 81255 h 559853"/>
              <a:gd name="connsiteX18" fmla="*/ 312559 w 547941"/>
              <a:gd name="connsiteY18" fmla="*/ 103986 h 559853"/>
              <a:gd name="connsiteX19" fmla="*/ 264971 w 547941"/>
              <a:gd name="connsiteY19" fmla="*/ 94387 h 559853"/>
              <a:gd name="connsiteX20" fmla="*/ 276414 w 547941"/>
              <a:gd name="connsiteY20" fmla="*/ 64478 h 559853"/>
              <a:gd name="connsiteX21" fmla="*/ 170548 w 547941"/>
              <a:gd name="connsiteY21" fmla="*/ 0 h 559853"/>
              <a:gd name="connsiteX22" fmla="*/ 141579 w 547941"/>
              <a:gd name="connsiteY22" fmla="*/ 42253 h 559853"/>
              <a:gd name="connsiteX23" fmla="*/ 93841 w 547941"/>
              <a:gd name="connsiteY23" fmla="*/ 33159 h 559853"/>
              <a:gd name="connsiteX24" fmla="*/ 69812 w 547941"/>
              <a:gd name="connsiteY24" fmla="*/ 66826 h 559853"/>
              <a:gd name="connsiteX25" fmla="*/ 94574 w 547941"/>
              <a:gd name="connsiteY25" fmla="*/ 107670 h 559853"/>
              <a:gd name="connsiteX0" fmla="*/ 105489 w 558856"/>
              <a:gd name="connsiteY0" fmla="*/ 107670 h 515403"/>
              <a:gd name="connsiteX1" fmla="*/ 60964 w 558856"/>
              <a:gd name="connsiteY1" fmla="*/ 102558 h 515403"/>
              <a:gd name="connsiteX2" fmla="*/ 10915 w 558856"/>
              <a:gd name="connsiteY2" fmla="*/ 235233 h 515403"/>
              <a:gd name="connsiteX3" fmla="*/ 54313 w 558856"/>
              <a:gd name="connsiteY3" fmla="*/ 265968 h 515403"/>
              <a:gd name="connsiteX4" fmla="*/ 19311 w 558856"/>
              <a:gd name="connsiteY4" fmla="*/ 267658 h 515403"/>
              <a:gd name="connsiteX5" fmla="*/ 0 w 558856"/>
              <a:gd name="connsiteY5" fmla="*/ 293885 h 515403"/>
              <a:gd name="connsiteX6" fmla="*/ 323906 w 558856"/>
              <a:gd name="connsiteY6" fmla="*/ 515403 h 515403"/>
              <a:gd name="connsiteX7" fmla="*/ 327081 w 558856"/>
              <a:gd name="connsiteY7" fmla="*/ 470953 h 515403"/>
              <a:gd name="connsiteX8" fmla="*/ 393756 w 558856"/>
              <a:gd name="connsiteY8" fmla="*/ 432853 h 515403"/>
              <a:gd name="connsiteX9" fmla="*/ 441381 w 558856"/>
              <a:gd name="connsiteY9" fmla="*/ 464603 h 515403"/>
              <a:gd name="connsiteX10" fmla="*/ 533456 w 558856"/>
              <a:gd name="connsiteY10" fmla="*/ 413803 h 515403"/>
              <a:gd name="connsiteX11" fmla="*/ 558856 w 558856"/>
              <a:gd name="connsiteY11" fmla="*/ 197903 h 515403"/>
              <a:gd name="connsiteX12" fmla="*/ 463606 w 558856"/>
              <a:gd name="connsiteY12" fmla="*/ 131228 h 515403"/>
              <a:gd name="connsiteX13" fmla="*/ 454081 w 558856"/>
              <a:gd name="connsiteY13" fmla="*/ 80428 h 515403"/>
              <a:gd name="connsiteX14" fmla="*/ 415981 w 558856"/>
              <a:gd name="connsiteY14" fmla="*/ 86778 h 515403"/>
              <a:gd name="connsiteX15" fmla="*/ 393756 w 558856"/>
              <a:gd name="connsiteY15" fmla="*/ 124878 h 515403"/>
              <a:gd name="connsiteX16" fmla="*/ 384231 w 558856"/>
              <a:gd name="connsiteY16" fmla="*/ 143928 h 515403"/>
              <a:gd name="connsiteX17" fmla="*/ 359770 w 558856"/>
              <a:gd name="connsiteY17" fmla="*/ 81255 h 515403"/>
              <a:gd name="connsiteX18" fmla="*/ 323474 w 558856"/>
              <a:gd name="connsiteY18" fmla="*/ 103986 h 515403"/>
              <a:gd name="connsiteX19" fmla="*/ 275886 w 558856"/>
              <a:gd name="connsiteY19" fmla="*/ 94387 h 515403"/>
              <a:gd name="connsiteX20" fmla="*/ 287329 w 558856"/>
              <a:gd name="connsiteY20" fmla="*/ 64478 h 515403"/>
              <a:gd name="connsiteX21" fmla="*/ 181463 w 558856"/>
              <a:gd name="connsiteY21" fmla="*/ 0 h 515403"/>
              <a:gd name="connsiteX22" fmla="*/ 152494 w 558856"/>
              <a:gd name="connsiteY22" fmla="*/ 42253 h 515403"/>
              <a:gd name="connsiteX23" fmla="*/ 104756 w 558856"/>
              <a:gd name="connsiteY23" fmla="*/ 33159 h 515403"/>
              <a:gd name="connsiteX24" fmla="*/ 80727 w 558856"/>
              <a:gd name="connsiteY24" fmla="*/ 66826 h 515403"/>
              <a:gd name="connsiteX25" fmla="*/ 105489 w 558856"/>
              <a:gd name="connsiteY25" fmla="*/ 107670 h 515403"/>
              <a:gd name="connsiteX0" fmla="*/ 105489 w 558856"/>
              <a:gd name="connsiteY0" fmla="*/ 107670 h 470953"/>
              <a:gd name="connsiteX1" fmla="*/ 60964 w 558856"/>
              <a:gd name="connsiteY1" fmla="*/ 102558 h 470953"/>
              <a:gd name="connsiteX2" fmla="*/ 10915 w 558856"/>
              <a:gd name="connsiteY2" fmla="*/ 235233 h 470953"/>
              <a:gd name="connsiteX3" fmla="*/ 54313 w 558856"/>
              <a:gd name="connsiteY3" fmla="*/ 265968 h 470953"/>
              <a:gd name="connsiteX4" fmla="*/ 19311 w 558856"/>
              <a:gd name="connsiteY4" fmla="*/ 267658 h 470953"/>
              <a:gd name="connsiteX5" fmla="*/ 0 w 558856"/>
              <a:gd name="connsiteY5" fmla="*/ 293885 h 470953"/>
              <a:gd name="connsiteX6" fmla="*/ 98857 w 558856"/>
              <a:gd name="connsiteY6" fmla="*/ 392649 h 470953"/>
              <a:gd name="connsiteX7" fmla="*/ 327081 w 558856"/>
              <a:gd name="connsiteY7" fmla="*/ 470953 h 470953"/>
              <a:gd name="connsiteX8" fmla="*/ 393756 w 558856"/>
              <a:gd name="connsiteY8" fmla="*/ 432853 h 470953"/>
              <a:gd name="connsiteX9" fmla="*/ 441381 w 558856"/>
              <a:gd name="connsiteY9" fmla="*/ 464603 h 470953"/>
              <a:gd name="connsiteX10" fmla="*/ 533456 w 558856"/>
              <a:gd name="connsiteY10" fmla="*/ 413803 h 470953"/>
              <a:gd name="connsiteX11" fmla="*/ 558856 w 558856"/>
              <a:gd name="connsiteY11" fmla="*/ 197903 h 470953"/>
              <a:gd name="connsiteX12" fmla="*/ 463606 w 558856"/>
              <a:gd name="connsiteY12" fmla="*/ 131228 h 470953"/>
              <a:gd name="connsiteX13" fmla="*/ 454081 w 558856"/>
              <a:gd name="connsiteY13" fmla="*/ 80428 h 470953"/>
              <a:gd name="connsiteX14" fmla="*/ 415981 w 558856"/>
              <a:gd name="connsiteY14" fmla="*/ 86778 h 470953"/>
              <a:gd name="connsiteX15" fmla="*/ 393756 w 558856"/>
              <a:gd name="connsiteY15" fmla="*/ 124878 h 470953"/>
              <a:gd name="connsiteX16" fmla="*/ 384231 w 558856"/>
              <a:gd name="connsiteY16" fmla="*/ 143928 h 470953"/>
              <a:gd name="connsiteX17" fmla="*/ 359770 w 558856"/>
              <a:gd name="connsiteY17" fmla="*/ 81255 h 470953"/>
              <a:gd name="connsiteX18" fmla="*/ 323474 w 558856"/>
              <a:gd name="connsiteY18" fmla="*/ 103986 h 470953"/>
              <a:gd name="connsiteX19" fmla="*/ 275886 w 558856"/>
              <a:gd name="connsiteY19" fmla="*/ 94387 h 470953"/>
              <a:gd name="connsiteX20" fmla="*/ 287329 w 558856"/>
              <a:gd name="connsiteY20" fmla="*/ 64478 h 470953"/>
              <a:gd name="connsiteX21" fmla="*/ 181463 w 558856"/>
              <a:gd name="connsiteY21" fmla="*/ 0 h 470953"/>
              <a:gd name="connsiteX22" fmla="*/ 152494 w 558856"/>
              <a:gd name="connsiteY22" fmla="*/ 42253 h 470953"/>
              <a:gd name="connsiteX23" fmla="*/ 104756 w 558856"/>
              <a:gd name="connsiteY23" fmla="*/ 33159 h 470953"/>
              <a:gd name="connsiteX24" fmla="*/ 80727 w 558856"/>
              <a:gd name="connsiteY24" fmla="*/ 66826 h 470953"/>
              <a:gd name="connsiteX25" fmla="*/ 105489 w 558856"/>
              <a:gd name="connsiteY25" fmla="*/ 107670 h 470953"/>
              <a:gd name="connsiteX0" fmla="*/ 130495 w 583862"/>
              <a:gd name="connsiteY0" fmla="*/ 107670 h 470953"/>
              <a:gd name="connsiteX1" fmla="*/ 85970 w 583862"/>
              <a:gd name="connsiteY1" fmla="*/ 102558 h 470953"/>
              <a:gd name="connsiteX2" fmla="*/ 35921 w 583862"/>
              <a:gd name="connsiteY2" fmla="*/ 235233 h 470953"/>
              <a:gd name="connsiteX3" fmla="*/ 79319 w 583862"/>
              <a:gd name="connsiteY3" fmla="*/ 265968 h 470953"/>
              <a:gd name="connsiteX4" fmla="*/ 44317 w 583862"/>
              <a:gd name="connsiteY4" fmla="*/ 267658 h 470953"/>
              <a:gd name="connsiteX5" fmla="*/ 0 w 583862"/>
              <a:gd name="connsiteY5" fmla="*/ 293885 h 470953"/>
              <a:gd name="connsiteX6" fmla="*/ 123863 w 583862"/>
              <a:gd name="connsiteY6" fmla="*/ 392649 h 470953"/>
              <a:gd name="connsiteX7" fmla="*/ 352087 w 583862"/>
              <a:gd name="connsiteY7" fmla="*/ 470953 h 470953"/>
              <a:gd name="connsiteX8" fmla="*/ 418762 w 583862"/>
              <a:gd name="connsiteY8" fmla="*/ 432853 h 470953"/>
              <a:gd name="connsiteX9" fmla="*/ 466387 w 583862"/>
              <a:gd name="connsiteY9" fmla="*/ 464603 h 470953"/>
              <a:gd name="connsiteX10" fmla="*/ 558462 w 583862"/>
              <a:gd name="connsiteY10" fmla="*/ 413803 h 470953"/>
              <a:gd name="connsiteX11" fmla="*/ 583862 w 583862"/>
              <a:gd name="connsiteY11" fmla="*/ 197903 h 470953"/>
              <a:gd name="connsiteX12" fmla="*/ 488612 w 583862"/>
              <a:gd name="connsiteY12" fmla="*/ 131228 h 470953"/>
              <a:gd name="connsiteX13" fmla="*/ 479087 w 583862"/>
              <a:gd name="connsiteY13" fmla="*/ 80428 h 470953"/>
              <a:gd name="connsiteX14" fmla="*/ 440987 w 583862"/>
              <a:gd name="connsiteY14" fmla="*/ 86778 h 470953"/>
              <a:gd name="connsiteX15" fmla="*/ 418762 w 583862"/>
              <a:gd name="connsiteY15" fmla="*/ 124878 h 470953"/>
              <a:gd name="connsiteX16" fmla="*/ 409237 w 583862"/>
              <a:gd name="connsiteY16" fmla="*/ 143928 h 470953"/>
              <a:gd name="connsiteX17" fmla="*/ 384776 w 583862"/>
              <a:gd name="connsiteY17" fmla="*/ 81255 h 470953"/>
              <a:gd name="connsiteX18" fmla="*/ 348480 w 583862"/>
              <a:gd name="connsiteY18" fmla="*/ 103986 h 470953"/>
              <a:gd name="connsiteX19" fmla="*/ 300892 w 583862"/>
              <a:gd name="connsiteY19" fmla="*/ 94387 h 470953"/>
              <a:gd name="connsiteX20" fmla="*/ 312335 w 583862"/>
              <a:gd name="connsiteY20" fmla="*/ 64478 h 470953"/>
              <a:gd name="connsiteX21" fmla="*/ 206469 w 583862"/>
              <a:gd name="connsiteY21" fmla="*/ 0 h 470953"/>
              <a:gd name="connsiteX22" fmla="*/ 177500 w 583862"/>
              <a:gd name="connsiteY22" fmla="*/ 42253 h 470953"/>
              <a:gd name="connsiteX23" fmla="*/ 129762 w 583862"/>
              <a:gd name="connsiteY23" fmla="*/ 33159 h 470953"/>
              <a:gd name="connsiteX24" fmla="*/ 105733 w 583862"/>
              <a:gd name="connsiteY24" fmla="*/ 66826 h 470953"/>
              <a:gd name="connsiteX25" fmla="*/ 130495 w 583862"/>
              <a:gd name="connsiteY25" fmla="*/ 107670 h 470953"/>
              <a:gd name="connsiteX0" fmla="*/ 128222 w 581589"/>
              <a:gd name="connsiteY0" fmla="*/ 107670 h 470953"/>
              <a:gd name="connsiteX1" fmla="*/ 83697 w 581589"/>
              <a:gd name="connsiteY1" fmla="*/ 102558 h 470953"/>
              <a:gd name="connsiteX2" fmla="*/ 33648 w 581589"/>
              <a:gd name="connsiteY2" fmla="*/ 235233 h 470953"/>
              <a:gd name="connsiteX3" fmla="*/ 77046 w 581589"/>
              <a:gd name="connsiteY3" fmla="*/ 265968 h 470953"/>
              <a:gd name="connsiteX4" fmla="*/ 42044 w 581589"/>
              <a:gd name="connsiteY4" fmla="*/ 267658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128222 w 581589"/>
              <a:gd name="connsiteY0" fmla="*/ 107670 h 470953"/>
              <a:gd name="connsiteX1" fmla="*/ 83697 w 581589"/>
              <a:gd name="connsiteY1" fmla="*/ 102558 h 470953"/>
              <a:gd name="connsiteX2" fmla="*/ 33648 w 581589"/>
              <a:gd name="connsiteY2" fmla="*/ 235233 h 470953"/>
              <a:gd name="connsiteX3" fmla="*/ 77046 w 581589"/>
              <a:gd name="connsiteY3" fmla="*/ 26596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128222 w 581589"/>
              <a:gd name="connsiteY0" fmla="*/ 107670 h 470953"/>
              <a:gd name="connsiteX1" fmla="*/ 83697 w 581589"/>
              <a:gd name="connsiteY1" fmla="*/ 102558 h 470953"/>
              <a:gd name="connsiteX2" fmla="*/ 33648 w 581589"/>
              <a:gd name="connsiteY2" fmla="*/ 235233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128222 w 581589"/>
              <a:gd name="connsiteY0" fmla="*/ 107670 h 470953"/>
              <a:gd name="connsiteX1" fmla="*/ 83697 w 581589"/>
              <a:gd name="connsiteY1" fmla="*/ 102558 h 470953"/>
              <a:gd name="connsiteX2" fmla="*/ 22282 w 581589"/>
              <a:gd name="connsiteY2" fmla="*/ 221593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128222 w 581589"/>
              <a:gd name="connsiteY0" fmla="*/ 107670 h 470953"/>
              <a:gd name="connsiteX1" fmla="*/ 83697 w 581589"/>
              <a:gd name="connsiteY1" fmla="*/ 102558 h 470953"/>
              <a:gd name="connsiteX2" fmla="*/ 10916 w 581589"/>
              <a:gd name="connsiteY2" fmla="*/ 226139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128222 w 581589"/>
              <a:gd name="connsiteY0" fmla="*/ 107670 h 470953"/>
              <a:gd name="connsiteX1" fmla="*/ 83697 w 581589"/>
              <a:gd name="connsiteY1" fmla="*/ 102558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128222 w 581589"/>
              <a:gd name="connsiteY0" fmla="*/ 107670 h 470953"/>
              <a:gd name="connsiteX1" fmla="*/ 74604 w 581589"/>
              <a:gd name="connsiteY1" fmla="*/ 100284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128222 w 581589"/>
              <a:gd name="connsiteY0" fmla="*/ 107670 h 470953"/>
              <a:gd name="connsiteX1" fmla="*/ 74604 w 581589"/>
              <a:gd name="connsiteY1" fmla="*/ 100284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128222 w 581589"/>
              <a:gd name="connsiteY0" fmla="*/ 107670 h 470953"/>
              <a:gd name="connsiteX1" fmla="*/ 74604 w 581589"/>
              <a:gd name="connsiteY1" fmla="*/ 100284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28222 w 581589"/>
              <a:gd name="connsiteY25" fmla="*/ 107670 h 470953"/>
              <a:gd name="connsiteX0" fmla="*/ 71392 w 581589"/>
              <a:gd name="connsiteY0" fmla="*/ 84938 h 470953"/>
              <a:gd name="connsiteX1" fmla="*/ 74604 w 581589"/>
              <a:gd name="connsiteY1" fmla="*/ 100284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71392 w 581589"/>
              <a:gd name="connsiteY25" fmla="*/ 84938 h 470953"/>
              <a:gd name="connsiteX0" fmla="*/ 146408 w 581589"/>
              <a:gd name="connsiteY0" fmla="*/ 103124 h 470953"/>
              <a:gd name="connsiteX1" fmla="*/ 74604 w 581589"/>
              <a:gd name="connsiteY1" fmla="*/ 100284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25" fmla="*/ 146408 w 581589"/>
              <a:gd name="connsiteY25" fmla="*/ 103124 h 470953"/>
              <a:gd name="connsiteX0" fmla="*/ 103460 w 581589"/>
              <a:gd name="connsiteY0" fmla="*/ 66826 h 470953"/>
              <a:gd name="connsiteX1" fmla="*/ 74604 w 581589"/>
              <a:gd name="connsiteY1" fmla="*/ 100284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03460 w 581589"/>
              <a:gd name="connsiteY24" fmla="*/ 66826 h 470953"/>
              <a:gd name="connsiteX0" fmla="*/ 126192 w 581589"/>
              <a:gd name="connsiteY0" fmla="*/ 91831 h 470953"/>
              <a:gd name="connsiteX1" fmla="*/ 74604 w 581589"/>
              <a:gd name="connsiteY1" fmla="*/ 100284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26192 w 581589"/>
              <a:gd name="connsiteY24" fmla="*/ 91831 h 470953"/>
              <a:gd name="connsiteX0" fmla="*/ 126192 w 581589"/>
              <a:gd name="connsiteY0" fmla="*/ 91831 h 470953"/>
              <a:gd name="connsiteX1" fmla="*/ 74604 w 581589"/>
              <a:gd name="connsiteY1" fmla="*/ 100284 h 470953"/>
              <a:gd name="connsiteX2" fmla="*/ 36207 w 581589"/>
              <a:gd name="connsiteY2" fmla="*/ 197227 h 470953"/>
              <a:gd name="connsiteX3" fmla="*/ 17735 w 581589"/>
              <a:gd name="connsiteY3" fmla="*/ 237506 h 470953"/>
              <a:gd name="connsiteX4" fmla="*/ 63407 w 581589"/>
              <a:gd name="connsiteY4" fmla="*/ 259148 h 470953"/>
              <a:gd name="connsiteX5" fmla="*/ 37497 w 581589"/>
              <a:gd name="connsiteY5" fmla="*/ 263111 h 470953"/>
              <a:gd name="connsiteX6" fmla="*/ 0 w 581589"/>
              <a:gd name="connsiteY6" fmla="*/ 305252 h 470953"/>
              <a:gd name="connsiteX7" fmla="*/ 121590 w 581589"/>
              <a:gd name="connsiteY7" fmla="*/ 392649 h 470953"/>
              <a:gd name="connsiteX8" fmla="*/ 349814 w 581589"/>
              <a:gd name="connsiteY8" fmla="*/ 470953 h 470953"/>
              <a:gd name="connsiteX9" fmla="*/ 416489 w 581589"/>
              <a:gd name="connsiteY9" fmla="*/ 432853 h 470953"/>
              <a:gd name="connsiteX10" fmla="*/ 464114 w 581589"/>
              <a:gd name="connsiteY10" fmla="*/ 464603 h 470953"/>
              <a:gd name="connsiteX11" fmla="*/ 556189 w 581589"/>
              <a:gd name="connsiteY11" fmla="*/ 413803 h 470953"/>
              <a:gd name="connsiteX12" fmla="*/ 581589 w 581589"/>
              <a:gd name="connsiteY12" fmla="*/ 197903 h 470953"/>
              <a:gd name="connsiteX13" fmla="*/ 486339 w 581589"/>
              <a:gd name="connsiteY13" fmla="*/ 131228 h 470953"/>
              <a:gd name="connsiteX14" fmla="*/ 476814 w 581589"/>
              <a:gd name="connsiteY14" fmla="*/ 80428 h 470953"/>
              <a:gd name="connsiteX15" fmla="*/ 438714 w 581589"/>
              <a:gd name="connsiteY15" fmla="*/ 86778 h 470953"/>
              <a:gd name="connsiteX16" fmla="*/ 416489 w 581589"/>
              <a:gd name="connsiteY16" fmla="*/ 124878 h 470953"/>
              <a:gd name="connsiteX17" fmla="*/ 406964 w 581589"/>
              <a:gd name="connsiteY17" fmla="*/ 143928 h 470953"/>
              <a:gd name="connsiteX18" fmla="*/ 382503 w 581589"/>
              <a:gd name="connsiteY18" fmla="*/ 81255 h 470953"/>
              <a:gd name="connsiteX19" fmla="*/ 346207 w 581589"/>
              <a:gd name="connsiteY19" fmla="*/ 103986 h 470953"/>
              <a:gd name="connsiteX20" fmla="*/ 298619 w 581589"/>
              <a:gd name="connsiteY20" fmla="*/ 94387 h 470953"/>
              <a:gd name="connsiteX21" fmla="*/ 310062 w 581589"/>
              <a:gd name="connsiteY21" fmla="*/ 64478 h 470953"/>
              <a:gd name="connsiteX22" fmla="*/ 204196 w 581589"/>
              <a:gd name="connsiteY22" fmla="*/ 0 h 470953"/>
              <a:gd name="connsiteX23" fmla="*/ 175227 w 581589"/>
              <a:gd name="connsiteY23" fmla="*/ 42253 h 470953"/>
              <a:gd name="connsiteX24" fmla="*/ 127489 w 581589"/>
              <a:gd name="connsiteY24" fmla="*/ 33159 h 470953"/>
              <a:gd name="connsiteX25" fmla="*/ 126192 w 581589"/>
              <a:gd name="connsiteY25" fmla="*/ 91831 h 470953"/>
              <a:gd name="connsiteX0" fmla="*/ 135450 w 590847"/>
              <a:gd name="connsiteY0" fmla="*/ 91831 h 470953"/>
              <a:gd name="connsiteX1" fmla="*/ 83862 w 590847"/>
              <a:gd name="connsiteY1" fmla="*/ 100284 h 470953"/>
              <a:gd name="connsiteX2" fmla="*/ 0 w 590847"/>
              <a:gd name="connsiteY2" fmla="*/ 113118 h 470953"/>
              <a:gd name="connsiteX3" fmla="*/ 26993 w 590847"/>
              <a:gd name="connsiteY3" fmla="*/ 237506 h 470953"/>
              <a:gd name="connsiteX4" fmla="*/ 72665 w 590847"/>
              <a:gd name="connsiteY4" fmla="*/ 259148 h 470953"/>
              <a:gd name="connsiteX5" fmla="*/ 46755 w 590847"/>
              <a:gd name="connsiteY5" fmla="*/ 263111 h 470953"/>
              <a:gd name="connsiteX6" fmla="*/ 9258 w 590847"/>
              <a:gd name="connsiteY6" fmla="*/ 305252 h 470953"/>
              <a:gd name="connsiteX7" fmla="*/ 130848 w 590847"/>
              <a:gd name="connsiteY7" fmla="*/ 392649 h 470953"/>
              <a:gd name="connsiteX8" fmla="*/ 359072 w 590847"/>
              <a:gd name="connsiteY8" fmla="*/ 470953 h 470953"/>
              <a:gd name="connsiteX9" fmla="*/ 425747 w 590847"/>
              <a:gd name="connsiteY9" fmla="*/ 432853 h 470953"/>
              <a:gd name="connsiteX10" fmla="*/ 473372 w 590847"/>
              <a:gd name="connsiteY10" fmla="*/ 464603 h 470953"/>
              <a:gd name="connsiteX11" fmla="*/ 565447 w 590847"/>
              <a:gd name="connsiteY11" fmla="*/ 413803 h 470953"/>
              <a:gd name="connsiteX12" fmla="*/ 590847 w 590847"/>
              <a:gd name="connsiteY12" fmla="*/ 197903 h 470953"/>
              <a:gd name="connsiteX13" fmla="*/ 495597 w 590847"/>
              <a:gd name="connsiteY13" fmla="*/ 131228 h 470953"/>
              <a:gd name="connsiteX14" fmla="*/ 486072 w 590847"/>
              <a:gd name="connsiteY14" fmla="*/ 80428 h 470953"/>
              <a:gd name="connsiteX15" fmla="*/ 447972 w 590847"/>
              <a:gd name="connsiteY15" fmla="*/ 86778 h 470953"/>
              <a:gd name="connsiteX16" fmla="*/ 425747 w 590847"/>
              <a:gd name="connsiteY16" fmla="*/ 124878 h 470953"/>
              <a:gd name="connsiteX17" fmla="*/ 416222 w 590847"/>
              <a:gd name="connsiteY17" fmla="*/ 143928 h 470953"/>
              <a:gd name="connsiteX18" fmla="*/ 391761 w 590847"/>
              <a:gd name="connsiteY18" fmla="*/ 81255 h 470953"/>
              <a:gd name="connsiteX19" fmla="*/ 355465 w 590847"/>
              <a:gd name="connsiteY19" fmla="*/ 103986 h 470953"/>
              <a:gd name="connsiteX20" fmla="*/ 307877 w 590847"/>
              <a:gd name="connsiteY20" fmla="*/ 94387 h 470953"/>
              <a:gd name="connsiteX21" fmla="*/ 319320 w 590847"/>
              <a:gd name="connsiteY21" fmla="*/ 64478 h 470953"/>
              <a:gd name="connsiteX22" fmla="*/ 213454 w 590847"/>
              <a:gd name="connsiteY22" fmla="*/ 0 h 470953"/>
              <a:gd name="connsiteX23" fmla="*/ 184485 w 590847"/>
              <a:gd name="connsiteY23" fmla="*/ 42253 h 470953"/>
              <a:gd name="connsiteX24" fmla="*/ 136747 w 590847"/>
              <a:gd name="connsiteY24" fmla="*/ 33159 h 470953"/>
              <a:gd name="connsiteX25" fmla="*/ 135450 w 590847"/>
              <a:gd name="connsiteY25" fmla="*/ 91831 h 470953"/>
              <a:gd name="connsiteX0" fmla="*/ 135450 w 590847"/>
              <a:gd name="connsiteY0" fmla="*/ 91831 h 470953"/>
              <a:gd name="connsiteX1" fmla="*/ 0 w 590847"/>
              <a:gd name="connsiteY1" fmla="*/ 113118 h 470953"/>
              <a:gd name="connsiteX2" fmla="*/ 26993 w 590847"/>
              <a:gd name="connsiteY2" fmla="*/ 237506 h 470953"/>
              <a:gd name="connsiteX3" fmla="*/ 72665 w 590847"/>
              <a:gd name="connsiteY3" fmla="*/ 259148 h 470953"/>
              <a:gd name="connsiteX4" fmla="*/ 46755 w 590847"/>
              <a:gd name="connsiteY4" fmla="*/ 263111 h 470953"/>
              <a:gd name="connsiteX5" fmla="*/ 9258 w 590847"/>
              <a:gd name="connsiteY5" fmla="*/ 305252 h 470953"/>
              <a:gd name="connsiteX6" fmla="*/ 130848 w 590847"/>
              <a:gd name="connsiteY6" fmla="*/ 392649 h 470953"/>
              <a:gd name="connsiteX7" fmla="*/ 359072 w 590847"/>
              <a:gd name="connsiteY7" fmla="*/ 470953 h 470953"/>
              <a:gd name="connsiteX8" fmla="*/ 425747 w 590847"/>
              <a:gd name="connsiteY8" fmla="*/ 432853 h 470953"/>
              <a:gd name="connsiteX9" fmla="*/ 473372 w 590847"/>
              <a:gd name="connsiteY9" fmla="*/ 464603 h 470953"/>
              <a:gd name="connsiteX10" fmla="*/ 565447 w 590847"/>
              <a:gd name="connsiteY10" fmla="*/ 413803 h 470953"/>
              <a:gd name="connsiteX11" fmla="*/ 590847 w 590847"/>
              <a:gd name="connsiteY11" fmla="*/ 197903 h 470953"/>
              <a:gd name="connsiteX12" fmla="*/ 495597 w 590847"/>
              <a:gd name="connsiteY12" fmla="*/ 131228 h 470953"/>
              <a:gd name="connsiteX13" fmla="*/ 486072 w 590847"/>
              <a:gd name="connsiteY13" fmla="*/ 80428 h 470953"/>
              <a:gd name="connsiteX14" fmla="*/ 447972 w 590847"/>
              <a:gd name="connsiteY14" fmla="*/ 86778 h 470953"/>
              <a:gd name="connsiteX15" fmla="*/ 425747 w 590847"/>
              <a:gd name="connsiteY15" fmla="*/ 124878 h 470953"/>
              <a:gd name="connsiteX16" fmla="*/ 416222 w 590847"/>
              <a:gd name="connsiteY16" fmla="*/ 143928 h 470953"/>
              <a:gd name="connsiteX17" fmla="*/ 391761 w 590847"/>
              <a:gd name="connsiteY17" fmla="*/ 81255 h 470953"/>
              <a:gd name="connsiteX18" fmla="*/ 355465 w 590847"/>
              <a:gd name="connsiteY18" fmla="*/ 103986 h 470953"/>
              <a:gd name="connsiteX19" fmla="*/ 307877 w 590847"/>
              <a:gd name="connsiteY19" fmla="*/ 94387 h 470953"/>
              <a:gd name="connsiteX20" fmla="*/ 319320 w 590847"/>
              <a:gd name="connsiteY20" fmla="*/ 64478 h 470953"/>
              <a:gd name="connsiteX21" fmla="*/ 213454 w 590847"/>
              <a:gd name="connsiteY21" fmla="*/ 0 h 470953"/>
              <a:gd name="connsiteX22" fmla="*/ 184485 w 590847"/>
              <a:gd name="connsiteY22" fmla="*/ 42253 h 470953"/>
              <a:gd name="connsiteX23" fmla="*/ 136747 w 590847"/>
              <a:gd name="connsiteY23" fmla="*/ 33159 h 470953"/>
              <a:gd name="connsiteX24" fmla="*/ 135450 w 590847"/>
              <a:gd name="connsiteY24" fmla="*/ 91831 h 470953"/>
              <a:gd name="connsiteX0" fmla="*/ 126192 w 581589"/>
              <a:gd name="connsiteY0" fmla="*/ 91831 h 470953"/>
              <a:gd name="connsiteX1" fmla="*/ 61212 w 581589"/>
              <a:gd name="connsiteY1" fmla="*/ 104025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26192 w 581589"/>
              <a:gd name="connsiteY24" fmla="*/ 91831 h 470953"/>
              <a:gd name="connsiteX0" fmla="*/ 126192 w 581589"/>
              <a:gd name="connsiteY0" fmla="*/ 91831 h 470953"/>
              <a:gd name="connsiteX1" fmla="*/ 68032 w 581589"/>
              <a:gd name="connsiteY1" fmla="*/ 104025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7489 w 581589"/>
              <a:gd name="connsiteY23" fmla="*/ 33159 h 470953"/>
              <a:gd name="connsiteX24" fmla="*/ 126192 w 581589"/>
              <a:gd name="connsiteY24" fmla="*/ 91831 h 470953"/>
              <a:gd name="connsiteX0" fmla="*/ 126192 w 581589"/>
              <a:gd name="connsiteY0" fmla="*/ 91831 h 470953"/>
              <a:gd name="connsiteX1" fmla="*/ 68032 w 581589"/>
              <a:gd name="connsiteY1" fmla="*/ 104025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02483 w 581589"/>
              <a:gd name="connsiteY23" fmla="*/ 35433 h 470953"/>
              <a:gd name="connsiteX24" fmla="*/ 126192 w 581589"/>
              <a:gd name="connsiteY24" fmla="*/ 91831 h 470953"/>
              <a:gd name="connsiteX0" fmla="*/ 126192 w 581589"/>
              <a:gd name="connsiteY0" fmla="*/ 91831 h 470953"/>
              <a:gd name="connsiteX1" fmla="*/ 68032 w 581589"/>
              <a:gd name="connsiteY1" fmla="*/ 104025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70328 w 581589"/>
              <a:gd name="connsiteY23" fmla="*/ 42648 h 470953"/>
              <a:gd name="connsiteX24" fmla="*/ 102483 w 581589"/>
              <a:gd name="connsiteY24" fmla="*/ 35433 h 470953"/>
              <a:gd name="connsiteX25" fmla="*/ 126192 w 581589"/>
              <a:gd name="connsiteY25" fmla="*/ 91831 h 470953"/>
              <a:gd name="connsiteX0" fmla="*/ 126192 w 581589"/>
              <a:gd name="connsiteY0" fmla="*/ 101468 h 480590"/>
              <a:gd name="connsiteX1" fmla="*/ 68032 w 581589"/>
              <a:gd name="connsiteY1" fmla="*/ 113662 h 480590"/>
              <a:gd name="connsiteX2" fmla="*/ 17735 w 581589"/>
              <a:gd name="connsiteY2" fmla="*/ 247143 h 480590"/>
              <a:gd name="connsiteX3" fmla="*/ 63407 w 581589"/>
              <a:gd name="connsiteY3" fmla="*/ 268785 h 480590"/>
              <a:gd name="connsiteX4" fmla="*/ 37497 w 581589"/>
              <a:gd name="connsiteY4" fmla="*/ 272748 h 480590"/>
              <a:gd name="connsiteX5" fmla="*/ 0 w 581589"/>
              <a:gd name="connsiteY5" fmla="*/ 314889 h 480590"/>
              <a:gd name="connsiteX6" fmla="*/ 121590 w 581589"/>
              <a:gd name="connsiteY6" fmla="*/ 402286 h 480590"/>
              <a:gd name="connsiteX7" fmla="*/ 349814 w 581589"/>
              <a:gd name="connsiteY7" fmla="*/ 480590 h 480590"/>
              <a:gd name="connsiteX8" fmla="*/ 416489 w 581589"/>
              <a:gd name="connsiteY8" fmla="*/ 442490 h 480590"/>
              <a:gd name="connsiteX9" fmla="*/ 464114 w 581589"/>
              <a:gd name="connsiteY9" fmla="*/ 474240 h 480590"/>
              <a:gd name="connsiteX10" fmla="*/ 556189 w 581589"/>
              <a:gd name="connsiteY10" fmla="*/ 423440 h 480590"/>
              <a:gd name="connsiteX11" fmla="*/ 581589 w 581589"/>
              <a:gd name="connsiteY11" fmla="*/ 207540 h 480590"/>
              <a:gd name="connsiteX12" fmla="*/ 486339 w 581589"/>
              <a:gd name="connsiteY12" fmla="*/ 140865 h 480590"/>
              <a:gd name="connsiteX13" fmla="*/ 476814 w 581589"/>
              <a:gd name="connsiteY13" fmla="*/ 90065 h 480590"/>
              <a:gd name="connsiteX14" fmla="*/ 438714 w 581589"/>
              <a:gd name="connsiteY14" fmla="*/ 96415 h 480590"/>
              <a:gd name="connsiteX15" fmla="*/ 416489 w 581589"/>
              <a:gd name="connsiteY15" fmla="*/ 134515 h 480590"/>
              <a:gd name="connsiteX16" fmla="*/ 406964 w 581589"/>
              <a:gd name="connsiteY16" fmla="*/ 153565 h 480590"/>
              <a:gd name="connsiteX17" fmla="*/ 382503 w 581589"/>
              <a:gd name="connsiteY17" fmla="*/ 90892 h 480590"/>
              <a:gd name="connsiteX18" fmla="*/ 346207 w 581589"/>
              <a:gd name="connsiteY18" fmla="*/ 113623 h 480590"/>
              <a:gd name="connsiteX19" fmla="*/ 298619 w 581589"/>
              <a:gd name="connsiteY19" fmla="*/ 104024 h 480590"/>
              <a:gd name="connsiteX20" fmla="*/ 310062 w 581589"/>
              <a:gd name="connsiteY20" fmla="*/ 74115 h 480590"/>
              <a:gd name="connsiteX21" fmla="*/ 204196 w 581589"/>
              <a:gd name="connsiteY21" fmla="*/ 9637 h 480590"/>
              <a:gd name="connsiteX22" fmla="*/ 175227 w 581589"/>
              <a:gd name="connsiteY22" fmla="*/ 51890 h 480590"/>
              <a:gd name="connsiteX23" fmla="*/ 124863 w 581589"/>
              <a:gd name="connsiteY23" fmla="*/ 0 h 480590"/>
              <a:gd name="connsiteX24" fmla="*/ 102483 w 581589"/>
              <a:gd name="connsiteY24" fmla="*/ 45070 h 480590"/>
              <a:gd name="connsiteX25" fmla="*/ 126192 w 581589"/>
              <a:gd name="connsiteY25" fmla="*/ 101468 h 480590"/>
              <a:gd name="connsiteX0" fmla="*/ 126192 w 581589"/>
              <a:gd name="connsiteY0" fmla="*/ 101468 h 480590"/>
              <a:gd name="connsiteX1" fmla="*/ 68032 w 581589"/>
              <a:gd name="connsiteY1" fmla="*/ 113662 h 480590"/>
              <a:gd name="connsiteX2" fmla="*/ 17735 w 581589"/>
              <a:gd name="connsiteY2" fmla="*/ 247143 h 480590"/>
              <a:gd name="connsiteX3" fmla="*/ 63407 w 581589"/>
              <a:gd name="connsiteY3" fmla="*/ 268785 h 480590"/>
              <a:gd name="connsiteX4" fmla="*/ 37497 w 581589"/>
              <a:gd name="connsiteY4" fmla="*/ 272748 h 480590"/>
              <a:gd name="connsiteX5" fmla="*/ 0 w 581589"/>
              <a:gd name="connsiteY5" fmla="*/ 314889 h 480590"/>
              <a:gd name="connsiteX6" fmla="*/ 121590 w 581589"/>
              <a:gd name="connsiteY6" fmla="*/ 402286 h 480590"/>
              <a:gd name="connsiteX7" fmla="*/ 349814 w 581589"/>
              <a:gd name="connsiteY7" fmla="*/ 480590 h 480590"/>
              <a:gd name="connsiteX8" fmla="*/ 416489 w 581589"/>
              <a:gd name="connsiteY8" fmla="*/ 442490 h 480590"/>
              <a:gd name="connsiteX9" fmla="*/ 464114 w 581589"/>
              <a:gd name="connsiteY9" fmla="*/ 474240 h 480590"/>
              <a:gd name="connsiteX10" fmla="*/ 556189 w 581589"/>
              <a:gd name="connsiteY10" fmla="*/ 423440 h 480590"/>
              <a:gd name="connsiteX11" fmla="*/ 581589 w 581589"/>
              <a:gd name="connsiteY11" fmla="*/ 207540 h 480590"/>
              <a:gd name="connsiteX12" fmla="*/ 486339 w 581589"/>
              <a:gd name="connsiteY12" fmla="*/ 140865 h 480590"/>
              <a:gd name="connsiteX13" fmla="*/ 476814 w 581589"/>
              <a:gd name="connsiteY13" fmla="*/ 90065 h 480590"/>
              <a:gd name="connsiteX14" fmla="*/ 438714 w 581589"/>
              <a:gd name="connsiteY14" fmla="*/ 96415 h 480590"/>
              <a:gd name="connsiteX15" fmla="*/ 416489 w 581589"/>
              <a:gd name="connsiteY15" fmla="*/ 134515 h 480590"/>
              <a:gd name="connsiteX16" fmla="*/ 406964 w 581589"/>
              <a:gd name="connsiteY16" fmla="*/ 153565 h 480590"/>
              <a:gd name="connsiteX17" fmla="*/ 382503 w 581589"/>
              <a:gd name="connsiteY17" fmla="*/ 90892 h 480590"/>
              <a:gd name="connsiteX18" fmla="*/ 346207 w 581589"/>
              <a:gd name="connsiteY18" fmla="*/ 113623 h 480590"/>
              <a:gd name="connsiteX19" fmla="*/ 298619 w 581589"/>
              <a:gd name="connsiteY19" fmla="*/ 104024 h 480590"/>
              <a:gd name="connsiteX20" fmla="*/ 310062 w 581589"/>
              <a:gd name="connsiteY20" fmla="*/ 74115 h 480590"/>
              <a:gd name="connsiteX21" fmla="*/ 204196 w 581589"/>
              <a:gd name="connsiteY21" fmla="*/ 9637 h 480590"/>
              <a:gd name="connsiteX22" fmla="*/ 175227 w 581589"/>
              <a:gd name="connsiteY22" fmla="*/ 51890 h 480590"/>
              <a:gd name="connsiteX23" fmla="*/ 124863 w 581589"/>
              <a:gd name="connsiteY23" fmla="*/ 0 h 480590"/>
              <a:gd name="connsiteX24" fmla="*/ 102483 w 581589"/>
              <a:gd name="connsiteY24" fmla="*/ 60982 h 480590"/>
              <a:gd name="connsiteX25" fmla="*/ 126192 w 581589"/>
              <a:gd name="connsiteY25" fmla="*/ 101468 h 480590"/>
              <a:gd name="connsiteX0" fmla="*/ 126192 w 581589"/>
              <a:gd name="connsiteY0" fmla="*/ 91831 h 470953"/>
              <a:gd name="connsiteX1" fmla="*/ 68032 w 581589"/>
              <a:gd name="connsiteY1" fmla="*/ 104025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43049 w 581589"/>
              <a:gd name="connsiteY23" fmla="*/ 13095 h 470953"/>
              <a:gd name="connsiteX24" fmla="*/ 102483 w 581589"/>
              <a:gd name="connsiteY24" fmla="*/ 51345 h 470953"/>
              <a:gd name="connsiteX25" fmla="*/ 126192 w 581589"/>
              <a:gd name="connsiteY25" fmla="*/ 91831 h 470953"/>
              <a:gd name="connsiteX0" fmla="*/ 126192 w 581589"/>
              <a:gd name="connsiteY0" fmla="*/ 91831 h 470953"/>
              <a:gd name="connsiteX1" fmla="*/ 68032 w 581589"/>
              <a:gd name="connsiteY1" fmla="*/ 104025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43049 w 581589"/>
              <a:gd name="connsiteY23" fmla="*/ 13095 h 470953"/>
              <a:gd name="connsiteX24" fmla="*/ 102483 w 581589"/>
              <a:gd name="connsiteY24" fmla="*/ 60438 h 470953"/>
              <a:gd name="connsiteX25" fmla="*/ 126192 w 581589"/>
              <a:gd name="connsiteY25" fmla="*/ 91831 h 470953"/>
              <a:gd name="connsiteX0" fmla="*/ 117099 w 581589"/>
              <a:gd name="connsiteY0" fmla="*/ 89558 h 470953"/>
              <a:gd name="connsiteX1" fmla="*/ 68032 w 581589"/>
              <a:gd name="connsiteY1" fmla="*/ 104025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43049 w 581589"/>
              <a:gd name="connsiteY23" fmla="*/ 13095 h 470953"/>
              <a:gd name="connsiteX24" fmla="*/ 102483 w 581589"/>
              <a:gd name="connsiteY24" fmla="*/ 60438 h 470953"/>
              <a:gd name="connsiteX25" fmla="*/ 117099 w 581589"/>
              <a:gd name="connsiteY25" fmla="*/ 89558 h 470953"/>
              <a:gd name="connsiteX0" fmla="*/ 117099 w 581589"/>
              <a:gd name="connsiteY0" fmla="*/ 89558 h 470953"/>
              <a:gd name="connsiteX1" fmla="*/ 68032 w 581589"/>
              <a:gd name="connsiteY1" fmla="*/ 104025 h 470953"/>
              <a:gd name="connsiteX2" fmla="*/ 17735 w 581589"/>
              <a:gd name="connsiteY2" fmla="*/ 237506 h 470953"/>
              <a:gd name="connsiteX3" fmla="*/ 63407 w 581589"/>
              <a:gd name="connsiteY3" fmla="*/ 259148 h 470953"/>
              <a:gd name="connsiteX4" fmla="*/ 37497 w 581589"/>
              <a:gd name="connsiteY4" fmla="*/ 263111 h 470953"/>
              <a:gd name="connsiteX5" fmla="*/ 0 w 581589"/>
              <a:gd name="connsiteY5" fmla="*/ 305252 h 470953"/>
              <a:gd name="connsiteX6" fmla="*/ 121590 w 581589"/>
              <a:gd name="connsiteY6" fmla="*/ 392649 h 470953"/>
              <a:gd name="connsiteX7" fmla="*/ 349814 w 581589"/>
              <a:gd name="connsiteY7" fmla="*/ 470953 h 470953"/>
              <a:gd name="connsiteX8" fmla="*/ 416489 w 581589"/>
              <a:gd name="connsiteY8" fmla="*/ 432853 h 470953"/>
              <a:gd name="connsiteX9" fmla="*/ 464114 w 581589"/>
              <a:gd name="connsiteY9" fmla="*/ 464603 h 470953"/>
              <a:gd name="connsiteX10" fmla="*/ 556189 w 581589"/>
              <a:gd name="connsiteY10" fmla="*/ 413803 h 470953"/>
              <a:gd name="connsiteX11" fmla="*/ 581589 w 581589"/>
              <a:gd name="connsiteY11" fmla="*/ 197903 h 470953"/>
              <a:gd name="connsiteX12" fmla="*/ 486339 w 581589"/>
              <a:gd name="connsiteY12" fmla="*/ 131228 h 470953"/>
              <a:gd name="connsiteX13" fmla="*/ 476814 w 581589"/>
              <a:gd name="connsiteY13" fmla="*/ 80428 h 470953"/>
              <a:gd name="connsiteX14" fmla="*/ 438714 w 581589"/>
              <a:gd name="connsiteY14" fmla="*/ 86778 h 470953"/>
              <a:gd name="connsiteX15" fmla="*/ 416489 w 581589"/>
              <a:gd name="connsiteY15" fmla="*/ 124878 h 470953"/>
              <a:gd name="connsiteX16" fmla="*/ 406964 w 581589"/>
              <a:gd name="connsiteY16" fmla="*/ 143928 h 470953"/>
              <a:gd name="connsiteX17" fmla="*/ 382503 w 581589"/>
              <a:gd name="connsiteY17" fmla="*/ 81255 h 470953"/>
              <a:gd name="connsiteX18" fmla="*/ 346207 w 581589"/>
              <a:gd name="connsiteY18" fmla="*/ 103986 h 470953"/>
              <a:gd name="connsiteX19" fmla="*/ 298619 w 581589"/>
              <a:gd name="connsiteY19" fmla="*/ 94387 h 470953"/>
              <a:gd name="connsiteX20" fmla="*/ 310062 w 581589"/>
              <a:gd name="connsiteY20" fmla="*/ 64478 h 470953"/>
              <a:gd name="connsiteX21" fmla="*/ 204196 w 581589"/>
              <a:gd name="connsiteY21" fmla="*/ 0 h 470953"/>
              <a:gd name="connsiteX22" fmla="*/ 175227 w 581589"/>
              <a:gd name="connsiteY22" fmla="*/ 42253 h 470953"/>
              <a:gd name="connsiteX23" fmla="*/ 129409 w 581589"/>
              <a:gd name="connsiteY23" fmla="*/ 19915 h 470953"/>
              <a:gd name="connsiteX24" fmla="*/ 102483 w 581589"/>
              <a:gd name="connsiteY24" fmla="*/ 60438 h 470953"/>
              <a:gd name="connsiteX25" fmla="*/ 117099 w 581589"/>
              <a:gd name="connsiteY25" fmla="*/ 89558 h 470953"/>
              <a:gd name="connsiteX0" fmla="*/ 117099 w 581589"/>
              <a:gd name="connsiteY0" fmla="*/ 98651 h 480046"/>
              <a:gd name="connsiteX1" fmla="*/ 68032 w 581589"/>
              <a:gd name="connsiteY1" fmla="*/ 113118 h 480046"/>
              <a:gd name="connsiteX2" fmla="*/ 17735 w 581589"/>
              <a:gd name="connsiteY2" fmla="*/ 246599 h 480046"/>
              <a:gd name="connsiteX3" fmla="*/ 63407 w 581589"/>
              <a:gd name="connsiteY3" fmla="*/ 268241 h 480046"/>
              <a:gd name="connsiteX4" fmla="*/ 37497 w 581589"/>
              <a:gd name="connsiteY4" fmla="*/ 272204 h 480046"/>
              <a:gd name="connsiteX5" fmla="*/ 0 w 581589"/>
              <a:gd name="connsiteY5" fmla="*/ 314345 h 480046"/>
              <a:gd name="connsiteX6" fmla="*/ 121590 w 581589"/>
              <a:gd name="connsiteY6" fmla="*/ 401742 h 480046"/>
              <a:gd name="connsiteX7" fmla="*/ 349814 w 581589"/>
              <a:gd name="connsiteY7" fmla="*/ 480046 h 480046"/>
              <a:gd name="connsiteX8" fmla="*/ 416489 w 581589"/>
              <a:gd name="connsiteY8" fmla="*/ 441946 h 480046"/>
              <a:gd name="connsiteX9" fmla="*/ 464114 w 581589"/>
              <a:gd name="connsiteY9" fmla="*/ 473696 h 480046"/>
              <a:gd name="connsiteX10" fmla="*/ 556189 w 581589"/>
              <a:gd name="connsiteY10" fmla="*/ 422896 h 480046"/>
              <a:gd name="connsiteX11" fmla="*/ 581589 w 581589"/>
              <a:gd name="connsiteY11" fmla="*/ 206996 h 480046"/>
              <a:gd name="connsiteX12" fmla="*/ 486339 w 581589"/>
              <a:gd name="connsiteY12" fmla="*/ 140321 h 480046"/>
              <a:gd name="connsiteX13" fmla="*/ 476814 w 581589"/>
              <a:gd name="connsiteY13" fmla="*/ 89521 h 480046"/>
              <a:gd name="connsiteX14" fmla="*/ 438714 w 581589"/>
              <a:gd name="connsiteY14" fmla="*/ 95871 h 480046"/>
              <a:gd name="connsiteX15" fmla="*/ 416489 w 581589"/>
              <a:gd name="connsiteY15" fmla="*/ 133971 h 480046"/>
              <a:gd name="connsiteX16" fmla="*/ 406964 w 581589"/>
              <a:gd name="connsiteY16" fmla="*/ 153021 h 480046"/>
              <a:gd name="connsiteX17" fmla="*/ 382503 w 581589"/>
              <a:gd name="connsiteY17" fmla="*/ 90348 h 480046"/>
              <a:gd name="connsiteX18" fmla="*/ 346207 w 581589"/>
              <a:gd name="connsiteY18" fmla="*/ 113079 h 480046"/>
              <a:gd name="connsiteX19" fmla="*/ 298619 w 581589"/>
              <a:gd name="connsiteY19" fmla="*/ 103480 h 480046"/>
              <a:gd name="connsiteX20" fmla="*/ 310062 w 581589"/>
              <a:gd name="connsiteY20" fmla="*/ 73571 h 480046"/>
              <a:gd name="connsiteX21" fmla="*/ 179191 w 581589"/>
              <a:gd name="connsiteY21" fmla="*/ 0 h 480046"/>
              <a:gd name="connsiteX22" fmla="*/ 175227 w 581589"/>
              <a:gd name="connsiteY22" fmla="*/ 51346 h 480046"/>
              <a:gd name="connsiteX23" fmla="*/ 129409 w 581589"/>
              <a:gd name="connsiteY23" fmla="*/ 29008 h 480046"/>
              <a:gd name="connsiteX24" fmla="*/ 102483 w 581589"/>
              <a:gd name="connsiteY24" fmla="*/ 69531 h 480046"/>
              <a:gd name="connsiteX25" fmla="*/ 117099 w 581589"/>
              <a:gd name="connsiteY25" fmla="*/ 98651 h 480046"/>
              <a:gd name="connsiteX0" fmla="*/ 117099 w 581589"/>
              <a:gd name="connsiteY0" fmla="*/ 107744 h 489139"/>
              <a:gd name="connsiteX1" fmla="*/ 68032 w 581589"/>
              <a:gd name="connsiteY1" fmla="*/ 122211 h 489139"/>
              <a:gd name="connsiteX2" fmla="*/ 17735 w 581589"/>
              <a:gd name="connsiteY2" fmla="*/ 255692 h 489139"/>
              <a:gd name="connsiteX3" fmla="*/ 63407 w 581589"/>
              <a:gd name="connsiteY3" fmla="*/ 277334 h 489139"/>
              <a:gd name="connsiteX4" fmla="*/ 37497 w 581589"/>
              <a:gd name="connsiteY4" fmla="*/ 281297 h 489139"/>
              <a:gd name="connsiteX5" fmla="*/ 0 w 581589"/>
              <a:gd name="connsiteY5" fmla="*/ 323438 h 489139"/>
              <a:gd name="connsiteX6" fmla="*/ 121590 w 581589"/>
              <a:gd name="connsiteY6" fmla="*/ 410835 h 489139"/>
              <a:gd name="connsiteX7" fmla="*/ 349814 w 581589"/>
              <a:gd name="connsiteY7" fmla="*/ 489139 h 489139"/>
              <a:gd name="connsiteX8" fmla="*/ 416489 w 581589"/>
              <a:gd name="connsiteY8" fmla="*/ 451039 h 489139"/>
              <a:gd name="connsiteX9" fmla="*/ 464114 w 581589"/>
              <a:gd name="connsiteY9" fmla="*/ 482789 h 489139"/>
              <a:gd name="connsiteX10" fmla="*/ 556189 w 581589"/>
              <a:gd name="connsiteY10" fmla="*/ 431989 h 489139"/>
              <a:gd name="connsiteX11" fmla="*/ 581589 w 581589"/>
              <a:gd name="connsiteY11" fmla="*/ 216089 h 489139"/>
              <a:gd name="connsiteX12" fmla="*/ 486339 w 581589"/>
              <a:gd name="connsiteY12" fmla="*/ 149414 h 489139"/>
              <a:gd name="connsiteX13" fmla="*/ 476814 w 581589"/>
              <a:gd name="connsiteY13" fmla="*/ 98614 h 489139"/>
              <a:gd name="connsiteX14" fmla="*/ 438714 w 581589"/>
              <a:gd name="connsiteY14" fmla="*/ 104964 h 489139"/>
              <a:gd name="connsiteX15" fmla="*/ 416489 w 581589"/>
              <a:gd name="connsiteY15" fmla="*/ 143064 h 489139"/>
              <a:gd name="connsiteX16" fmla="*/ 406964 w 581589"/>
              <a:gd name="connsiteY16" fmla="*/ 162114 h 489139"/>
              <a:gd name="connsiteX17" fmla="*/ 382503 w 581589"/>
              <a:gd name="connsiteY17" fmla="*/ 99441 h 489139"/>
              <a:gd name="connsiteX18" fmla="*/ 346207 w 581589"/>
              <a:gd name="connsiteY18" fmla="*/ 122172 h 489139"/>
              <a:gd name="connsiteX19" fmla="*/ 298619 w 581589"/>
              <a:gd name="connsiteY19" fmla="*/ 112573 h 489139"/>
              <a:gd name="connsiteX20" fmla="*/ 310062 w 581589"/>
              <a:gd name="connsiteY20" fmla="*/ 82664 h 489139"/>
              <a:gd name="connsiteX21" fmla="*/ 186011 w 581589"/>
              <a:gd name="connsiteY21" fmla="*/ 0 h 489139"/>
              <a:gd name="connsiteX22" fmla="*/ 175227 w 581589"/>
              <a:gd name="connsiteY22" fmla="*/ 60439 h 489139"/>
              <a:gd name="connsiteX23" fmla="*/ 129409 w 581589"/>
              <a:gd name="connsiteY23" fmla="*/ 38101 h 489139"/>
              <a:gd name="connsiteX24" fmla="*/ 102483 w 581589"/>
              <a:gd name="connsiteY24" fmla="*/ 78624 h 489139"/>
              <a:gd name="connsiteX25" fmla="*/ 117099 w 581589"/>
              <a:gd name="connsiteY25" fmla="*/ 107744 h 489139"/>
              <a:gd name="connsiteX0" fmla="*/ 117099 w 581589"/>
              <a:gd name="connsiteY0" fmla="*/ 110017 h 491412"/>
              <a:gd name="connsiteX1" fmla="*/ 68032 w 581589"/>
              <a:gd name="connsiteY1" fmla="*/ 124484 h 491412"/>
              <a:gd name="connsiteX2" fmla="*/ 17735 w 581589"/>
              <a:gd name="connsiteY2" fmla="*/ 257965 h 491412"/>
              <a:gd name="connsiteX3" fmla="*/ 63407 w 581589"/>
              <a:gd name="connsiteY3" fmla="*/ 279607 h 491412"/>
              <a:gd name="connsiteX4" fmla="*/ 37497 w 581589"/>
              <a:gd name="connsiteY4" fmla="*/ 283570 h 491412"/>
              <a:gd name="connsiteX5" fmla="*/ 0 w 581589"/>
              <a:gd name="connsiteY5" fmla="*/ 325711 h 491412"/>
              <a:gd name="connsiteX6" fmla="*/ 121590 w 581589"/>
              <a:gd name="connsiteY6" fmla="*/ 413108 h 491412"/>
              <a:gd name="connsiteX7" fmla="*/ 349814 w 581589"/>
              <a:gd name="connsiteY7" fmla="*/ 491412 h 491412"/>
              <a:gd name="connsiteX8" fmla="*/ 416489 w 581589"/>
              <a:gd name="connsiteY8" fmla="*/ 453312 h 491412"/>
              <a:gd name="connsiteX9" fmla="*/ 464114 w 581589"/>
              <a:gd name="connsiteY9" fmla="*/ 485062 h 491412"/>
              <a:gd name="connsiteX10" fmla="*/ 556189 w 581589"/>
              <a:gd name="connsiteY10" fmla="*/ 434262 h 491412"/>
              <a:gd name="connsiteX11" fmla="*/ 581589 w 581589"/>
              <a:gd name="connsiteY11" fmla="*/ 218362 h 491412"/>
              <a:gd name="connsiteX12" fmla="*/ 486339 w 581589"/>
              <a:gd name="connsiteY12" fmla="*/ 151687 h 491412"/>
              <a:gd name="connsiteX13" fmla="*/ 476814 w 581589"/>
              <a:gd name="connsiteY13" fmla="*/ 100887 h 491412"/>
              <a:gd name="connsiteX14" fmla="*/ 438714 w 581589"/>
              <a:gd name="connsiteY14" fmla="*/ 107237 h 491412"/>
              <a:gd name="connsiteX15" fmla="*/ 416489 w 581589"/>
              <a:gd name="connsiteY15" fmla="*/ 145337 h 491412"/>
              <a:gd name="connsiteX16" fmla="*/ 406964 w 581589"/>
              <a:gd name="connsiteY16" fmla="*/ 164387 h 491412"/>
              <a:gd name="connsiteX17" fmla="*/ 382503 w 581589"/>
              <a:gd name="connsiteY17" fmla="*/ 101714 h 491412"/>
              <a:gd name="connsiteX18" fmla="*/ 346207 w 581589"/>
              <a:gd name="connsiteY18" fmla="*/ 124445 h 491412"/>
              <a:gd name="connsiteX19" fmla="*/ 298619 w 581589"/>
              <a:gd name="connsiteY19" fmla="*/ 114846 h 491412"/>
              <a:gd name="connsiteX20" fmla="*/ 310062 w 581589"/>
              <a:gd name="connsiteY20" fmla="*/ 84937 h 491412"/>
              <a:gd name="connsiteX21" fmla="*/ 195104 w 581589"/>
              <a:gd name="connsiteY21" fmla="*/ 0 h 491412"/>
              <a:gd name="connsiteX22" fmla="*/ 175227 w 581589"/>
              <a:gd name="connsiteY22" fmla="*/ 62712 h 491412"/>
              <a:gd name="connsiteX23" fmla="*/ 129409 w 581589"/>
              <a:gd name="connsiteY23" fmla="*/ 40374 h 491412"/>
              <a:gd name="connsiteX24" fmla="*/ 102483 w 581589"/>
              <a:gd name="connsiteY24" fmla="*/ 80897 h 491412"/>
              <a:gd name="connsiteX25" fmla="*/ 117099 w 581589"/>
              <a:gd name="connsiteY25" fmla="*/ 110017 h 491412"/>
              <a:gd name="connsiteX0" fmla="*/ 117099 w 581589"/>
              <a:gd name="connsiteY0" fmla="*/ 110017 h 491412"/>
              <a:gd name="connsiteX1" fmla="*/ 68032 w 581589"/>
              <a:gd name="connsiteY1" fmla="*/ 124484 h 491412"/>
              <a:gd name="connsiteX2" fmla="*/ 17735 w 581589"/>
              <a:gd name="connsiteY2" fmla="*/ 257965 h 491412"/>
              <a:gd name="connsiteX3" fmla="*/ 63407 w 581589"/>
              <a:gd name="connsiteY3" fmla="*/ 279607 h 491412"/>
              <a:gd name="connsiteX4" fmla="*/ 37497 w 581589"/>
              <a:gd name="connsiteY4" fmla="*/ 283570 h 491412"/>
              <a:gd name="connsiteX5" fmla="*/ 0 w 581589"/>
              <a:gd name="connsiteY5" fmla="*/ 325711 h 491412"/>
              <a:gd name="connsiteX6" fmla="*/ 121590 w 581589"/>
              <a:gd name="connsiteY6" fmla="*/ 413108 h 491412"/>
              <a:gd name="connsiteX7" fmla="*/ 349814 w 581589"/>
              <a:gd name="connsiteY7" fmla="*/ 491412 h 491412"/>
              <a:gd name="connsiteX8" fmla="*/ 416489 w 581589"/>
              <a:gd name="connsiteY8" fmla="*/ 453312 h 491412"/>
              <a:gd name="connsiteX9" fmla="*/ 464114 w 581589"/>
              <a:gd name="connsiteY9" fmla="*/ 485062 h 491412"/>
              <a:gd name="connsiteX10" fmla="*/ 556189 w 581589"/>
              <a:gd name="connsiteY10" fmla="*/ 434262 h 491412"/>
              <a:gd name="connsiteX11" fmla="*/ 581589 w 581589"/>
              <a:gd name="connsiteY11" fmla="*/ 218362 h 491412"/>
              <a:gd name="connsiteX12" fmla="*/ 486339 w 581589"/>
              <a:gd name="connsiteY12" fmla="*/ 151687 h 491412"/>
              <a:gd name="connsiteX13" fmla="*/ 476814 w 581589"/>
              <a:gd name="connsiteY13" fmla="*/ 100887 h 491412"/>
              <a:gd name="connsiteX14" fmla="*/ 438714 w 581589"/>
              <a:gd name="connsiteY14" fmla="*/ 107237 h 491412"/>
              <a:gd name="connsiteX15" fmla="*/ 416489 w 581589"/>
              <a:gd name="connsiteY15" fmla="*/ 145337 h 491412"/>
              <a:gd name="connsiteX16" fmla="*/ 406964 w 581589"/>
              <a:gd name="connsiteY16" fmla="*/ 164387 h 491412"/>
              <a:gd name="connsiteX17" fmla="*/ 382503 w 581589"/>
              <a:gd name="connsiteY17" fmla="*/ 101714 h 491412"/>
              <a:gd name="connsiteX18" fmla="*/ 346207 w 581589"/>
              <a:gd name="connsiteY18" fmla="*/ 124445 h 491412"/>
              <a:gd name="connsiteX19" fmla="*/ 298619 w 581589"/>
              <a:gd name="connsiteY19" fmla="*/ 114846 h 491412"/>
              <a:gd name="connsiteX20" fmla="*/ 310062 w 581589"/>
              <a:gd name="connsiteY20" fmla="*/ 84937 h 491412"/>
              <a:gd name="connsiteX21" fmla="*/ 195104 w 581589"/>
              <a:gd name="connsiteY21" fmla="*/ 0 h 491412"/>
              <a:gd name="connsiteX22" fmla="*/ 166134 w 581589"/>
              <a:gd name="connsiteY22" fmla="*/ 62712 h 491412"/>
              <a:gd name="connsiteX23" fmla="*/ 129409 w 581589"/>
              <a:gd name="connsiteY23" fmla="*/ 40374 h 491412"/>
              <a:gd name="connsiteX24" fmla="*/ 102483 w 581589"/>
              <a:gd name="connsiteY24" fmla="*/ 80897 h 491412"/>
              <a:gd name="connsiteX25" fmla="*/ 117099 w 581589"/>
              <a:gd name="connsiteY25" fmla="*/ 110017 h 491412"/>
              <a:gd name="connsiteX0" fmla="*/ 117099 w 581589"/>
              <a:gd name="connsiteY0" fmla="*/ 110017 h 491412"/>
              <a:gd name="connsiteX1" fmla="*/ 68032 w 581589"/>
              <a:gd name="connsiteY1" fmla="*/ 124484 h 491412"/>
              <a:gd name="connsiteX2" fmla="*/ 17735 w 581589"/>
              <a:gd name="connsiteY2" fmla="*/ 257965 h 491412"/>
              <a:gd name="connsiteX3" fmla="*/ 63407 w 581589"/>
              <a:gd name="connsiteY3" fmla="*/ 279607 h 491412"/>
              <a:gd name="connsiteX4" fmla="*/ 37497 w 581589"/>
              <a:gd name="connsiteY4" fmla="*/ 283570 h 491412"/>
              <a:gd name="connsiteX5" fmla="*/ 0 w 581589"/>
              <a:gd name="connsiteY5" fmla="*/ 325711 h 491412"/>
              <a:gd name="connsiteX6" fmla="*/ 121590 w 581589"/>
              <a:gd name="connsiteY6" fmla="*/ 413108 h 491412"/>
              <a:gd name="connsiteX7" fmla="*/ 349814 w 581589"/>
              <a:gd name="connsiteY7" fmla="*/ 491412 h 491412"/>
              <a:gd name="connsiteX8" fmla="*/ 416489 w 581589"/>
              <a:gd name="connsiteY8" fmla="*/ 453312 h 491412"/>
              <a:gd name="connsiteX9" fmla="*/ 464114 w 581589"/>
              <a:gd name="connsiteY9" fmla="*/ 485062 h 491412"/>
              <a:gd name="connsiteX10" fmla="*/ 556189 w 581589"/>
              <a:gd name="connsiteY10" fmla="*/ 434262 h 491412"/>
              <a:gd name="connsiteX11" fmla="*/ 581589 w 581589"/>
              <a:gd name="connsiteY11" fmla="*/ 218362 h 491412"/>
              <a:gd name="connsiteX12" fmla="*/ 486339 w 581589"/>
              <a:gd name="connsiteY12" fmla="*/ 151687 h 491412"/>
              <a:gd name="connsiteX13" fmla="*/ 476814 w 581589"/>
              <a:gd name="connsiteY13" fmla="*/ 100887 h 491412"/>
              <a:gd name="connsiteX14" fmla="*/ 438714 w 581589"/>
              <a:gd name="connsiteY14" fmla="*/ 107237 h 491412"/>
              <a:gd name="connsiteX15" fmla="*/ 416489 w 581589"/>
              <a:gd name="connsiteY15" fmla="*/ 145337 h 491412"/>
              <a:gd name="connsiteX16" fmla="*/ 406964 w 581589"/>
              <a:gd name="connsiteY16" fmla="*/ 164387 h 491412"/>
              <a:gd name="connsiteX17" fmla="*/ 382503 w 581589"/>
              <a:gd name="connsiteY17" fmla="*/ 101714 h 491412"/>
              <a:gd name="connsiteX18" fmla="*/ 346207 w 581589"/>
              <a:gd name="connsiteY18" fmla="*/ 124445 h 491412"/>
              <a:gd name="connsiteX19" fmla="*/ 298619 w 581589"/>
              <a:gd name="connsiteY19" fmla="*/ 114846 h 491412"/>
              <a:gd name="connsiteX20" fmla="*/ 312335 w 581589"/>
              <a:gd name="connsiteY20" fmla="*/ 78117 h 491412"/>
              <a:gd name="connsiteX21" fmla="*/ 195104 w 581589"/>
              <a:gd name="connsiteY21" fmla="*/ 0 h 491412"/>
              <a:gd name="connsiteX22" fmla="*/ 166134 w 581589"/>
              <a:gd name="connsiteY22" fmla="*/ 62712 h 491412"/>
              <a:gd name="connsiteX23" fmla="*/ 129409 w 581589"/>
              <a:gd name="connsiteY23" fmla="*/ 40374 h 491412"/>
              <a:gd name="connsiteX24" fmla="*/ 102483 w 581589"/>
              <a:gd name="connsiteY24" fmla="*/ 80897 h 491412"/>
              <a:gd name="connsiteX25" fmla="*/ 117099 w 581589"/>
              <a:gd name="connsiteY25" fmla="*/ 110017 h 491412"/>
              <a:gd name="connsiteX0" fmla="*/ 117099 w 581589"/>
              <a:gd name="connsiteY0" fmla="*/ 112291 h 493686"/>
              <a:gd name="connsiteX1" fmla="*/ 68032 w 581589"/>
              <a:gd name="connsiteY1" fmla="*/ 126758 h 493686"/>
              <a:gd name="connsiteX2" fmla="*/ 17735 w 581589"/>
              <a:gd name="connsiteY2" fmla="*/ 260239 h 493686"/>
              <a:gd name="connsiteX3" fmla="*/ 63407 w 581589"/>
              <a:gd name="connsiteY3" fmla="*/ 281881 h 493686"/>
              <a:gd name="connsiteX4" fmla="*/ 37497 w 581589"/>
              <a:gd name="connsiteY4" fmla="*/ 285844 h 493686"/>
              <a:gd name="connsiteX5" fmla="*/ 0 w 581589"/>
              <a:gd name="connsiteY5" fmla="*/ 327985 h 493686"/>
              <a:gd name="connsiteX6" fmla="*/ 121590 w 581589"/>
              <a:gd name="connsiteY6" fmla="*/ 415382 h 493686"/>
              <a:gd name="connsiteX7" fmla="*/ 349814 w 581589"/>
              <a:gd name="connsiteY7" fmla="*/ 493686 h 493686"/>
              <a:gd name="connsiteX8" fmla="*/ 416489 w 581589"/>
              <a:gd name="connsiteY8" fmla="*/ 455586 h 493686"/>
              <a:gd name="connsiteX9" fmla="*/ 464114 w 581589"/>
              <a:gd name="connsiteY9" fmla="*/ 487336 h 493686"/>
              <a:gd name="connsiteX10" fmla="*/ 556189 w 581589"/>
              <a:gd name="connsiteY10" fmla="*/ 436536 h 493686"/>
              <a:gd name="connsiteX11" fmla="*/ 581589 w 581589"/>
              <a:gd name="connsiteY11" fmla="*/ 220636 h 493686"/>
              <a:gd name="connsiteX12" fmla="*/ 486339 w 581589"/>
              <a:gd name="connsiteY12" fmla="*/ 153961 h 493686"/>
              <a:gd name="connsiteX13" fmla="*/ 476814 w 581589"/>
              <a:gd name="connsiteY13" fmla="*/ 103161 h 493686"/>
              <a:gd name="connsiteX14" fmla="*/ 438714 w 581589"/>
              <a:gd name="connsiteY14" fmla="*/ 109511 h 493686"/>
              <a:gd name="connsiteX15" fmla="*/ 416489 w 581589"/>
              <a:gd name="connsiteY15" fmla="*/ 147611 h 493686"/>
              <a:gd name="connsiteX16" fmla="*/ 406964 w 581589"/>
              <a:gd name="connsiteY16" fmla="*/ 166661 h 493686"/>
              <a:gd name="connsiteX17" fmla="*/ 382503 w 581589"/>
              <a:gd name="connsiteY17" fmla="*/ 103988 h 493686"/>
              <a:gd name="connsiteX18" fmla="*/ 346207 w 581589"/>
              <a:gd name="connsiteY18" fmla="*/ 126719 h 493686"/>
              <a:gd name="connsiteX19" fmla="*/ 298619 w 581589"/>
              <a:gd name="connsiteY19" fmla="*/ 117120 h 493686"/>
              <a:gd name="connsiteX20" fmla="*/ 312335 w 581589"/>
              <a:gd name="connsiteY20" fmla="*/ 80391 h 493686"/>
              <a:gd name="connsiteX21" fmla="*/ 201924 w 581589"/>
              <a:gd name="connsiteY21" fmla="*/ 0 h 493686"/>
              <a:gd name="connsiteX22" fmla="*/ 166134 w 581589"/>
              <a:gd name="connsiteY22" fmla="*/ 64986 h 493686"/>
              <a:gd name="connsiteX23" fmla="*/ 129409 w 581589"/>
              <a:gd name="connsiteY23" fmla="*/ 42648 h 493686"/>
              <a:gd name="connsiteX24" fmla="*/ 102483 w 581589"/>
              <a:gd name="connsiteY24" fmla="*/ 83171 h 493686"/>
              <a:gd name="connsiteX25" fmla="*/ 117099 w 581589"/>
              <a:gd name="connsiteY25" fmla="*/ 112291 h 493686"/>
              <a:gd name="connsiteX0" fmla="*/ 117099 w 581589"/>
              <a:gd name="connsiteY0" fmla="*/ 112291 h 493686"/>
              <a:gd name="connsiteX1" fmla="*/ 68032 w 581589"/>
              <a:gd name="connsiteY1" fmla="*/ 126758 h 493686"/>
              <a:gd name="connsiteX2" fmla="*/ 17735 w 581589"/>
              <a:gd name="connsiteY2" fmla="*/ 260239 h 493686"/>
              <a:gd name="connsiteX3" fmla="*/ 63407 w 581589"/>
              <a:gd name="connsiteY3" fmla="*/ 281881 h 493686"/>
              <a:gd name="connsiteX4" fmla="*/ 37497 w 581589"/>
              <a:gd name="connsiteY4" fmla="*/ 285844 h 493686"/>
              <a:gd name="connsiteX5" fmla="*/ 0 w 581589"/>
              <a:gd name="connsiteY5" fmla="*/ 327985 h 493686"/>
              <a:gd name="connsiteX6" fmla="*/ 121590 w 581589"/>
              <a:gd name="connsiteY6" fmla="*/ 415382 h 493686"/>
              <a:gd name="connsiteX7" fmla="*/ 349814 w 581589"/>
              <a:gd name="connsiteY7" fmla="*/ 493686 h 493686"/>
              <a:gd name="connsiteX8" fmla="*/ 416489 w 581589"/>
              <a:gd name="connsiteY8" fmla="*/ 455586 h 493686"/>
              <a:gd name="connsiteX9" fmla="*/ 464114 w 581589"/>
              <a:gd name="connsiteY9" fmla="*/ 487336 h 493686"/>
              <a:gd name="connsiteX10" fmla="*/ 556189 w 581589"/>
              <a:gd name="connsiteY10" fmla="*/ 436536 h 493686"/>
              <a:gd name="connsiteX11" fmla="*/ 581589 w 581589"/>
              <a:gd name="connsiteY11" fmla="*/ 220636 h 493686"/>
              <a:gd name="connsiteX12" fmla="*/ 486339 w 581589"/>
              <a:gd name="connsiteY12" fmla="*/ 153961 h 493686"/>
              <a:gd name="connsiteX13" fmla="*/ 476814 w 581589"/>
              <a:gd name="connsiteY13" fmla="*/ 103161 h 493686"/>
              <a:gd name="connsiteX14" fmla="*/ 438714 w 581589"/>
              <a:gd name="connsiteY14" fmla="*/ 109511 h 493686"/>
              <a:gd name="connsiteX15" fmla="*/ 416489 w 581589"/>
              <a:gd name="connsiteY15" fmla="*/ 147611 h 493686"/>
              <a:gd name="connsiteX16" fmla="*/ 406964 w 581589"/>
              <a:gd name="connsiteY16" fmla="*/ 166661 h 493686"/>
              <a:gd name="connsiteX17" fmla="*/ 382503 w 581589"/>
              <a:gd name="connsiteY17" fmla="*/ 103988 h 493686"/>
              <a:gd name="connsiteX18" fmla="*/ 346207 w 581589"/>
              <a:gd name="connsiteY18" fmla="*/ 126719 h 493686"/>
              <a:gd name="connsiteX19" fmla="*/ 298619 w 581589"/>
              <a:gd name="connsiteY19" fmla="*/ 117120 h 493686"/>
              <a:gd name="connsiteX20" fmla="*/ 312335 w 581589"/>
              <a:gd name="connsiteY20" fmla="*/ 80391 h 493686"/>
              <a:gd name="connsiteX21" fmla="*/ 201924 w 581589"/>
              <a:gd name="connsiteY21" fmla="*/ 0 h 493686"/>
              <a:gd name="connsiteX22" fmla="*/ 166134 w 581589"/>
              <a:gd name="connsiteY22" fmla="*/ 64986 h 493686"/>
              <a:gd name="connsiteX23" fmla="*/ 129409 w 581589"/>
              <a:gd name="connsiteY23" fmla="*/ 42648 h 493686"/>
              <a:gd name="connsiteX24" fmla="*/ 102483 w 581589"/>
              <a:gd name="connsiteY24" fmla="*/ 83171 h 493686"/>
              <a:gd name="connsiteX25" fmla="*/ 117099 w 581589"/>
              <a:gd name="connsiteY25" fmla="*/ 112291 h 493686"/>
              <a:gd name="connsiteX0" fmla="*/ 117099 w 581589"/>
              <a:gd name="connsiteY0" fmla="*/ 112291 h 493686"/>
              <a:gd name="connsiteX1" fmla="*/ 68032 w 581589"/>
              <a:gd name="connsiteY1" fmla="*/ 126758 h 493686"/>
              <a:gd name="connsiteX2" fmla="*/ 17735 w 581589"/>
              <a:gd name="connsiteY2" fmla="*/ 260239 h 493686"/>
              <a:gd name="connsiteX3" fmla="*/ 63407 w 581589"/>
              <a:gd name="connsiteY3" fmla="*/ 281881 h 493686"/>
              <a:gd name="connsiteX4" fmla="*/ 37497 w 581589"/>
              <a:gd name="connsiteY4" fmla="*/ 285844 h 493686"/>
              <a:gd name="connsiteX5" fmla="*/ 0 w 581589"/>
              <a:gd name="connsiteY5" fmla="*/ 327985 h 493686"/>
              <a:gd name="connsiteX6" fmla="*/ 121590 w 581589"/>
              <a:gd name="connsiteY6" fmla="*/ 415382 h 493686"/>
              <a:gd name="connsiteX7" fmla="*/ 349814 w 581589"/>
              <a:gd name="connsiteY7" fmla="*/ 493686 h 493686"/>
              <a:gd name="connsiteX8" fmla="*/ 416489 w 581589"/>
              <a:gd name="connsiteY8" fmla="*/ 455586 h 493686"/>
              <a:gd name="connsiteX9" fmla="*/ 464114 w 581589"/>
              <a:gd name="connsiteY9" fmla="*/ 487336 h 493686"/>
              <a:gd name="connsiteX10" fmla="*/ 556189 w 581589"/>
              <a:gd name="connsiteY10" fmla="*/ 436536 h 493686"/>
              <a:gd name="connsiteX11" fmla="*/ 581589 w 581589"/>
              <a:gd name="connsiteY11" fmla="*/ 220636 h 493686"/>
              <a:gd name="connsiteX12" fmla="*/ 486339 w 581589"/>
              <a:gd name="connsiteY12" fmla="*/ 153961 h 493686"/>
              <a:gd name="connsiteX13" fmla="*/ 476814 w 581589"/>
              <a:gd name="connsiteY13" fmla="*/ 103161 h 493686"/>
              <a:gd name="connsiteX14" fmla="*/ 438714 w 581589"/>
              <a:gd name="connsiteY14" fmla="*/ 109511 h 493686"/>
              <a:gd name="connsiteX15" fmla="*/ 416489 w 581589"/>
              <a:gd name="connsiteY15" fmla="*/ 147611 h 493686"/>
              <a:gd name="connsiteX16" fmla="*/ 406964 w 581589"/>
              <a:gd name="connsiteY16" fmla="*/ 166661 h 493686"/>
              <a:gd name="connsiteX17" fmla="*/ 382503 w 581589"/>
              <a:gd name="connsiteY17" fmla="*/ 103988 h 493686"/>
              <a:gd name="connsiteX18" fmla="*/ 346207 w 581589"/>
              <a:gd name="connsiteY18" fmla="*/ 126719 h 493686"/>
              <a:gd name="connsiteX19" fmla="*/ 309985 w 581589"/>
              <a:gd name="connsiteY19" fmla="*/ 112573 h 493686"/>
              <a:gd name="connsiteX20" fmla="*/ 312335 w 581589"/>
              <a:gd name="connsiteY20" fmla="*/ 80391 h 493686"/>
              <a:gd name="connsiteX21" fmla="*/ 201924 w 581589"/>
              <a:gd name="connsiteY21" fmla="*/ 0 h 493686"/>
              <a:gd name="connsiteX22" fmla="*/ 166134 w 581589"/>
              <a:gd name="connsiteY22" fmla="*/ 64986 h 493686"/>
              <a:gd name="connsiteX23" fmla="*/ 129409 w 581589"/>
              <a:gd name="connsiteY23" fmla="*/ 42648 h 493686"/>
              <a:gd name="connsiteX24" fmla="*/ 102483 w 581589"/>
              <a:gd name="connsiteY24" fmla="*/ 83171 h 493686"/>
              <a:gd name="connsiteX25" fmla="*/ 117099 w 581589"/>
              <a:gd name="connsiteY25" fmla="*/ 112291 h 493686"/>
              <a:gd name="connsiteX0" fmla="*/ 117099 w 581589"/>
              <a:gd name="connsiteY0" fmla="*/ 112291 h 493686"/>
              <a:gd name="connsiteX1" fmla="*/ 68032 w 581589"/>
              <a:gd name="connsiteY1" fmla="*/ 126758 h 493686"/>
              <a:gd name="connsiteX2" fmla="*/ 17735 w 581589"/>
              <a:gd name="connsiteY2" fmla="*/ 260239 h 493686"/>
              <a:gd name="connsiteX3" fmla="*/ 63407 w 581589"/>
              <a:gd name="connsiteY3" fmla="*/ 281881 h 493686"/>
              <a:gd name="connsiteX4" fmla="*/ 37497 w 581589"/>
              <a:gd name="connsiteY4" fmla="*/ 285844 h 493686"/>
              <a:gd name="connsiteX5" fmla="*/ 0 w 581589"/>
              <a:gd name="connsiteY5" fmla="*/ 327985 h 493686"/>
              <a:gd name="connsiteX6" fmla="*/ 121590 w 581589"/>
              <a:gd name="connsiteY6" fmla="*/ 415382 h 493686"/>
              <a:gd name="connsiteX7" fmla="*/ 349814 w 581589"/>
              <a:gd name="connsiteY7" fmla="*/ 493686 h 493686"/>
              <a:gd name="connsiteX8" fmla="*/ 416489 w 581589"/>
              <a:gd name="connsiteY8" fmla="*/ 455586 h 493686"/>
              <a:gd name="connsiteX9" fmla="*/ 464114 w 581589"/>
              <a:gd name="connsiteY9" fmla="*/ 487336 h 493686"/>
              <a:gd name="connsiteX10" fmla="*/ 556189 w 581589"/>
              <a:gd name="connsiteY10" fmla="*/ 436536 h 493686"/>
              <a:gd name="connsiteX11" fmla="*/ 581589 w 581589"/>
              <a:gd name="connsiteY11" fmla="*/ 220636 h 493686"/>
              <a:gd name="connsiteX12" fmla="*/ 486339 w 581589"/>
              <a:gd name="connsiteY12" fmla="*/ 153961 h 493686"/>
              <a:gd name="connsiteX13" fmla="*/ 476814 w 581589"/>
              <a:gd name="connsiteY13" fmla="*/ 103161 h 493686"/>
              <a:gd name="connsiteX14" fmla="*/ 438714 w 581589"/>
              <a:gd name="connsiteY14" fmla="*/ 109511 h 493686"/>
              <a:gd name="connsiteX15" fmla="*/ 416489 w 581589"/>
              <a:gd name="connsiteY15" fmla="*/ 147611 h 493686"/>
              <a:gd name="connsiteX16" fmla="*/ 406964 w 581589"/>
              <a:gd name="connsiteY16" fmla="*/ 166661 h 493686"/>
              <a:gd name="connsiteX17" fmla="*/ 382503 w 581589"/>
              <a:gd name="connsiteY17" fmla="*/ 103988 h 493686"/>
              <a:gd name="connsiteX18" fmla="*/ 346207 w 581589"/>
              <a:gd name="connsiteY18" fmla="*/ 126719 h 493686"/>
              <a:gd name="connsiteX19" fmla="*/ 309985 w 581589"/>
              <a:gd name="connsiteY19" fmla="*/ 112573 h 493686"/>
              <a:gd name="connsiteX20" fmla="*/ 319155 w 581589"/>
              <a:gd name="connsiteY20" fmla="*/ 80391 h 493686"/>
              <a:gd name="connsiteX21" fmla="*/ 201924 w 581589"/>
              <a:gd name="connsiteY21" fmla="*/ 0 h 493686"/>
              <a:gd name="connsiteX22" fmla="*/ 166134 w 581589"/>
              <a:gd name="connsiteY22" fmla="*/ 64986 h 493686"/>
              <a:gd name="connsiteX23" fmla="*/ 129409 w 581589"/>
              <a:gd name="connsiteY23" fmla="*/ 42648 h 493686"/>
              <a:gd name="connsiteX24" fmla="*/ 102483 w 581589"/>
              <a:gd name="connsiteY24" fmla="*/ 83171 h 493686"/>
              <a:gd name="connsiteX25" fmla="*/ 117099 w 581589"/>
              <a:gd name="connsiteY25" fmla="*/ 112291 h 493686"/>
              <a:gd name="connsiteX0" fmla="*/ 117099 w 581589"/>
              <a:gd name="connsiteY0" fmla="*/ 112291 h 493686"/>
              <a:gd name="connsiteX1" fmla="*/ 68032 w 581589"/>
              <a:gd name="connsiteY1" fmla="*/ 126758 h 493686"/>
              <a:gd name="connsiteX2" fmla="*/ 17735 w 581589"/>
              <a:gd name="connsiteY2" fmla="*/ 260239 h 493686"/>
              <a:gd name="connsiteX3" fmla="*/ 63407 w 581589"/>
              <a:gd name="connsiteY3" fmla="*/ 281881 h 493686"/>
              <a:gd name="connsiteX4" fmla="*/ 37497 w 581589"/>
              <a:gd name="connsiteY4" fmla="*/ 285844 h 493686"/>
              <a:gd name="connsiteX5" fmla="*/ 0 w 581589"/>
              <a:gd name="connsiteY5" fmla="*/ 327985 h 493686"/>
              <a:gd name="connsiteX6" fmla="*/ 121590 w 581589"/>
              <a:gd name="connsiteY6" fmla="*/ 415382 h 493686"/>
              <a:gd name="connsiteX7" fmla="*/ 349814 w 581589"/>
              <a:gd name="connsiteY7" fmla="*/ 493686 h 493686"/>
              <a:gd name="connsiteX8" fmla="*/ 416489 w 581589"/>
              <a:gd name="connsiteY8" fmla="*/ 455586 h 493686"/>
              <a:gd name="connsiteX9" fmla="*/ 464114 w 581589"/>
              <a:gd name="connsiteY9" fmla="*/ 487336 h 493686"/>
              <a:gd name="connsiteX10" fmla="*/ 556189 w 581589"/>
              <a:gd name="connsiteY10" fmla="*/ 436536 h 493686"/>
              <a:gd name="connsiteX11" fmla="*/ 581589 w 581589"/>
              <a:gd name="connsiteY11" fmla="*/ 220636 h 493686"/>
              <a:gd name="connsiteX12" fmla="*/ 486339 w 581589"/>
              <a:gd name="connsiteY12" fmla="*/ 153961 h 493686"/>
              <a:gd name="connsiteX13" fmla="*/ 476814 w 581589"/>
              <a:gd name="connsiteY13" fmla="*/ 103161 h 493686"/>
              <a:gd name="connsiteX14" fmla="*/ 438714 w 581589"/>
              <a:gd name="connsiteY14" fmla="*/ 109511 h 493686"/>
              <a:gd name="connsiteX15" fmla="*/ 416489 w 581589"/>
              <a:gd name="connsiteY15" fmla="*/ 147611 h 493686"/>
              <a:gd name="connsiteX16" fmla="*/ 406964 w 581589"/>
              <a:gd name="connsiteY16" fmla="*/ 166661 h 493686"/>
              <a:gd name="connsiteX17" fmla="*/ 382503 w 581589"/>
              <a:gd name="connsiteY17" fmla="*/ 103988 h 493686"/>
              <a:gd name="connsiteX18" fmla="*/ 346207 w 581589"/>
              <a:gd name="connsiteY18" fmla="*/ 126719 h 493686"/>
              <a:gd name="connsiteX19" fmla="*/ 334990 w 581589"/>
              <a:gd name="connsiteY19" fmla="*/ 112573 h 493686"/>
              <a:gd name="connsiteX20" fmla="*/ 319155 w 581589"/>
              <a:gd name="connsiteY20" fmla="*/ 80391 h 493686"/>
              <a:gd name="connsiteX21" fmla="*/ 201924 w 581589"/>
              <a:gd name="connsiteY21" fmla="*/ 0 h 493686"/>
              <a:gd name="connsiteX22" fmla="*/ 166134 w 581589"/>
              <a:gd name="connsiteY22" fmla="*/ 64986 h 493686"/>
              <a:gd name="connsiteX23" fmla="*/ 129409 w 581589"/>
              <a:gd name="connsiteY23" fmla="*/ 42648 h 493686"/>
              <a:gd name="connsiteX24" fmla="*/ 102483 w 581589"/>
              <a:gd name="connsiteY24" fmla="*/ 83171 h 493686"/>
              <a:gd name="connsiteX25" fmla="*/ 117099 w 581589"/>
              <a:gd name="connsiteY25" fmla="*/ 112291 h 493686"/>
              <a:gd name="connsiteX0" fmla="*/ 117099 w 581589"/>
              <a:gd name="connsiteY0" fmla="*/ 112291 h 493686"/>
              <a:gd name="connsiteX1" fmla="*/ 68032 w 581589"/>
              <a:gd name="connsiteY1" fmla="*/ 126758 h 493686"/>
              <a:gd name="connsiteX2" fmla="*/ 17735 w 581589"/>
              <a:gd name="connsiteY2" fmla="*/ 260239 h 493686"/>
              <a:gd name="connsiteX3" fmla="*/ 63407 w 581589"/>
              <a:gd name="connsiteY3" fmla="*/ 281881 h 493686"/>
              <a:gd name="connsiteX4" fmla="*/ 37497 w 581589"/>
              <a:gd name="connsiteY4" fmla="*/ 285844 h 493686"/>
              <a:gd name="connsiteX5" fmla="*/ 0 w 581589"/>
              <a:gd name="connsiteY5" fmla="*/ 327985 h 493686"/>
              <a:gd name="connsiteX6" fmla="*/ 121590 w 581589"/>
              <a:gd name="connsiteY6" fmla="*/ 415382 h 493686"/>
              <a:gd name="connsiteX7" fmla="*/ 349814 w 581589"/>
              <a:gd name="connsiteY7" fmla="*/ 493686 h 493686"/>
              <a:gd name="connsiteX8" fmla="*/ 416489 w 581589"/>
              <a:gd name="connsiteY8" fmla="*/ 455586 h 493686"/>
              <a:gd name="connsiteX9" fmla="*/ 464114 w 581589"/>
              <a:gd name="connsiteY9" fmla="*/ 487336 h 493686"/>
              <a:gd name="connsiteX10" fmla="*/ 556189 w 581589"/>
              <a:gd name="connsiteY10" fmla="*/ 436536 h 493686"/>
              <a:gd name="connsiteX11" fmla="*/ 581589 w 581589"/>
              <a:gd name="connsiteY11" fmla="*/ 220636 h 493686"/>
              <a:gd name="connsiteX12" fmla="*/ 486339 w 581589"/>
              <a:gd name="connsiteY12" fmla="*/ 153961 h 493686"/>
              <a:gd name="connsiteX13" fmla="*/ 476814 w 581589"/>
              <a:gd name="connsiteY13" fmla="*/ 103161 h 493686"/>
              <a:gd name="connsiteX14" fmla="*/ 438714 w 581589"/>
              <a:gd name="connsiteY14" fmla="*/ 109511 h 493686"/>
              <a:gd name="connsiteX15" fmla="*/ 416489 w 581589"/>
              <a:gd name="connsiteY15" fmla="*/ 147611 h 493686"/>
              <a:gd name="connsiteX16" fmla="*/ 406964 w 581589"/>
              <a:gd name="connsiteY16" fmla="*/ 166661 h 493686"/>
              <a:gd name="connsiteX17" fmla="*/ 382503 w 581589"/>
              <a:gd name="connsiteY17" fmla="*/ 103988 h 493686"/>
              <a:gd name="connsiteX18" fmla="*/ 346207 w 581589"/>
              <a:gd name="connsiteY18" fmla="*/ 126719 h 493686"/>
              <a:gd name="connsiteX19" fmla="*/ 314532 w 581589"/>
              <a:gd name="connsiteY19" fmla="*/ 110300 h 493686"/>
              <a:gd name="connsiteX20" fmla="*/ 319155 w 581589"/>
              <a:gd name="connsiteY20" fmla="*/ 80391 h 493686"/>
              <a:gd name="connsiteX21" fmla="*/ 201924 w 581589"/>
              <a:gd name="connsiteY21" fmla="*/ 0 h 493686"/>
              <a:gd name="connsiteX22" fmla="*/ 166134 w 581589"/>
              <a:gd name="connsiteY22" fmla="*/ 64986 h 493686"/>
              <a:gd name="connsiteX23" fmla="*/ 129409 w 581589"/>
              <a:gd name="connsiteY23" fmla="*/ 42648 h 493686"/>
              <a:gd name="connsiteX24" fmla="*/ 102483 w 581589"/>
              <a:gd name="connsiteY24" fmla="*/ 83171 h 493686"/>
              <a:gd name="connsiteX25" fmla="*/ 117099 w 581589"/>
              <a:gd name="connsiteY25" fmla="*/ 112291 h 493686"/>
              <a:gd name="connsiteX0" fmla="*/ 117099 w 581589"/>
              <a:gd name="connsiteY0" fmla="*/ 112291 h 493686"/>
              <a:gd name="connsiteX1" fmla="*/ 68032 w 581589"/>
              <a:gd name="connsiteY1" fmla="*/ 126758 h 493686"/>
              <a:gd name="connsiteX2" fmla="*/ 17735 w 581589"/>
              <a:gd name="connsiteY2" fmla="*/ 260239 h 493686"/>
              <a:gd name="connsiteX3" fmla="*/ 63407 w 581589"/>
              <a:gd name="connsiteY3" fmla="*/ 281881 h 493686"/>
              <a:gd name="connsiteX4" fmla="*/ 37497 w 581589"/>
              <a:gd name="connsiteY4" fmla="*/ 285844 h 493686"/>
              <a:gd name="connsiteX5" fmla="*/ 0 w 581589"/>
              <a:gd name="connsiteY5" fmla="*/ 327985 h 493686"/>
              <a:gd name="connsiteX6" fmla="*/ 121590 w 581589"/>
              <a:gd name="connsiteY6" fmla="*/ 415382 h 493686"/>
              <a:gd name="connsiteX7" fmla="*/ 349814 w 581589"/>
              <a:gd name="connsiteY7" fmla="*/ 493686 h 493686"/>
              <a:gd name="connsiteX8" fmla="*/ 416489 w 581589"/>
              <a:gd name="connsiteY8" fmla="*/ 455586 h 493686"/>
              <a:gd name="connsiteX9" fmla="*/ 464114 w 581589"/>
              <a:gd name="connsiteY9" fmla="*/ 487336 h 493686"/>
              <a:gd name="connsiteX10" fmla="*/ 556189 w 581589"/>
              <a:gd name="connsiteY10" fmla="*/ 436536 h 493686"/>
              <a:gd name="connsiteX11" fmla="*/ 581589 w 581589"/>
              <a:gd name="connsiteY11" fmla="*/ 220636 h 493686"/>
              <a:gd name="connsiteX12" fmla="*/ 486339 w 581589"/>
              <a:gd name="connsiteY12" fmla="*/ 153961 h 493686"/>
              <a:gd name="connsiteX13" fmla="*/ 476814 w 581589"/>
              <a:gd name="connsiteY13" fmla="*/ 103161 h 493686"/>
              <a:gd name="connsiteX14" fmla="*/ 438714 w 581589"/>
              <a:gd name="connsiteY14" fmla="*/ 109511 h 493686"/>
              <a:gd name="connsiteX15" fmla="*/ 416489 w 581589"/>
              <a:gd name="connsiteY15" fmla="*/ 147611 h 493686"/>
              <a:gd name="connsiteX16" fmla="*/ 406964 w 581589"/>
              <a:gd name="connsiteY16" fmla="*/ 166661 h 493686"/>
              <a:gd name="connsiteX17" fmla="*/ 382503 w 581589"/>
              <a:gd name="connsiteY17" fmla="*/ 103988 h 493686"/>
              <a:gd name="connsiteX18" fmla="*/ 330295 w 581589"/>
              <a:gd name="connsiteY18" fmla="*/ 135812 h 493686"/>
              <a:gd name="connsiteX19" fmla="*/ 314532 w 581589"/>
              <a:gd name="connsiteY19" fmla="*/ 110300 h 493686"/>
              <a:gd name="connsiteX20" fmla="*/ 319155 w 581589"/>
              <a:gd name="connsiteY20" fmla="*/ 80391 h 493686"/>
              <a:gd name="connsiteX21" fmla="*/ 201924 w 581589"/>
              <a:gd name="connsiteY21" fmla="*/ 0 h 493686"/>
              <a:gd name="connsiteX22" fmla="*/ 166134 w 581589"/>
              <a:gd name="connsiteY22" fmla="*/ 64986 h 493686"/>
              <a:gd name="connsiteX23" fmla="*/ 129409 w 581589"/>
              <a:gd name="connsiteY23" fmla="*/ 42648 h 493686"/>
              <a:gd name="connsiteX24" fmla="*/ 102483 w 581589"/>
              <a:gd name="connsiteY24" fmla="*/ 83171 h 493686"/>
              <a:gd name="connsiteX25" fmla="*/ 117099 w 581589"/>
              <a:gd name="connsiteY25" fmla="*/ 112291 h 493686"/>
              <a:gd name="connsiteX0" fmla="*/ 117099 w 581589"/>
              <a:gd name="connsiteY0" fmla="*/ 112291 h 493686"/>
              <a:gd name="connsiteX1" fmla="*/ 68032 w 581589"/>
              <a:gd name="connsiteY1" fmla="*/ 126758 h 493686"/>
              <a:gd name="connsiteX2" fmla="*/ 17735 w 581589"/>
              <a:gd name="connsiteY2" fmla="*/ 260239 h 493686"/>
              <a:gd name="connsiteX3" fmla="*/ 63407 w 581589"/>
              <a:gd name="connsiteY3" fmla="*/ 281881 h 493686"/>
              <a:gd name="connsiteX4" fmla="*/ 37497 w 581589"/>
              <a:gd name="connsiteY4" fmla="*/ 285844 h 493686"/>
              <a:gd name="connsiteX5" fmla="*/ 0 w 581589"/>
              <a:gd name="connsiteY5" fmla="*/ 327985 h 493686"/>
              <a:gd name="connsiteX6" fmla="*/ 121590 w 581589"/>
              <a:gd name="connsiteY6" fmla="*/ 417656 h 493686"/>
              <a:gd name="connsiteX7" fmla="*/ 349814 w 581589"/>
              <a:gd name="connsiteY7" fmla="*/ 493686 h 493686"/>
              <a:gd name="connsiteX8" fmla="*/ 416489 w 581589"/>
              <a:gd name="connsiteY8" fmla="*/ 455586 h 493686"/>
              <a:gd name="connsiteX9" fmla="*/ 464114 w 581589"/>
              <a:gd name="connsiteY9" fmla="*/ 487336 h 493686"/>
              <a:gd name="connsiteX10" fmla="*/ 556189 w 581589"/>
              <a:gd name="connsiteY10" fmla="*/ 436536 h 493686"/>
              <a:gd name="connsiteX11" fmla="*/ 581589 w 581589"/>
              <a:gd name="connsiteY11" fmla="*/ 220636 h 493686"/>
              <a:gd name="connsiteX12" fmla="*/ 486339 w 581589"/>
              <a:gd name="connsiteY12" fmla="*/ 153961 h 493686"/>
              <a:gd name="connsiteX13" fmla="*/ 476814 w 581589"/>
              <a:gd name="connsiteY13" fmla="*/ 103161 h 493686"/>
              <a:gd name="connsiteX14" fmla="*/ 438714 w 581589"/>
              <a:gd name="connsiteY14" fmla="*/ 109511 h 493686"/>
              <a:gd name="connsiteX15" fmla="*/ 416489 w 581589"/>
              <a:gd name="connsiteY15" fmla="*/ 147611 h 493686"/>
              <a:gd name="connsiteX16" fmla="*/ 406964 w 581589"/>
              <a:gd name="connsiteY16" fmla="*/ 166661 h 493686"/>
              <a:gd name="connsiteX17" fmla="*/ 382503 w 581589"/>
              <a:gd name="connsiteY17" fmla="*/ 103988 h 493686"/>
              <a:gd name="connsiteX18" fmla="*/ 330295 w 581589"/>
              <a:gd name="connsiteY18" fmla="*/ 135812 h 493686"/>
              <a:gd name="connsiteX19" fmla="*/ 314532 w 581589"/>
              <a:gd name="connsiteY19" fmla="*/ 110300 h 493686"/>
              <a:gd name="connsiteX20" fmla="*/ 319155 w 581589"/>
              <a:gd name="connsiteY20" fmla="*/ 80391 h 493686"/>
              <a:gd name="connsiteX21" fmla="*/ 201924 w 581589"/>
              <a:gd name="connsiteY21" fmla="*/ 0 h 493686"/>
              <a:gd name="connsiteX22" fmla="*/ 166134 w 581589"/>
              <a:gd name="connsiteY22" fmla="*/ 64986 h 493686"/>
              <a:gd name="connsiteX23" fmla="*/ 129409 w 581589"/>
              <a:gd name="connsiteY23" fmla="*/ 42648 h 493686"/>
              <a:gd name="connsiteX24" fmla="*/ 102483 w 581589"/>
              <a:gd name="connsiteY24" fmla="*/ 83171 h 493686"/>
              <a:gd name="connsiteX25" fmla="*/ 117099 w 581589"/>
              <a:gd name="connsiteY25" fmla="*/ 112291 h 493686"/>
              <a:gd name="connsiteX0" fmla="*/ 117099 w 581589"/>
              <a:gd name="connsiteY0" fmla="*/ 112291 h 487336"/>
              <a:gd name="connsiteX1" fmla="*/ 68032 w 581589"/>
              <a:gd name="connsiteY1" fmla="*/ 126758 h 487336"/>
              <a:gd name="connsiteX2" fmla="*/ 17735 w 581589"/>
              <a:gd name="connsiteY2" fmla="*/ 260239 h 487336"/>
              <a:gd name="connsiteX3" fmla="*/ 63407 w 581589"/>
              <a:gd name="connsiteY3" fmla="*/ 281881 h 487336"/>
              <a:gd name="connsiteX4" fmla="*/ 37497 w 581589"/>
              <a:gd name="connsiteY4" fmla="*/ 285844 h 487336"/>
              <a:gd name="connsiteX5" fmla="*/ 0 w 581589"/>
              <a:gd name="connsiteY5" fmla="*/ 327985 h 487336"/>
              <a:gd name="connsiteX6" fmla="*/ 121590 w 581589"/>
              <a:gd name="connsiteY6" fmla="*/ 417656 h 487336"/>
              <a:gd name="connsiteX7" fmla="*/ 177048 w 581589"/>
              <a:gd name="connsiteY7" fmla="*/ 395938 h 487336"/>
              <a:gd name="connsiteX8" fmla="*/ 416489 w 581589"/>
              <a:gd name="connsiteY8" fmla="*/ 455586 h 487336"/>
              <a:gd name="connsiteX9" fmla="*/ 464114 w 581589"/>
              <a:gd name="connsiteY9" fmla="*/ 487336 h 487336"/>
              <a:gd name="connsiteX10" fmla="*/ 556189 w 581589"/>
              <a:gd name="connsiteY10" fmla="*/ 436536 h 487336"/>
              <a:gd name="connsiteX11" fmla="*/ 581589 w 581589"/>
              <a:gd name="connsiteY11" fmla="*/ 220636 h 487336"/>
              <a:gd name="connsiteX12" fmla="*/ 486339 w 581589"/>
              <a:gd name="connsiteY12" fmla="*/ 153961 h 487336"/>
              <a:gd name="connsiteX13" fmla="*/ 476814 w 581589"/>
              <a:gd name="connsiteY13" fmla="*/ 103161 h 487336"/>
              <a:gd name="connsiteX14" fmla="*/ 438714 w 581589"/>
              <a:gd name="connsiteY14" fmla="*/ 109511 h 487336"/>
              <a:gd name="connsiteX15" fmla="*/ 416489 w 581589"/>
              <a:gd name="connsiteY15" fmla="*/ 147611 h 487336"/>
              <a:gd name="connsiteX16" fmla="*/ 406964 w 581589"/>
              <a:gd name="connsiteY16" fmla="*/ 166661 h 487336"/>
              <a:gd name="connsiteX17" fmla="*/ 382503 w 581589"/>
              <a:gd name="connsiteY17" fmla="*/ 103988 h 487336"/>
              <a:gd name="connsiteX18" fmla="*/ 330295 w 581589"/>
              <a:gd name="connsiteY18" fmla="*/ 135812 h 487336"/>
              <a:gd name="connsiteX19" fmla="*/ 314532 w 581589"/>
              <a:gd name="connsiteY19" fmla="*/ 110300 h 487336"/>
              <a:gd name="connsiteX20" fmla="*/ 319155 w 581589"/>
              <a:gd name="connsiteY20" fmla="*/ 80391 h 487336"/>
              <a:gd name="connsiteX21" fmla="*/ 201924 w 581589"/>
              <a:gd name="connsiteY21" fmla="*/ 0 h 487336"/>
              <a:gd name="connsiteX22" fmla="*/ 166134 w 581589"/>
              <a:gd name="connsiteY22" fmla="*/ 64986 h 487336"/>
              <a:gd name="connsiteX23" fmla="*/ 129409 w 581589"/>
              <a:gd name="connsiteY23" fmla="*/ 42648 h 487336"/>
              <a:gd name="connsiteX24" fmla="*/ 102483 w 581589"/>
              <a:gd name="connsiteY24" fmla="*/ 83171 h 487336"/>
              <a:gd name="connsiteX25" fmla="*/ 117099 w 581589"/>
              <a:gd name="connsiteY25" fmla="*/ 112291 h 487336"/>
              <a:gd name="connsiteX0" fmla="*/ 117099 w 581589"/>
              <a:gd name="connsiteY0" fmla="*/ 112291 h 487336"/>
              <a:gd name="connsiteX1" fmla="*/ 68032 w 581589"/>
              <a:gd name="connsiteY1" fmla="*/ 126758 h 487336"/>
              <a:gd name="connsiteX2" fmla="*/ 17735 w 581589"/>
              <a:gd name="connsiteY2" fmla="*/ 260239 h 487336"/>
              <a:gd name="connsiteX3" fmla="*/ 63407 w 581589"/>
              <a:gd name="connsiteY3" fmla="*/ 281881 h 487336"/>
              <a:gd name="connsiteX4" fmla="*/ 37497 w 581589"/>
              <a:gd name="connsiteY4" fmla="*/ 285844 h 487336"/>
              <a:gd name="connsiteX5" fmla="*/ 0 w 581589"/>
              <a:gd name="connsiteY5" fmla="*/ 327985 h 487336"/>
              <a:gd name="connsiteX6" fmla="*/ 121590 w 581589"/>
              <a:gd name="connsiteY6" fmla="*/ 417656 h 487336"/>
              <a:gd name="connsiteX7" fmla="*/ 177048 w 581589"/>
              <a:gd name="connsiteY7" fmla="*/ 395938 h 487336"/>
              <a:gd name="connsiteX8" fmla="*/ 275548 w 581589"/>
              <a:gd name="connsiteY8" fmla="*/ 437400 h 487336"/>
              <a:gd name="connsiteX9" fmla="*/ 464114 w 581589"/>
              <a:gd name="connsiteY9" fmla="*/ 487336 h 487336"/>
              <a:gd name="connsiteX10" fmla="*/ 556189 w 581589"/>
              <a:gd name="connsiteY10" fmla="*/ 436536 h 487336"/>
              <a:gd name="connsiteX11" fmla="*/ 581589 w 581589"/>
              <a:gd name="connsiteY11" fmla="*/ 220636 h 487336"/>
              <a:gd name="connsiteX12" fmla="*/ 486339 w 581589"/>
              <a:gd name="connsiteY12" fmla="*/ 153961 h 487336"/>
              <a:gd name="connsiteX13" fmla="*/ 476814 w 581589"/>
              <a:gd name="connsiteY13" fmla="*/ 103161 h 487336"/>
              <a:gd name="connsiteX14" fmla="*/ 438714 w 581589"/>
              <a:gd name="connsiteY14" fmla="*/ 109511 h 487336"/>
              <a:gd name="connsiteX15" fmla="*/ 416489 w 581589"/>
              <a:gd name="connsiteY15" fmla="*/ 147611 h 487336"/>
              <a:gd name="connsiteX16" fmla="*/ 406964 w 581589"/>
              <a:gd name="connsiteY16" fmla="*/ 166661 h 487336"/>
              <a:gd name="connsiteX17" fmla="*/ 382503 w 581589"/>
              <a:gd name="connsiteY17" fmla="*/ 103988 h 487336"/>
              <a:gd name="connsiteX18" fmla="*/ 330295 w 581589"/>
              <a:gd name="connsiteY18" fmla="*/ 135812 h 487336"/>
              <a:gd name="connsiteX19" fmla="*/ 314532 w 581589"/>
              <a:gd name="connsiteY19" fmla="*/ 110300 h 487336"/>
              <a:gd name="connsiteX20" fmla="*/ 319155 w 581589"/>
              <a:gd name="connsiteY20" fmla="*/ 80391 h 487336"/>
              <a:gd name="connsiteX21" fmla="*/ 201924 w 581589"/>
              <a:gd name="connsiteY21" fmla="*/ 0 h 487336"/>
              <a:gd name="connsiteX22" fmla="*/ 166134 w 581589"/>
              <a:gd name="connsiteY22" fmla="*/ 64986 h 487336"/>
              <a:gd name="connsiteX23" fmla="*/ 129409 w 581589"/>
              <a:gd name="connsiteY23" fmla="*/ 42648 h 487336"/>
              <a:gd name="connsiteX24" fmla="*/ 102483 w 581589"/>
              <a:gd name="connsiteY24" fmla="*/ 83171 h 487336"/>
              <a:gd name="connsiteX25" fmla="*/ 117099 w 581589"/>
              <a:gd name="connsiteY25" fmla="*/ 112291 h 487336"/>
              <a:gd name="connsiteX0" fmla="*/ 117099 w 581589"/>
              <a:gd name="connsiteY0" fmla="*/ 112291 h 437400"/>
              <a:gd name="connsiteX1" fmla="*/ 68032 w 581589"/>
              <a:gd name="connsiteY1" fmla="*/ 126758 h 437400"/>
              <a:gd name="connsiteX2" fmla="*/ 17735 w 581589"/>
              <a:gd name="connsiteY2" fmla="*/ 260239 h 437400"/>
              <a:gd name="connsiteX3" fmla="*/ 63407 w 581589"/>
              <a:gd name="connsiteY3" fmla="*/ 281881 h 437400"/>
              <a:gd name="connsiteX4" fmla="*/ 37497 w 581589"/>
              <a:gd name="connsiteY4" fmla="*/ 285844 h 437400"/>
              <a:gd name="connsiteX5" fmla="*/ 0 w 581589"/>
              <a:gd name="connsiteY5" fmla="*/ 327985 h 437400"/>
              <a:gd name="connsiteX6" fmla="*/ 121590 w 581589"/>
              <a:gd name="connsiteY6" fmla="*/ 417656 h 437400"/>
              <a:gd name="connsiteX7" fmla="*/ 177048 w 581589"/>
              <a:gd name="connsiteY7" fmla="*/ 395938 h 437400"/>
              <a:gd name="connsiteX8" fmla="*/ 275548 w 581589"/>
              <a:gd name="connsiteY8" fmla="*/ 437400 h 437400"/>
              <a:gd name="connsiteX9" fmla="*/ 498213 w 581589"/>
              <a:gd name="connsiteY9" fmla="*/ 287291 h 437400"/>
              <a:gd name="connsiteX10" fmla="*/ 556189 w 581589"/>
              <a:gd name="connsiteY10" fmla="*/ 436536 h 437400"/>
              <a:gd name="connsiteX11" fmla="*/ 581589 w 581589"/>
              <a:gd name="connsiteY11" fmla="*/ 220636 h 437400"/>
              <a:gd name="connsiteX12" fmla="*/ 486339 w 581589"/>
              <a:gd name="connsiteY12" fmla="*/ 153961 h 437400"/>
              <a:gd name="connsiteX13" fmla="*/ 476814 w 581589"/>
              <a:gd name="connsiteY13" fmla="*/ 103161 h 437400"/>
              <a:gd name="connsiteX14" fmla="*/ 438714 w 581589"/>
              <a:gd name="connsiteY14" fmla="*/ 109511 h 437400"/>
              <a:gd name="connsiteX15" fmla="*/ 416489 w 581589"/>
              <a:gd name="connsiteY15" fmla="*/ 147611 h 437400"/>
              <a:gd name="connsiteX16" fmla="*/ 406964 w 581589"/>
              <a:gd name="connsiteY16" fmla="*/ 166661 h 437400"/>
              <a:gd name="connsiteX17" fmla="*/ 382503 w 581589"/>
              <a:gd name="connsiteY17" fmla="*/ 103988 h 437400"/>
              <a:gd name="connsiteX18" fmla="*/ 330295 w 581589"/>
              <a:gd name="connsiteY18" fmla="*/ 135812 h 437400"/>
              <a:gd name="connsiteX19" fmla="*/ 314532 w 581589"/>
              <a:gd name="connsiteY19" fmla="*/ 110300 h 437400"/>
              <a:gd name="connsiteX20" fmla="*/ 319155 w 581589"/>
              <a:gd name="connsiteY20" fmla="*/ 80391 h 437400"/>
              <a:gd name="connsiteX21" fmla="*/ 201924 w 581589"/>
              <a:gd name="connsiteY21" fmla="*/ 0 h 437400"/>
              <a:gd name="connsiteX22" fmla="*/ 166134 w 581589"/>
              <a:gd name="connsiteY22" fmla="*/ 64986 h 437400"/>
              <a:gd name="connsiteX23" fmla="*/ 129409 w 581589"/>
              <a:gd name="connsiteY23" fmla="*/ 42648 h 437400"/>
              <a:gd name="connsiteX24" fmla="*/ 102483 w 581589"/>
              <a:gd name="connsiteY24" fmla="*/ 83171 h 437400"/>
              <a:gd name="connsiteX25" fmla="*/ 117099 w 581589"/>
              <a:gd name="connsiteY25" fmla="*/ 112291 h 437400"/>
              <a:gd name="connsiteX0" fmla="*/ 117099 w 581589"/>
              <a:gd name="connsiteY0" fmla="*/ 112291 h 436536"/>
              <a:gd name="connsiteX1" fmla="*/ 68032 w 581589"/>
              <a:gd name="connsiteY1" fmla="*/ 126758 h 436536"/>
              <a:gd name="connsiteX2" fmla="*/ 17735 w 581589"/>
              <a:gd name="connsiteY2" fmla="*/ 260239 h 436536"/>
              <a:gd name="connsiteX3" fmla="*/ 63407 w 581589"/>
              <a:gd name="connsiteY3" fmla="*/ 281881 h 436536"/>
              <a:gd name="connsiteX4" fmla="*/ 37497 w 581589"/>
              <a:gd name="connsiteY4" fmla="*/ 285844 h 436536"/>
              <a:gd name="connsiteX5" fmla="*/ 0 w 581589"/>
              <a:gd name="connsiteY5" fmla="*/ 327985 h 436536"/>
              <a:gd name="connsiteX6" fmla="*/ 121590 w 581589"/>
              <a:gd name="connsiteY6" fmla="*/ 417656 h 436536"/>
              <a:gd name="connsiteX7" fmla="*/ 177048 w 581589"/>
              <a:gd name="connsiteY7" fmla="*/ 395938 h 436536"/>
              <a:gd name="connsiteX8" fmla="*/ 266455 w 581589"/>
              <a:gd name="connsiteY8" fmla="*/ 428307 h 436536"/>
              <a:gd name="connsiteX9" fmla="*/ 498213 w 581589"/>
              <a:gd name="connsiteY9" fmla="*/ 287291 h 436536"/>
              <a:gd name="connsiteX10" fmla="*/ 556189 w 581589"/>
              <a:gd name="connsiteY10" fmla="*/ 436536 h 436536"/>
              <a:gd name="connsiteX11" fmla="*/ 581589 w 581589"/>
              <a:gd name="connsiteY11" fmla="*/ 220636 h 436536"/>
              <a:gd name="connsiteX12" fmla="*/ 486339 w 581589"/>
              <a:gd name="connsiteY12" fmla="*/ 153961 h 436536"/>
              <a:gd name="connsiteX13" fmla="*/ 476814 w 581589"/>
              <a:gd name="connsiteY13" fmla="*/ 103161 h 436536"/>
              <a:gd name="connsiteX14" fmla="*/ 438714 w 581589"/>
              <a:gd name="connsiteY14" fmla="*/ 109511 h 436536"/>
              <a:gd name="connsiteX15" fmla="*/ 416489 w 581589"/>
              <a:gd name="connsiteY15" fmla="*/ 147611 h 436536"/>
              <a:gd name="connsiteX16" fmla="*/ 406964 w 581589"/>
              <a:gd name="connsiteY16" fmla="*/ 166661 h 436536"/>
              <a:gd name="connsiteX17" fmla="*/ 382503 w 581589"/>
              <a:gd name="connsiteY17" fmla="*/ 103988 h 436536"/>
              <a:gd name="connsiteX18" fmla="*/ 330295 w 581589"/>
              <a:gd name="connsiteY18" fmla="*/ 135812 h 436536"/>
              <a:gd name="connsiteX19" fmla="*/ 314532 w 581589"/>
              <a:gd name="connsiteY19" fmla="*/ 110300 h 436536"/>
              <a:gd name="connsiteX20" fmla="*/ 319155 w 581589"/>
              <a:gd name="connsiteY20" fmla="*/ 80391 h 436536"/>
              <a:gd name="connsiteX21" fmla="*/ 201924 w 581589"/>
              <a:gd name="connsiteY21" fmla="*/ 0 h 436536"/>
              <a:gd name="connsiteX22" fmla="*/ 166134 w 581589"/>
              <a:gd name="connsiteY22" fmla="*/ 64986 h 436536"/>
              <a:gd name="connsiteX23" fmla="*/ 129409 w 581589"/>
              <a:gd name="connsiteY23" fmla="*/ 42648 h 436536"/>
              <a:gd name="connsiteX24" fmla="*/ 102483 w 581589"/>
              <a:gd name="connsiteY24" fmla="*/ 83171 h 436536"/>
              <a:gd name="connsiteX25" fmla="*/ 117099 w 581589"/>
              <a:gd name="connsiteY25" fmla="*/ 112291 h 436536"/>
              <a:gd name="connsiteX0" fmla="*/ 117099 w 581589"/>
              <a:gd name="connsiteY0" fmla="*/ 112291 h 436536"/>
              <a:gd name="connsiteX1" fmla="*/ 68032 w 581589"/>
              <a:gd name="connsiteY1" fmla="*/ 126758 h 436536"/>
              <a:gd name="connsiteX2" fmla="*/ 17735 w 581589"/>
              <a:gd name="connsiteY2" fmla="*/ 260239 h 436536"/>
              <a:gd name="connsiteX3" fmla="*/ 63407 w 581589"/>
              <a:gd name="connsiteY3" fmla="*/ 281881 h 436536"/>
              <a:gd name="connsiteX4" fmla="*/ 37497 w 581589"/>
              <a:gd name="connsiteY4" fmla="*/ 285844 h 436536"/>
              <a:gd name="connsiteX5" fmla="*/ 0 w 581589"/>
              <a:gd name="connsiteY5" fmla="*/ 327985 h 436536"/>
              <a:gd name="connsiteX6" fmla="*/ 121590 w 581589"/>
              <a:gd name="connsiteY6" fmla="*/ 417656 h 436536"/>
              <a:gd name="connsiteX7" fmla="*/ 177048 w 581589"/>
              <a:gd name="connsiteY7" fmla="*/ 395938 h 436536"/>
              <a:gd name="connsiteX8" fmla="*/ 248269 w 581589"/>
              <a:gd name="connsiteY8" fmla="*/ 432854 h 436536"/>
              <a:gd name="connsiteX9" fmla="*/ 498213 w 581589"/>
              <a:gd name="connsiteY9" fmla="*/ 287291 h 436536"/>
              <a:gd name="connsiteX10" fmla="*/ 556189 w 581589"/>
              <a:gd name="connsiteY10" fmla="*/ 436536 h 436536"/>
              <a:gd name="connsiteX11" fmla="*/ 581589 w 581589"/>
              <a:gd name="connsiteY11" fmla="*/ 220636 h 436536"/>
              <a:gd name="connsiteX12" fmla="*/ 486339 w 581589"/>
              <a:gd name="connsiteY12" fmla="*/ 153961 h 436536"/>
              <a:gd name="connsiteX13" fmla="*/ 476814 w 581589"/>
              <a:gd name="connsiteY13" fmla="*/ 103161 h 436536"/>
              <a:gd name="connsiteX14" fmla="*/ 438714 w 581589"/>
              <a:gd name="connsiteY14" fmla="*/ 109511 h 436536"/>
              <a:gd name="connsiteX15" fmla="*/ 416489 w 581589"/>
              <a:gd name="connsiteY15" fmla="*/ 147611 h 436536"/>
              <a:gd name="connsiteX16" fmla="*/ 406964 w 581589"/>
              <a:gd name="connsiteY16" fmla="*/ 166661 h 436536"/>
              <a:gd name="connsiteX17" fmla="*/ 382503 w 581589"/>
              <a:gd name="connsiteY17" fmla="*/ 103988 h 436536"/>
              <a:gd name="connsiteX18" fmla="*/ 330295 w 581589"/>
              <a:gd name="connsiteY18" fmla="*/ 135812 h 436536"/>
              <a:gd name="connsiteX19" fmla="*/ 314532 w 581589"/>
              <a:gd name="connsiteY19" fmla="*/ 110300 h 436536"/>
              <a:gd name="connsiteX20" fmla="*/ 319155 w 581589"/>
              <a:gd name="connsiteY20" fmla="*/ 80391 h 436536"/>
              <a:gd name="connsiteX21" fmla="*/ 201924 w 581589"/>
              <a:gd name="connsiteY21" fmla="*/ 0 h 436536"/>
              <a:gd name="connsiteX22" fmla="*/ 166134 w 581589"/>
              <a:gd name="connsiteY22" fmla="*/ 64986 h 436536"/>
              <a:gd name="connsiteX23" fmla="*/ 129409 w 581589"/>
              <a:gd name="connsiteY23" fmla="*/ 42648 h 436536"/>
              <a:gd name="connsiteX24" fmla="*/ 102483 w 581589"/>
              <a:gd name="connsiteY24" fmla="*/ 83171 h 436536"/>
              <a:gd name="connsiteX25" fmla="*/ 117099 w 581589"/>
              <a:gd name="connsiteY25" fmla="*/ 112291 h 436536"/>
              <a:gd name="connsiteX0" fmla="*/ 117099 w 581589"/>
              <a:gd name="connsiteY0" fmla="*/ 112291 h 436536"/>
              <a:gd name="connsiteX1" fmla="*/ 68032 w 581589"/>
              <a:gd name="connsiteY1" fmla="*/ 126758 h 436536"/>
              <a:gd name="connsiteX2" fmla="*/ 17735 w 581589"/>
              <a:gd name="connsiteY2" fmla="*/ 260239 h 436536"/>
              <a:gd name="connsiteX3" fmla="*/ 63407 w 581589"/>
              <a:gd name="connsiteY3" fmla="*/ 281881 h 436536"/>
              <a:gd name="connsiteX4" fmla="*/ 37497 w 581589"/>
              <a:gd name="connsiteY4" fmla="*/ 285844 h 436536"/>
              <a:gd name="connsiteX5" fmla="*/ 0 w 581589"/>
              <a:gd name="connsiteY5" fmla="*/ 327985 h 436536"/>
              <a:gd name="connsiteX6" fmla="*/ 121590 w 581589"/>
              <a:gd name="connsiteY6" fmla="*/ 417656 h 436536"/>
              <a:gd name="connsiteX7" fmla="*/ 177048 w 581589"/>
              <a:gd name="connsiteY7" fmla="*/ 395938 h 436536"/>
              <a:gd name="connsiteX8" fmla="*/ 248269 w 581589"/>
              <a:gd name="connsiteY8" fmla="*/ 432854 h 436536"/>
              <a:gd name="connsiteX9" fmla="*/ 498213 w 581589"/>
              <a:gd name="connsiteY9" fmla="*/ 287291 h 436536"/>
              <a:gd name="connsiteX10" fmla="*/ 556189 w 581589"/>
              <a:gd name="connsiteY10" fmla="*/ 436536 h 436536"/>
              <a:gd name="connsiteX11" fmla="*/ 581589 w 581589"/>
              <a:gd name="connsiteY11" fmla="*/ 220636 h 436536"/>
              <a:gd name="connsiteX12" fmla="*/ 486339 w 581589"/>
              <a:gd name="connsiteY12" fmla="*/ 153961 h 436536"/>
              <a:gd name="connsiteX13" fmla="*/ 476814 w 581589"/>
              <a:gd name="connsiteY13" fmla="*/ 103161 h 436536"/>
              <a:gd name="connsiteX14" fmla="*/ 438714 w 581589"/>
              <a:gd name="connsiteY14" fmla="*/ 109511 h 436536"/>
              <a:gd name="connsiteX15" fmla="*/ 416489 w 581589"/>
              <a:gd name="connsiteY15" fmla="*/ 147611 h 436536"/>
              <a:gd name="connsiteX16" fmla="*/ 382503 w 581589"/>
              <a:gd name="connsiteY16" fmla="*/ 103988 h 436536"/>
              <a:gd name="connsiteX17" fmla="*/ 330295 w 581589"/>
              <a:gd name="connsiteY17" fmla="*/ 135812 h 436536"/>
              <a:gd name="connsiteX18" fmla="*/ 314532 w 581589"/>
              <a:gd name="connsiteY18" fmla="*/ 110300 h 436536"/>
              <a:gd name="connsiteX19" fmla="*/ 319155 w 581589"/>
              <a:gd name="connsiteY19" fmla="*/ 80391 h 436536"/>
              <a:gd name="connsiteX20" fmla="*/ 201924 w 581589"/>
              <a:gd name="connsiteY20" fmla="*/ 0 h 436536"/>
              <a:gd name="connsiteX21" fmla="*/ 166134 w 581589"/>
              <a:gd name="connsiteY21" fmla="*/ 64986 h 436536"/>
              <a:gd name="connsiteX22" fmla="*/ 129409 w 581589"/>
              <a:gd name="connsiteY22" fmla="*/ 42648 h 436536"/>
              <a:gd name="connsiteX23" fmla="*/ 102483 w 581589"/>
              <a:gd name="connsiteY23" fmla="*/ 83171 h 436536"/>
              <a:gd name="connsiteX24" fmla="*/ 117099 w 581589"/>
              <a:gd name="connsiteY24" fmla="*/ 112291 h 436536"/>
              <a:gd name="connsiteX0" fmla="*/ 117099 w 581589"/>
              <a:gd name="connsiteY0" fmla="*/ 112291 h 436536"/>
              <a:gd name="connsiteX1" fmla="*/ 68032 w 581589"/>
              <a:gd name="connsiteY1" fmla="*/ 126758 h 436536"/>
              <a:gd name="connsiteX2" fmla="*/ 17735 w 581589"/>
              <a:gd name="connsiteY2" fmla="*/ 260239 h 436536"/>
              <a:gd name="connsiteX3" fmla="*/ 63407 w 581589"/>
              <a:gd name="connsiteY3" fmla="*/ 281881 h 436536"/>
              <a:gd name="connsiteX4" fmla="*/ 37497 w 581589"/>
              <a:gd name="connsiteY4" fmla="*/ 285844 h 436536"/>
              <a:gd name="connsiteX5" fmla="*/ 0 w 581589"/>
              <a:gd name="connsiteY5" fmla="*/ 327985 h 436536"/>
              <a:gd name="connsiteX6" fmla="*/ 121590 w 581589"/>
              <a:gd name="connsiteY6" fmla="*/ 417656 h 436536"/>
              <a:gd name="connsiteX7" fmla="*/ 177048 w 581589"/>
              <a:gd name="connsiteY7" fmla="*/ 395938 h 436536"/>
              <a:gd name="connsiteX8" fmla="*/ 248269 w 581589"/>
              <a:gd name="connsiteY8" fmla="*/ 432854 h 436536"/>
              <a:gd name="connsiteX9" fmla="*/ 498213 w 581589"/>
              <a:gd name="connsiteY9" fmla="*/ 287291 h 436536"/>
              <a:gd name="connsiteX10" fmla="*/ 556189 w 581589"/>
              <a:gd name="connsiteY10" fmla="*/ 436536 h 436536"/>
              <a:gd name="connsiteX11" fmla="*/ 581589 w 581589"/>
              <a:gd name="connsiteY11" fmla="*/ 220636 h 436536"/>
              <a:gd name="connsiteX12" fmla="*/ 486339 w 581589"/>
              <a:gd name="connsiteY12" fmla="*/ 153961 h 436536"/>
              <a:gd name="connsiteX13" fmla="*/ 476814 w 581589"/>
              <a:gd name="connsiteY13" fmla="*/ 103161 h 436536"/>
              <a:gd name="connsiteX14" fmla="*/ 416489 w 581589"/>
              <a:gd name="connsiteY14" fmla="*/ 147611 h 436536"/>
              <a:gd name="connsiteX15" fmla="*/ 382503 w 581589"/>
              <a:gd name="connsiteY15" fmla="*/ 103988 h 436536"/>
              <a:gd name="connsiteX16" fmla="*/ 330295 w 581589"/>
              <a:gd name="connsiteY16" fmla="*/ 135812 h 436536"/>
              <a:gd name="connsiteX17" fmla="*/ 314532 w 581589"/>
              <a:gd name="connsiteY17" fmla="*/ 110300 h 436536"/>
              <a:gd name="connsiteX18" fmla="*/ 319155 w 581589"/>
              <a:gd name="connsiteY18" fmla="*/ 80391 h 436536"/>
              <a:gd name="connsiteX19" fmla="*/ 201924 w 581589"/>
              <a:gd name="connsiteY19" fmla="*/ 0 h 436536"/>
              <a:gd name="connsiteX20" fmla="*/ 166134 w 581589"/>
              <a:gd name="connsiteY20" fmla="*/ 64986 h 436536"/>
              <a:gd name="connsiteX21" fmla="*/ 129409 w 581589"/>
              <a:gd name="connsiteY21" fmla="*/ 42648 h 436536"/>
              <a:gd name="connsiteX22" fmla="*/ 102483 w 581589"/>
              <a:gd name="connsiteY22" fmla="*/ 83171 h 436536"/>
              <a:gd name="connsiteX23" fmla="*/ 117099 w 581589"/>
              <a:gd name="connsiteY23" fmla="*/ 112291 h 436536"/>
              <a:gd name="connsiteX0" fmla="*/ 117099 w 581589"/>
              <a:gd name="connsiteY0" fmla="*/ 112291 h 436536"/>
              <a:gd name="connsiteX1" fmla="*/ 68032 w 581589"/>
              <a:gd name="connsiteY1" fmla="*/ 126758 h 436536"/>
              <a:gd name="connsiteX2" fmla="*/ 17735 w 581589"/>
              <a:gd name="connsiteY2" fmla="*/ 260239 h 436536"/>
              <a:gd name="connsiteX3" fmla="*/ 63407 w 581589"/>
              <a:gd name="connsiteY3" fmla="*/ 281881 h 436536"/>
              <a:gd name="connsiteX4" fmla="*/ 37497 w 581589"/>
              <a:gd name="connsiteY4" fmla="*/ 285844 h 436536"/>
              <a:gd name="connsiteX5" fmla="*/ 0 w 581589"/>
              <a:gd name="connsiteY5" fmla="*/ 327985 h 436536"/>
              <a:gd name="connsiteX6" fmla="*/ 121590 w 581589"/>
              <a:gd name="connsiteY6" fmla="*/ 417656 h 436536"/>
              <a:gd name="connsiteX7" fmla="*/ 177048 w 581589"/>
              <a:gd name="connsiteY7" fmla="*/ 395938 h 436536"/>
              <a:gd name="connsiteX8" fmla="*/ 248269 w 581589"/>
              <a:gd name="connsiteY8" fmla="*/ 432854 h 436536"/>
              <a:gd name="connsiteX9" fmla="*/ 498213 w 581589"/>
              <a:gd name="connsiteY9" fmla="*/ 287291 h 436536"/>
              <a:gd name="connsiteX10" fmla="*/ 556189 w 581589"/>
              <a:gd name="connsiteY10" fmla="*/ 436536 h 436536"/>
              <a:gd name="connsiteX11" fmla="*/ 581589 w 581589"/>
              <a:gd name="connsiteY11" fmla="*/ 220636 h 436536"/>
              <a:gd name="connsiteX12" fmla="*/ 486339 w 581589"/>
              <a:gd name="connsiteY12" fmla="*/ 153961 h 436536"/>
              <a:gd name="connsiteX13" fmla="*/ 476814 w 581589"/>
              <a:gd name="connsiteY13" fmla="*/ 103161 h 436536"/>
              <a:gd name="connsiteX14" fmla="*/ 457407 w 581589"/>
              <a:gd name="connsiteY14" fmla="*/ 152158 h 436536"/>
              <a:gd name="connsiteX15" fmla="*/ 382503 w 581589"/>
              <a:gd name="connsiteY15" fmla="*/ 103988 h 436536"/>
              <a:gd name="connsiteX16" fmla="*/ 330295 w 581589"/>
              <a:gd name="connsiteY16" fmla="*/ 135812 h 436536"/>
              <a:gd name="connsiteX17" fmla="*/ 314532 w 581589"/>
              <a:gd name="connsiteY17" fmla="*/ 110300 h 436536"/>
              <a:gd name="connsiteX18" fmla="*/ 319155 w 581589"/>
              <a:gd name="connsiteY18" fmla="*/ 80391 h 436536"/>
              <a:gd name="connsiteX19" fmla="*/ 201924 w 581589"/>
              <a:gd name="connsiteY19" fmla="*/ 0 h 436536"/>
              <a:gd name="connsiteX20" fmla="*/ 166134 w 581589"/>
              <a:gd name="connsiteY20" fmla="*/ 64986 h 436536"/>
              <a:gd name="connsiteX21" fmla="*/ 129409 w 581589"/>
              <a:gd name="connsiteY21" fmla="*/ 42648 h 436536"/>
              <a:gd name="connsiteX22" fmla="*/ 102483 w 581589"/>
              <a:gd name="connsiteY22" fmla="*/ 83171 h 436536"/>
              <a:gd name="connsiteX23" fmla="*/ 117099 w 581589"/>
              <a:gd name="connsiteY23" fmla="*/ 112291 h 436536"/>
              <a:gd name="connsiteX0" fmla="*/ 117099 w 581589"/>
              <a:gd name="connsiteY0" fmla="*/ 112291 h 436536"/>
              <a:gd name="connsiteX1" fmla="*/ 68032 w 581589"/>
              <a:gd name="connsiteY1" fmla="*/ 126758 h 436536"/>
              <a:gd name="connsiteX2" fmla="*/ 17735 w 581589"/>
              <a:gd name="connsiteY2" fmla="*/ 260239 h 436536"/>
              <a:gd name="connsiteX3" fmla="*/ 63407 w 581589"/>
              <a:gd name="connsiteY3" fmla="*/ 281881 h 436536"/>
              <a:gd name="connsiteX4" fmla="*/ 37497 w 581589"/>
              <a:gd name="connsiteY4" fmla="*/ 285844 h 436536"/>
              <a:gd name="connsiteX5" fmla="*/ 0 w 581589"/>
              <a:gd name="connsiteY5" fmla="*/ 327985 h 436536"/>
              <a:gd name="connsiteX6" fmla="*/ 121590 w 581589"/>
              <a:gd name="connsiteY6" fmla="*/ 417656 h 436536"/>
              <a:gd name="connsiteX7" fmla="*/ 177048 w 581589"/>
              <a:gd name="connsiteY7" fmla="*/ 395938 h 436536"/>
              <a:gd name="connsiteX8" fmla="*/ 248269 w 581589"/>
              <a:gd name="connsiteY8" fmla="*/ 432854 h 436536"/>
              <a:gd name="connsiteX9" fmla="*/ 498213 w 581589"/>
              <a:gd name="connsiteY9" fmla="*/ 287291 h 436536"/>
              <a:gd name="connsiteX10" fmla="*/ 556189 w 581589"/>
              <a:gd name="connsiteY10" fmla="*/ 436536 h 436536"/>
              <a:gd name="connsiteX11" fmla="*/ 581589 w 581589"/>
              <a:gd name="connsiteY11" fmla="*/ 220636 h 436536"/>
              <a:gd name="connsiteX12" fmla="*/ 486339 w 581589"/>
              <a:gd name="connsiteY12" fmla="*/ 153961 h 436536"/>
              <a:gd name="connsiteX13" fmla="*/ 476814 w 581589"/>
              <a:gd name="connsiteY13" fmla="*/ 103161 h 436536"/>
              <a:gd name="connsiteX14" fmla="*/ 457407 w 581589"/>
              <a:gd name="connsiteY14" fmla="*/ 152158 h 436536"/>
              <a:gd name="connsiteX15" fmla="*/ 398416 w 581589"/>
              <a:gd name="connsiteY15" fmla="*/ 113081 h 436536"/>
              <a:gd name="connsiteX16" fmla="*/ 330295 w 581589"/>
              <a:gd name="connsiteY16" fmla="*/ 135812 h 436536"/>
              <a:gd name="connsiteX17" fmla="*/ 314532 w 581589"/>
              <a:gd name="connsiteY17" fmla="*/ 110300 h 436536"/>
              <a:gd name="connsiteX18" fmla="*/ 319155 w 581589"/>
              <a:gd name="connsiteY18" fmla="*/ 80391 h 436536"/>
              <a:gd name="connsiteX19" fmla="*/ 201924 w 581589"/>
              <a:gd name="connsiteY19" fmla="*/ 0 h 436536"/>
              <a:gd name="connsiteX20" fmla="*/ 166134 w 581589"/>
              <a:gd name="connsiteY20" fmla="*/ 64986 h 436536"/>
              <a:gd name="connsiteX21" fmla="*/ 129409 w 581589"/>
              <a:gd name="connsiteY21" fmla="*/ 42648 h 436536"/>
              <a:gd name="connsiteX22" fmla="*/ 102483 w 581589"/>
              <a:gd name="connsiteY22" fmla="*/ 83171 h 436536"/>
              <a:gd name="connsiteX23" fmla="*/ 117099 w 581589"/>
              <a:gd name="connsiteY23" fmla="*/ 112291 h 436536"/>
              <a:gd name="connsiteX0" fmla="*/ 117099 w 581589"/>
              <a:gd name="connsiteY0" fmla="*/ 112291 h 436536"/>
              <a:gd name="connsiteX1" fmla="*/ 68032 w 581589"/>
              <a:gd name="connsiteY1" fmla="*/ 126758 h 436536"/>
              <a:gd name="connsiteX2" fmla="*/ 17735 w 581589"/>
              <a:gd name="connsiteY2" fmla="*/ 260239 h 436536"/>
              <a:gd name="connsiteX3" fmla="*/ 63407 w 581589"/>
              <a:gd name="connsiteY3" fmla="*/ 281881 h 436536"/>
              <a:gd name="connsiteX4" fmla="*/ 37497 w 581589"/>
              <a:gd name="connsiteY4" fmla="*/ 285844 h 436536"/>
              <a:gd name="connsiteX5" fmla="*/ 0 w 581589"/>
              <a:gd name="connsiteY5" fmla="*/ 327985 h 436536"/>
              <a:gd name="connsiteX6" fmla="*/ 121590 w 581589"/>
              <a:gd name="connsiteY6" fmla="*/ 417656 h 436536"/>
              <a:gd name="connsiteX7" fmla="*/ 177048 w 581589"/>
              <a:gd name="connsiteY7" fmla="*/ 395938 h 436536"/>
              <a:gd name="connsiteX8" fmla="*/ 248269 w 581589"/>
              <a:gd name="connsiteY8" fmla="*/ 432854 h 436536"/>
              <a:gd name="connsiteX9" fmla="*/ 498213 w 581589"/>
              <a:gd name="connsiteY9" fmla="*/ 287291 h 436536"/>
              <a:gd name="connsiteX10" fmla="*/ 556189 w 581589"/>
              <a:gd name="connsiteY10" fmla="*/ 436536 h 436536"/>
              <a:gd name="connsiteX11" fmla="*/ 581589 w 581589"/>
              <a:gd name="connsiteY11" fmla="*/ 220636 h 436536"/>
              <a:gd name="connsiteX12" fmla="*/ 486339 w 581589"/>
              <a:gd name="connsiteY12" fmla="*/ 153961 h 436536"/>
              <a:gd name="connsiteX13" fmla="*/ 476814 w 581589"/>
              <a:gd name="connsiteY13" fmla="*/ 103161 h 436536"/>
              <a:gd name="connsiteX14" fmla="*/ 457407 w 581589"/>
              <a:gd name="connsiteY14" fmla="*/ 152158 h 436536"/>
              <a:gd name="connsiteX15" fmla="*/ 387050 w 581589"/>
              <a:gd name="connsiteY15" fmla="*/ 110808 h 436536"/>
              <a:gd name="connsiteX16" fmla="*/ 330295 w 581589"/>
              <a:gd name="connsiteY16" fmla="*/ 135812 h 436536"/>
              <a:gd name="connsiteX17" fmla="*/ 314532 w 581589"/>
              <a:gd name="connsiteY17" fmla="*/ 110300 h 436536"/>
              <a:gd name="connsiteX18" fmla="*/ 319155 w 581589"/>
              <a:gd name="connsiteY18" fmla="*/ 80391 h 436536"/>
              <a:gd name="connsiteX19" fmla="*/ 201924 w 581589"/>
              <a:gd name="connsiteY19" fmla="*/ 0 h 436536"/>
              <a:gd name="connsiteX20" fmla="*/ 166134 w 581589"/>
              <a:gd name="connsiteY20" fmla="*/ 64986 h 436536"/>
              <a:gd name="connsiteX21" fmla="*/ 129409 w 581589"/>
              <a:gd name="connsiteY21" fmla="*/ 42648 h 436536"/>
              <a:gd name="connsiteX22" fmla="*/ 102483 w 581589"/>
              <a:gd name="connsiteY22" fmla="*/ 83171 h 436536"/>
              <a:gd name="connsiteX23" fmla="*/ 117099 w 581589"/>
              <a:gd name="connsiteY23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81589 w 581815"/>
              <a:gd name="connsiteY11" fmla="*/ 220636 h 436536"/>
              <a:gd name="connsiteX12" fmla="*/ 581815 w 581815"/>
              <a:gd name="connsiteY12" fmla="*/ 201699 h 436536"/>
              <a:gd name="connsiteX13" fmla="*/ 476814 w 581815"/>
              <a:gd name="connsiteY13" fmla="*/ 103161 h 436536"/>
              <a:gd name="connsiteX14" fmla="*/ 457407 w 581815"/>
              <a:gd name="connsiteY14" fmla="*/ 152158 h 436536"/>
              <a:gd name="connsiteX15" fmla="*/ 387050 w 581815"/>
              <a:gd name="connsiteY15" fmla="*/ 110808 h 436536"/>
              <a:gd name="connsiteX16" fmla="*/ 330295 w 581815"/>
              <a:gd name="connsiteY16" fmla="*/ 135812 h 436536"/>
              <a:gd name="connsiteX17" fmla="*/ 314532 w 581815"/>
              <a:gd name="connsiteY17" fmla="*/ 110300 h 436536"/>
              <a:gd name="connsiteX18" fmla="*/ 319155 w 581815"/>
              <a:gd name="connsiteY18" fmla="*/ 80391 h 436536"/>
              <a:gd name="connsiteX19" fmla="*/ 201924 w 581815"/>
              <a:gd name="connsiteY19" fmla="*/ 0 h 436536"/>
              <a:gd name="connsiteX20" fmla="*/ 166134 w 581815"/>
              <a:gd name="connsiteY20" fmla="*/ 64986 h 436536"/>
              <a:gd name="connsiteX21" fmla="*/ 129409 w 581815"/>
              <a:gd name="connsiteY21" fmla="*/ 42648 h 436536"/>
              <a:gd name="connsiteX22" fmla="*/ 102483 w 581815"/>
              <a:gd name="connsiteY22" fmla="*/ 83171 h 436536"/>
              <a:gd name="connsiteX23" fmla="*/ 117099 w 581815"/>
              <a:gd name="connsiteY23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81589 w 581815"/>
              <a:gd name="connsiteY11" fmla="*/ 220636 h 436536"/>
              <a:gd name="connsiteX12" fmla="*/ 581815 w 581815"/>
              <a:gd name="connsiteY12" fmla="*/ 201699 h 436536"/>
              <a:gd name="connsiteX13" fmla="*/ 483634 w 581815"/>
              <a:gd name="connsiteY13" fmla="*/ 205458 h 436536"/>
              <a:gd name="connsiteX14" fmla="*/ 457407 w 581815"/>
              <a:gd name="connsiteY14" fmla="*/ 152158 h 436536"/>
              <a:gd name="connsiteX15" fmla="*/ 387050 w 581815"/>
              <a:gd name="connsiteY15" fmla="*/ 110808 h 436536"/>
              <a:gd name="connsiteX16" fmla="*/ 330295 w 581815"/>
              <a:gd name="connsiteY16" fmla="*/ 135812 h 436536"/>
              <a:gd name="connsiteX17" fmla="*/ 314532 w 581815"/>
              <a:gd name="connsiteY17" fmla="*/ 110300 h 436536"/>
              <a:gd name="connsiteX18" fmla="*/ 319155 w 581815"/>
              <a:gd name="connsiteY18" fmla="*/ 80391 h 436536"/>
              <a:gd name="connsiteX19" fmla="*/ 201924 w 581815"/>
              <a:gd name="connsiteY19" fmla="*/ 0 h 436536"/>
              <a:gd name="connsiteX20" fmla="*/ 166134 w 581815"/>
              <a:gd name="connsiteY20" fmla="*/ 64986 h 436536"/>
              <a:gd name="connsiteX21" fmla="*/ 129409 w 581815"/>
              <a:gd name="connsiteY21" fmla="*/ 42648 h 436536"/>
              <a:gd name="connsiteX22" fmla="*/ 102483 w 581815"/>
              <a:gd name="connsiteY22" fmla="*/ 83171 h 436536"/>
              <a:gd name="connsiteX23" fmla="*/ 117099 w 581815"/>
              <a:gd name="connsiteY23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81589 w 581815"/>
              <a:gd name="connsiteY11" fmla="*/ 220636 h 436536"/>
              <a:gd name="connsiteX12" fmla="*/ 581815 w 581815"/>
              <a:gd name="connsiteY12" fmla="*/ 201699 h 436536"/>
              <a:gd name="connsiteX13" fmla="*/ 483634 w 581815"/>
              <a:gd name="connsiteY13" fmla="*/ 205458 h 436536"/>
              <a:gd name="connsiteX14" fmla="*/ 480140 w 581815"/>
              <a:gd name="connsiteY14" fmla="*/ 152158 h 436536"/>
              <a:gd name="connsiteX15" fmla="*/ 387050 w 581815"/>
              <a:gd name="connsiteY15" fmla="*/ 110808 h 436536"/>
              <a:gd name="connsiteX16" fmla="*/ 330295 w 581815"/>
              <a:gd name="connsiteY16" fmla="*/ 135812 h 436536"/>
              <a:gd name="connsiteX17" fmla="*/ 314532 w 581815"/>
              <a:gd name="connsiteY17" fmla="*/ 110300 h 436536"/>
              <a:gd name="connsiteX18" fmla="*/ 319155 w 581815"/>
              <a:gd name="connsiteY18" fmla="*/ 80391 h 436536"/>
              <a:gd name="connsiteX19" fmla="*/ 201924 w 581815"/>
              <a:gd name="connsiteY19" fmla="*/ 0 h 436536"/>
              <a:gd name="connsiteX20" fmla="*/ 166134 w 581815"/>
              <a:gd name="connsiteY20" fmla="*/ 64986 h 436536"/>
              <a:gd name="connsiteX21" fmla="*/ 129409 w 581815"/>
              <a:gd name="connsiteY21" fmla="*/ 42648 h 436536"/>
              <a:gd name="connsiteX22" fmla="*/ 102483 w 581815"/>
              <a:gd name="connsiteY22" fmla="*/ 83171 h 436536"/>
              <a:gd name="connsiteX23" fmla="*/ 117099 w 581815"/>
              <a:gd name="connsiteY23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81589 w 581815"/>
              <a:gd name="connsiteY11" fmla="*/ 220636 h 436536"/>
              <a:gd name="connsiteX12" fmla="*/ 581815 w 581815"/>
              <a:gd name="connsiteY12" fmla="*/ 201699 h 436536"/>
              <a:gd name="connsiteX13" fmla="*/ 483634 w 581815"/>
              <a:gd name="connsiteY13" fmla="*/ 205458 h 436536"/>
              <a:gd name="connsiteX14" fmla="*/ 473321 w 581815"/>
              <a:gd name="connsiteY14" fmla="*/ 158978 h 436536"/>
              <a:gd name="connsiteX15" fmla="*/ 387050 w 581815"/>
              <a:gd name="connsiteY15" fmla="*/ 110808 h 436536"/>
              <a:gd name="connsiteX16" fmla="*/ 330295 w 581815"/>
              <a:gd name="connsiteY16" fmla="*/ 135812 h 436536"/>
              <a:gd name="connsiteX17" fmla="*/ 314532 w 581815"/>
              <a:gd name="connsiteY17" fmla="*/ 110300 h 436536"/>
              <a:gd name="connsiteX18" fmla="*/ 319155 w 581815"/>
              <a:gd name="connsiteY18" fmla="*/ 80391 h 436536"/>
              <a:gd name="connsiteX19" fmla="*/ 201924 w 581815"/>
              <a:gd name="connsiteY19" fmla="*/ 0 h 436536"/>
              <a:gd name="connsiteX20" fmla="*/ 166134 w 581815"/>
              <a:gd name="connsiteY20" fmla="*/ 64986 h 436536"/>
              <a:gd name="connsiteX21" fmla="*/ 129409 w 581815"/>
              <a:gd name="connsiteY21" fmla="*/ 42648 h 436536"/>
              <a:gd name="connsiteX22" fmla="*/ 102483 w 581815"/>
              <a:gd name="connsiteY22" fmla="*/ 83171 h 436536"/>
              <a:gd name="connsiteX23" fmla="*/ 117099 w 581815"/>
              <a:gd name="connsiteY23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81589 w 581815"/>
              <a:gd name="connsiteY11" fmla="*/ 220636 h 436536"/>
              <a:gd name="connsiteX12" fmla="*/ 581815 w 581815"/>
              <a:gd name="connsiteY12" fmla="*/ 201699 h 436536"/>
              <a:gd name="connsiteX13" fmla="*/ 481361 w 581815"/>
              <a:gd name="connsiteY13" fmla="*/ 214551 h 436536"/>
              <a:gd name="connsiteX14" fmla="*/ 473321 w 581815"/>
              <a:gd name="connsiteY14" fmla="*/ 158978 h 436536"/>
              <a:gd name="connsiteX15" fmla="*/ 387050 w 581815"/>
              <a:gd name="connsiteY15" fmla="*/ 110808 h 436536"/>
              <a:gd name="connsiteX16" fmla="*/ 330295 w 581815"/>
              <a:gd name="connsiteY16" fmla="*/ 135812 h 436536"/>
              <a:gd name="connsiteX17" fmla="*/ 314532 w 581815"/>
              <a:gd name="connsiteY17" fmla="*/ 110300 h 436536"/>
              <a:gd name="connsiteX18" fmla="*/ 319155 w 581815"/>
              <a:gd name="connsiteY18" fmla="*/ 80391 h 436536"/>
              <a:gd name="connsiteX19" fmla="*/ 201924 w 581815"/>
              <a:gd name="connsiteY19" fmla="*/ 0 h 436536"/>
              <a:gd name="connsiteX20" fmla="*/ 166134 w 581815"/>
              <a:gd name="connsiteY20" fmla="*/ 64986 h 436536"/>
              <a:gd name="connsiteX21" fmla="*/ 129409 w 581815"/>
              <a:gd name="connsiteY21" fmla="*/ 42648 h 436536"/>
              <a:gd name="connsiteX22" fmla="*/ 102483 w 581815"/>
              <a:gd name="connsiteY22" fmla="*/ 83171 h 436536"/>
              <a:gd name="connsiteX23" fmla="*/ 117099 w 581815"/>
              <a:gd name="connsiteY23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67949 w 581815"/>
              <a:gd name="connsiteY11" fmla="*/ 268374 h 436536"/>
              <a:gd name="connsiteX12" fmla="*/ 581815 w 581815"/>
              <a:gd name="connsiteY12" fmla="*/ 201699 h 436536"/>
              <a:gd name="connsiteX13" fmla="*/ 481361 w 581815"/>
              <a:gd name="connsiteY13" fmla="*/ 214551 h 436536"/>
              <a:gd name="connsiteX14" fmla="*/ 473321 w 581815"/>
              <a:gd name="connsiteY14" fmla="*/ 158978 h 436536"/>
              <a:gd name="connsiteX15" fmla="*/ 387050 w 581815"/>
              <a:gd name="connsiteY15" fmla="*/ 110808 h 436536"/>
              <a:gd name="connsiteX16" fmla="*/ 330295 w 581815"/>
              <a:gd name="connsiteY16" fmla="*/ 135812 h 436536"/>
              <a:gd name="connsiteX17" fmla="*/ 314532 w 581815"/>
              <a:gd name="connsiteY17" fmla="*/ 110300 h 436536"/>
              <a:gd name="connsiteX18" fmla="*/ 319155 w 581815"/>
              <a:gd name="connsiteY18" fmla="*/ 80391 h 436536"/>
              <a:gd name="connsiteX19" fmla="*/ 201924 w 581815"/>
              <a:gd name="connsiteY19" fmla="*/ 0 h 436536"/>
              <a:gd name="connsiteX20" fmla="*/ 166134 w 581815"/>
              <a:gd name="connsiteY20" fmla="*/ 64986 h 436536"/>
              <a:gd name="connsiteX21" fmla="*/ 129409 w 581815"/>
              <a:gd name="connsiteY21" fmla="*/ 42648 h 436536"/>
              <a:gd name="connsiteX22" fmla="*/ 102483 w 581815"/>
              <a:gd name="connsiteY22" fmla="*/ 83171 h 436536"/>
              <a:gd name="connsiteX23" fmla="*/ 117099 w 581815"/>
              <a:gd name="connsiteY23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67949 w 581815"/>
              <a:gd name="connsiteY11" fmla="*/ 268374 h 436536"/>
              <a:gd name="connsiteX12" fmla="*/ 581815 w 581815"/>
              <a:gd name="connsiteY12" fmla="*/ 201699 h 436536"/>
              <a:gd name="connsiteX13" fmla="*/ 481361 w 581815"/>
              <a:gd name="connsiteY13" fmla="*/ 214551 h 436536"/>
              <a:gd name="connsiteX14" fmla="*/ 473321 w 581815"/>
              <a:gd name="connsiteY14" fmla="*/ 158978 h 436536"/>
              <a:gd name="connsiteX15" fmla="*/ 429476 w 581815"/>
              <a:gd name="connsiteY15" fmla="*/ 138126 h 436536"/>
              <a:gd name="connsiteX16" fmla="*/ 387050 w 581815"/>
              <a:gd name="connsiteY16" fmla="*/ 110808 h 436536"/>
              <a:gd name="connsiteX17" fmla="*/ 330295 w 581815"/>
              <a:gd name="connsiteY17" fmla="*/ 135812 h 436536"/>
              <a:gd name="connsiteX18" fmla="*/ 314532 w 581815"/>
              <a:gd name="connsiteY18" fmla="*/ 110300 h 436536"/>
              <a:gd name="connsiteX19" fmla="*/ 319155 w 581815"/>
              <a:gd name="connsiteY19" fmla="*/ 80391 h 436536"/>
              <a:gd name="connsiteX20" fmla="*/ 201924 w 581815"/>
              <a:gd name="connsiteY20" fmla="*/ 0 h 436536"/>
              <a:gd name="connsiteX21" fmla="*/ 166134 w 581815"/>
              <a:gd name="connsiteY21" fmla="*/ 64986 h 436536"/>
              <a:gd name="connsiteX22" fmla="*/ 129409 w 581815"/>
              <a:gd name="connsiteY22" fmla="*/ 42648 h 436536"/>
              <a:gd name="connsiteX23" fmla="*/ 102483 w 581815"/>
              <a:gd name="connsiteY23" fmla="*/ 83171 h 436536"/>
              <a:gd name="connsiteX24" fmla="*/ 117099 w 581815"/>
              <a:gd name="connsiteY24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67949 w 581815"/>
              <a:gd name="connsiteY11" fmla="*/ 268374 h 436536"/>
              <a:gd name="connsiteX12" fmla="*/ 581815 w 581815"/>
              <a:gd name="connsiteY12" fmla="*/ 201699 h 436536"/>
              <a:gd name="connsiteX13" fmla="*/ 481361 w 581815"/>
              <a:gd name="connsiteY13" fmla="*/ 214551 h 436536"/>
              <a:gd name="connsiteX14" fmla="*/ 473321 w 581815"/>
              <a:gd name="connsiteY14" fmla="*/ 158978 h 436536"/>
              <a:gd name="connsiteX15" fmla="*/ 438569 w 581815"/>
              <a:gd name="connsiteY15" fmla="*/ 133580 h 436536"/>
              <a:gd name="connsiteX16" fmla="*/ 387050 w 581815"/>
              <a:gd name="connsiteY16" fmla="*/ 110808 h 436536"/>
              <a:gd name="connsiteX17" fmla="*/ 330295 w 581815"/>
              <a:gd name="connsiteY17" fmla="*/ 135812 h 436536"/>
              <a:gd name="connsiteX18" fmla="*/ 314532 w 581815"/>
              <a:gd name="connsiteY18" fmla="*/ 110300 h 436536"/>
              <a:gd name="connsiteX19" fmla="*/ 319155 w 581815"/>
              <a:gd name="connsiteY19" fmla="*/ 80391 h 436536"/>
              <a:gd name="connsiteX20" fmla="*/ 201924 w 581815"/>
              <a:gd name="connsiteY20" fmla="*/ 0 h 436536"/>
              <a:gd name="connsiteX21" fmla="*/ 166134 w 581815"/>
              <a:gd name="connsiteY21" fmla="*/ 64986 h 436536"/>
              <a:gd name="connsiteX22" fmla="*/ 129409 w 581815"/>
              <a:gd name="connsiteY22" fmla="*/ 42648 h 436536"/>
              <a:gd name="connsiteX23" fmla="*/ 102483 w 581815"/>
              <a:gd name="connsiteY23" fmla="*/ 83171 h 436536"/>
              <a:gd name="connsiteX24" fmla="*/ 117099 w 581815"/>
              <a:gd name="connsiteY24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67949 w 581815"/>
              <a:gd name="connsiteY11" fmla="*/ 268374 h 436536"/>
              <a:gd name="connsiteX12" fmla="*/ 581815 w 581815"/>
              <a:gd name="connsiteY12" fmla="*/ 201699 h 436536"/>
              <a:gd name="connsiteX13" fmla="*/ 481361 w 581815"/>
              <a:gd name="connsiteY13" fmla="*/ 214551 h 436536"/>
              <a:gd name="connsiteX14" fmla="*/ 473321 w 581815"/>
              <a:gd name="connsiteY14" fmla="*/ 158978 h 436536"/>
              <a:gd name="connsiteX15" fmla="*/ 438569 w 581815"/>
              <a:gd name="connsiteY15" fmla="*/ 133580 h 436536"/>
              <a:gd name="connsiteX16" fmla="*/ 373410 w 581815"/>
              <a:gd name="connsiteY16" fmla="*/ 119901 h 436536"/>
              <a:gd name="connsiteX17" fmla="*/ 330295 w 581815"/>
              <a:gd name="connsiteY17" fmla="*/ 135812 h 436536"/>
              <a:gd name="connsiteX18" fmla="*/ 314532 w 581815"/>
              <a:gd name="connsiteY18" fmla="*/ 110300 h 436536"/>
              <a:gd name="connsiteX19" fmla="*/ 319155 w 581815"/>
              <a:gd name="connsiteY19" fmla="*/ 80391 h 436536"/>
              <a:gd name="connsiteX20" fmla="*/ 201924 w 581815"/>
              <a:gd name="connsiteY20" fmla="*/ 0 h 436536"/>
              <a:gd name="connsiteX21" fmla="*/ 166134 w 581815"/>
              <a:gd name="connsiteY21" fmla="*/ 64986 h 436536"/>
              <a:gd name="connsiteX22" fmla="*/ 129409 w 581815"/>
              <a:gd name="connsiteY22" fmla="*/ 42648 h 436536"/>
              <a:gd name="connsiteX23" fmla="*/ 102483 w 581815"/>
              <a:gd name="connsiteY23" fmla="*/ 83171 h 436536"/>
              <a:gd name="connsiteX24" fmla="*/ 117099 w 581815"/>
              <a:gd name="connsiteY24" fmla="*/ 112291 h 436536"/>
              <a:gd name="connsiteX0" fmla="*/ 117099 w 581815"/>
              <a:gd name="connsiteY0" fmla="*/ 112291 h 436536"/>
              <a:gd name="connsiteX1" fmla="*/ 68032 w 581815"/>
              <a:gd name="connsiteY1" fmla="*/ 126758 h 436536"/>
              <a:gd name="connsiteX2" fmla="*/ 17735 w 581815"/>
              <a:gd name="connsiteY2" fmla="*/ 260239 h 436536"/>
              <a:gd name="connsiteX3" fmla="*/ 63407 w 581815"/>
              <a:gd name="connsiteY3" fmla="*/ 281881 h 436536"/>
              <a:gd name="connsiteX4" fmla="*/ 37497 w 581815"/>
              <a:gd name="connsiteY4" fmla="*/ 285844 h 436536"/>
              <a:gd name="connsiteX5" fmla="*/ 0 w 581815"/>
              <a:gd name="connsiteY5" fmla="*/ 327985 h 436536"/>
              <a:gd name="connsiteX6" fmla="*/ 121590 w 581815"/>
              <a:gd name="connsiteY6" fmla="*/ 417656 h 436536"/>
              <a:gd name="connsiteX7" fmla="*/ 177048 w 581815"/>
              <a:gd name="connsiteY7" fmla="*/ 395938 h 436536"/>
              <a:gd name="connsiteX8" fmla="*/ 248269 w 581815"/>
              <a:gd name="connsiteY8" fmla="*/ 432854 h 436536"/>
              <a:gd name="connsiteX9" fmla="*/ 498213 w 581815"/>
              <a:gd name="connsiteY9" fmla="*/ 287291 h 436536"/>
              <a:gd name="connsiteX10" fmla="*/ 556189 w 581815"/>
              <a:gd name="connsiteY10" fmla="*/ 436536 h 436536"/>
              <a:gd name="connsiteX11" fmla="*/ 567949 w 581815"/>
              <a:gd name="connsiteY11" fmla="*/ 268374 h 436536"/>
              <a:gd name="connsiteX12" fmla="*/ 581815 w 581815"/>
              <a:gd name="connsiteY12" fmla="*/ 201699 h 436536"/>
              <a:gd name="connsiteX13" fmla="*/ 483634 w 581815"/>
              <a:gd name="connsiteY13" fmla="*/ 237283 h 436536"/>
              <a:gd name="connsiteX14" fmla="*/ 473321 w 581815"/>
              <a:gd name="connsiteY14" fmla="*/ 158978 h 436536"/>
              <a:gd name="connsiteX15" fmla="*/ 438569 w 581815"/>
              <a:gd name="connsiteY15" fmla="*/ 133580 h 436536"/>
              <a:gd name="connsiteX16" fmla="*/ 373410 w 581815"/>
              <a:gd name="connsiteY16" fmla="*/ 119901 h 436536"/>
              <a:gd name="connsiteX17" fmla="*/ 330295 w 581815"/>
              <a:gd name="connsiteY17" fmla="*/ 135812 h 436536"/>
              <a:gd name="connsiteX18" fmla="*/ 314532 w 581815"/>
              <a:gd name="connsiteY18" fmla="*/ 110300 h 436536"/>
              <a:gd name="connsiteX19" fmla="*/ 319155 w 581815"/>
              <a:gd name="connsiteY19" fmla="*/ 80391 h 436536"/>
              <a:gd name="connsiteX20" fmla="*/ 201924 w 581815"/>
              <a:gd name="connsiteY20" fmla="*/ 0 h 436536"/>
              <a:gd name="connsiteX21" fmla="*/ 166134 w 581815"/>
              <a:gd name="connsiteY21" fmla="*/ 64986 h 436536"/>
              <a:gd name="connsiteX22" fmla="*/ 129409 w 581815"/>
              <a:gd name="connsiteY22" fmla="*/ 42648 h 436536"/>
              <a:gd name="connsiteX23" fmla="*/ 102483 w 581815"/>
              <a:gd name="connsiteY23" fmla="*/ 83171 h 436536"/>
              <a:gd name="connsiteX24" fmla="*/ 117099 w 581815"/>
              <a:gd name="connsiteY24" fmla="*/ 112291 h 436536"/>
              <a:gd name="connsiteX0" fmla="*/ 117099 w 567949"/>
              <a:gd name="connsiteY0" fmla="*/ 112291 h 436536"/>
              <a:gd name="connsiteX1" fmla="*/ 68032 w 567949"/>
              <a:gd name="connsiteY1" fmla="*/ 126758 h 436536"/>
              <a:gd name="connsiteX2" fmla="*/ 17735 w 567949"/>
              <a:gd name="connsiteY2" fmla="*/ 260239 h 436536"/>
              <a:gd name="connsiteX3" fmla="*/ 63407 w 567949"/>
              <a:gd name="connsiteY3" fmla="*/ 281881 h 436536"/>
              <a:gd name="connsiteX4" fmla="*/ 37497 w 567949"/>
              <a:gd name="connsiteY4" fmla="*/ 285844 h 436536"/>
              <a:gd name="connsiteX5" fmla="*/ 0 w 567949"/>
              <a:gd name="connsiteY5" fmla="*/ 327985 h 436536"/>
              <a:gd name="connsiteX6" fmla="*/ 121590 w 567949"/>
              <a:gd name="connsiteY6" fmla="*/ 417656 h 436536"/>
              <a:gd name="connsiteX7" fmla="*/ 177048 w 567949"/>
              <a:gd name="connsiteY7" fmla="*/ 395938 h 436536"/>
              <a:gd name="connsiteX8" fmla="*/ 248269 w 567949"/>
              <a:gd name="connsiteY8" fmla="*/ 432854 h 436536"/>
              <a:gd name="connsiteX9" fmla="*/ 498213 w 567949"/>
              <a:gd name="connsiteY9" fmla="*/ 287291 h 436536"/>
              <a:gd name="connsiteX10" fmla="*/ 556189 w 567949"/>
              <a:gd name="connsiteY10" fmla="*/ 436536 h 436536"/>
              <a:gd name="connsiteX11" fmla="*/ 567949 w 567949"/>
              <a:gd name="connsiteY11" fmla="*/ 268374 h 436536"/>
              <a:gd name="connsiteX12" fmla="*/ 540896 w 567949"/>
              <a:gd name="connsiteY12" fmla="*/ 256257 h 436536"/>
              <a:gd name="connsiteX13" fmla="*/ 483634 w 567949"/>
              <a:gd name="connsiteY13" fmla="*/ 237283 h 436536"/>
              <a:gd name="connsiteX14" fmla="*/ 473321 w 567949"/>
              <a:gd name="connsiteY14" fmla="*/ 158978 h 436536"/>
              <a:gd name="connsiteX15" fmla="*/ 438569 w 567949"/>
              <a:gd name="connsiteY15" fmla="*/ 133580 h 436536"/>
              <a:gd name="connsiteX16" fmla="*/ 373410 w 567949"/>
              <a:gd name="connsiteY16" fmla="*/ 119901 h 436536"/>
              <a:gd name="connsiteX17" fmla="*/ 330295 w 567949"/>
              <a:gd name="connsiteY17" fmla="*/ 135812 h 436536"/>
              <a:gd name="connsiteX18" fmla="*/ 314532 w 567949"/>
              <a:gd name="connsiteY18" fmla="*/ 110300 h 436536"/>
              <a:gd name="connsiteX19" fmla="*/ 319155 w 567949"/>
              <a:gd name="connsiteY19" fmla="*/ 80391 h 436536"/>
              <a:gd name="connsiteX20" fmla="*/ 201924 w 567949"/>
              <a:gd name="connsiteY20" fmla="*/ 0 h 436536"/>
              <a:gd name="connsiteX21" fmla="*/ 166134 w 567949"/>
              <a:gd name="connsiteY21" fmla="*/ 64986 h 436536"/>
              <a:gd name="connsiteX22" fmla="*/ 129409 w 567949"/>
              <a:gd name="connsiteY22" fmla="*/ 42648 h 436536"/>
              <a:gd name="connsiteX23" fmla="*/ 102483 w 567949"/>
              <a:gd name="connsiteY23" fmla="*/ 83171 h 436536"/>
              <a:gd name="connsiteX24" fmla="*/ 117099 w 567949"/>
              <a:gd name="connsiteY24" fmla="*/ 112291 h 436536"/>
              <a:gd name="connsiteX0" fmla="*/ 117099 w 556189"/>
              <a:gd name="connsiteY0" fmla="*/ 112291 h 436536"/>
              <a:gd name="connsiteX1" fmla="*/ 68032 w 556189"/>
              <a:gd name="connsiteY1" fmla="*/ 126758 h 436536"/>
              <a:gd name="connsiteX2" fmla="*/ 17735 w 556189"/>
              <a:gd name="connsiteY2" fmla="*/ 260239 h 436536"/>
              <a:gd name="connsiteX3" fmla="*/ 63407 w 556189"/>
              <a:gd name="connsiteY3" fmla="*/ 281881 h 436536"/>
              <a:gd name="connsiteX4" fmla="*/ 37497 w 556189"/>
              <a:gd name="connsiteY4" fmla="*/ 285844 h 436536"/>
              <a:gd name="connsiteX5" fmla="*/ 0 w 556189"/>
              <a:gd name="connsiteY5" fmla="*/ 327985 h 436536"/>
              <a:gd name="connsiteX6" fmla="*/ 121590 w 556189"/>
              <a:gd name="connsiteY6" fmla="*/ 417656 h 436536"/>
              <a:gd name="connsiteX7" fmla="*/ 177048 w 556189"/>
              <a:gd name="connsiteY7" fmla="*/ 395938 h 436536"/>
              <a:gd name="connsiteX8" fmla="*/ 248269 w 556189"/>
              <a:gd name="connsiteY8" fmla="*/ 432854 h 436536"/>
              <a:gd name="connsiteX9" fmla="*/ 498213 w 556189"/>
              <a:gd name="connsiteY9" fmla="*/ 287291 h 436536"/>
              <a:gd name="connsiteX10" fmla="*/ 556189 w 556189"/>
              <a:gd name="connsiteY10" fmla="*/ 436536 h 436536"/>
              <a:gd name="connsiteX11" fmla="*/ 540896 w 556189"/>
              <a:gd name="connsiteY11" fmla="*/ 256257 h 436536"/>
              <a:gd name="connsiteX12" fmla="*/ 483634 w 556189"/>
              <a:gd name="connsiteY12" fmla="*/ 237283 h 436536"/>
              <a:gd name="connsiteX13" fmla="*/ 473321 w 556189"/>
              <a:gd name="connsiteY13" fmla="*/ 158978 h 436536"/>
              <a:gd name="connsiteX14" fmla="*/ 438569 w 556189"/>
              <a:gd name="connsiteY14" fmla="*/ 133580 h 436536"/>
              <a:gd name="connsiteX15" fmla="*/ 373410 w 556189"/>
              <a:gd name="connsiteY15" fmla="*/ 119901 h 436536"/>
              <a:gd name="connsiteX16" fmla="*/ 330295 w 556189"/>
              <a:gd name="connsiteY16" fmla="*/ 135812 h 436536"/>
              <a:gd name="connsiteX17" fmla="*/ 314532 w 556189"/>
              <a:gd name="connsiteY17" fmla="*/ 110300 h 436536"/>
              <a:gd name="connsiteX18" fmla="*/ 319155 w 556189"/>
              <a:gd name="connsiteY18" fmla="*/ 80391 h 436536"/>
              <a:gd name="connsiteX19" fmla="*/ 201924 w 556189"/>
              <a:gd name="connsiteY19" fmla="*/ 0 h 436536"/>
              <a:gd name="connsiteX20" fmla="*/ 166134 w 556189"/>
              <a:gd name="connsiteY20" fmla="*/ 64986 h 436536"/>
              <a:gd name="connsiteX21" fmla="*/ 129409 w 556189"/>
              <a:gd name="connsiteY21" fmla="*/ 42648 h 436536"/>
              <a:gd name="connsiteX22" fmla="*/ 102483 w 556189"/>
              <a:gd name="connsiteY22" fmla="*/ 83171 h 436536"/>
              <a:gd name="connsiteX23" fmla="*/ 117099 w 556189"/>
              <a:gd name="connsiteY23" fmla="*/ 112291 h 436536"/>
              <a:gd name="connsiteX0" fmla="*/ 117099 w 540896"/>
              <a:gd name="connsiteY0" fmla="*/ 112291 h 432854"/>
              <a:gd name="connsiteX1" fmla="*/ 68032 w 540896"/>
              <a:gd name="connsiteY1" fmla="*/ 126758 h 432854"/>
              <a:gd name="connsiteX2" fmla="*/ 17735 w 540896"/>
              <a:gd name="connsiteY2" fmla="*/ 260239 h 432854"/>
              <a:gd name="connsiteX3" fmla="*/ 63407 w 540896"/>
              <a:gd name="connsiteY3" fmla="*/ 281881 h 432854"/>
              <a:gd name="connsiteX4" fmla="*/ 37497 w 540896"/>
              <a:gd name="connsiteY4" fmla="*/ 285844 h 432854"/>
              <a:gd name="connsiteX5" fmla="*/ 0 w 540896"/>
              <a:gd name="connsiteY5" fmla="*/ 327985 h 432854"/>
              <a:gd name="connsiteX6" fmla="*/ 121590 w 540896"/>
              <a:gd name="connsiteY6" fmla="*/ 417656 h 432854"/>
              <a:gd name="connsiteX7" fmla="*/ 177048 w 540896"/>
              <a:gd name="connsiteY7" fmla="*/ 395938 h 432854"/>
              <a:gd name="connsiteX8" fmla="*/ 248269 w 540896"/>
              <a:gd name="connsiteY8" fmla="*/ 432854 h 432854"/>
              <a:gd name="connsiteX9" fmla="*/ 498213 w 540896"/>
              <a:gd name="connsiteY9" fmla="*/ 287291 h 432854"/>
              <a:gd name="connsiteX10" fmla="*/ 540896 w 540896"/>
              <a:gd name="connsiteY10" fmla="*/ 256257 h 432854"/>
              <a:gd name="connsiteX11" fmla="*/ 483634 w 540896"/>
              <a:gd name="connsiteY11" fmla="*/ 237283 h 432854"/>
              <a:gd name="connsiteX12" fmla="*/ 473321 w 540896"/>
              <a:gd name="connsiteY12" fmla="*/ 158978 h 432854"/>
              <a:gd name="connsiteX13" fmla="*/ 438569 w 540896"/>
              <a:gd name="connsiteY13" fmla="*/ 133580 h 432854"/>
              <a:gd name="connsiteX14" fmla="*/ 373410 w 540896"/>
              <a:gd name="connsiteY14" fmla="*/ 119901 h 432854"/>
              <a:gd name="connsiteX15" fmla="*/ 330295 w 540896"/>
              <a:gd name="connsiteY15" fmla="*/ 135812 h 432854"/>
              <a:gd name="connsiteX16" fmla="*/ 314532 w 540896"/>
              <a:gd name="connsiteY16" fmla="*/ 110300 h 432854"/>
              <a:gd name="connsiteX17" fmla="*/ 319155 w 540896"/>
              <a:gd name="connsiteY17" fmla="*/ 80391 h 432854"/>
              <a:gd name="connsiteX18" fmla="*/ 201924 w 540896"/>
              <a:gd name="connsiteY18" fmla="*/ 0 h 432854"/>
              <a:gd name="connsiteX19" fmla="*/ 166134 w 540896"/>
              <a:gd name="connsiteY19" fmla="*/ 64986 h 432854"/>
              <a:gd name="connsiteX20" fmla="*/ 129409 w 540896"/>
              <a:gd name="connsiteY20" fmla="*/ 42648 h 432854"/>
              <a:gd name="connsiteX21" fmla="*/ 102483 w 540896"/>
              <a:gd name="connsiteY21" fmla="*/ 83171 h 432854"/>
              <a:gd name="connsiteX22" fmla="*/ 117099 w 540896"/>
              <a:gd name="connsiteY22" fmla="*/ 112291 h 432854"/>
              <a:gd name="connsiteX0" fmla="*/ 117099 w 498213"/>
              <a:gd name="connsiteY0" fmla="*/ 112291 h 432854"/>
              <a:gd name="connsiteX1" fmla="*/ 68032 w 498213"/>
              <a:gd name="connsiteY1" fmla="*/ 126758 h 432854"/>
              <a:gd name="connsiteX2" fmla="*/ 17735 w 498213"/>
              <a:gd name="connsiteY2" fmla="*/ 260239 h 432854"/>
              <a:gd name="connsiteX3" fmla="*/ 63407 w 498213"/>
              <a:gd name="connsiteY3" fmla="*/ 281881 h 432854"/>
              <a:gd name="connsiteX4" fmla="*/ 37497 w 498213"/>
              <a:gd name="connsiteY4" fmla="*/ 285844 h 432854"/>
              <a:gd name="connsiteX5" fmla="*/ 0 w 498213"/>
              <a:gd name="connsiteY5" fmla="*/ 327985 h 432854"/>
              <a:gd name="connsiteX6" fmla="*/ 121590 w 498213"/>
              <a:gd name="connsiteY6" fmla="*/ 417656 h 432854"/>
              <a:gd name="connsiteX7" fmla="*/ 177048 w 498213"/>
              <a:gd name="connsiteY7" fmla="*/ 395938 h 432854"/>
              <a:gd name="connsiteX8" fmla="*/ 248269 w 498213"/>
              <a:gd name="connsiteY8" fmla="*/ 432854 h 432854"/>
              <a:gd name="connsiteX9" fmla="*/ 498213 w 498213"/>
              <a:gd name="connsiteY9" fmla="*/ 287291 h 432854"/>
              <a:gd name="connsiteX10" fmla="*/ 493158 w 498213"/>
              <a:gd name="connsiteY10" fmla="*/ 258530 h 432854"/>
              <a:gd name="connsiteX11" fmla="*/ 483634 w 498213"/>
              <a:gd name="connsiteY11" fmla="*/ 237283 h 432854"/>
              <a:gd name="connsiteX12" fmla="*/ 473321 w 498213"/>
              <a:gd name="connsiteY12" fmla="*/ 158978 h 432854"/>
              <a:gd name="connsiteX13" fmla="*/ 438569 w 498213"/>
              <a:gd name="connsiteY13" fmla="*/ 133580 h 432854"/>
              <a:gd name="connsiteX14" fmla="*/ 373410 w 498213"/>
              <a:gd name="connsiteY14" fmla="*/ 119901 h 432854"/>
              <a:gd name="connsiteX15" fmla="*/ 330295 w 498213"/>
              <a:gd name="connsiteY15" fmla="*/ 135812 h 432854"/>
              <a:gd name="connsiteX16" fmla="*/ 314532 w 498213"/>
              <a:gd name="connsiteY16" fmla="*/ 110300 h 432854"/>
              <a:gd name="connsiteX17" fmla="*/ 319155 w 498213"/>
              <a:gd name="connsiteY17" fmla="*/ 80391 h 432854"/>
              <a:gd name="connsiteX18" fmla="*/ 201924 w 498213"/>
              <a:gd name="connsiteY18" fmla="*/ 0 h 432854"/>
              <a:gd name="connsiteX19" fmla="*/ 166134 w 498213"/>
              <a:gd name="connsiteY19" fmla="*/ 64986 h 432854"/>
              <a:gd name="connsiteX20" fmla="*/ 129409 w 498213"/>
              <a:gd name="connsiteY20" fmla="*/ 42648 h 432854"/>
              <a:gd name="connsiteX21" fmla="*/ 102483 w 498213"/>
              <a:gd name="connsiteY21" fmla="*/ 83171 h 432854"/>
              <a:gd name="connsiteX22" fmla="*/ 117099 w 498213"/>
              <a:gd name="connsiteY22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01924 w 493158"/>
              <a:gd name="connsiteY18" fmla="*/ 0 h 432854"/>
              <a:gd name="connsiteX19" fmla="*/ 166134 w 493158"/>
              <a:gd name="connsiteY19" fmla="*/ 64986 h 432854"/>
              <a:gd name="connsiteX20" fmla="*/ 129409 w 493158"/>
              <a:gd name="connsiteY20" fmla="*/ 42648 h 432854"/>
              <a:gd name="connsiteX21" fmla="*/ 102483 w 493158"/>
              <a:gd name="connsiteY21" fmla="*/ 83171 h 432854"/>
              <a:gd name="connsiteX22" fmla="*/ 117099 w 493158"/>
              <a:gd name="connsiteY22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01924 w 493158"/>
              <a:gd name="connsiteY18" fmla="*/ 0 h 432854"/>
              <a:gd name="connsiteX19" fmla="*/ 183969 w 493158"/>
              <a:gd name="connsiteY19" fmla="*/ 38104 h 432854"/>
              <a:gd name="connsiteX20" fmla="*/ 166134 w 493158"/>
              <a:gd name="connsiteY20" fmla="*/ 64986 h 432854"/>
              <a:gd name="connsiteX21" fmla="*/ 129409 w 493158"/>
              <a:gd name="connsiteY21" fmla="*/ 42648 h 432854"/>
              <a:gd name="connsiteX22" fmla="*/ 102483 w 493158"/>
              <a:gd name="connsiteY22" fmla="*/ 83171 h 432854"/>
              <a:gd name="connsiteX23" fmla="*/ 117099 w 493158"/>
              <a:gd name="connsiteY23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01924 w 493158"/>
              <a:gd name="connsiteY18" fmla="*/ 0 h 432854"/>
              <a:gd name="connsiteX19" fmla="*/ 170331 w 493158"/>
              <a:gd name="connsiteY19" fmla="*/ 33558 h 432854"/>
              <a:gd name="connsiteX20" fmla="*/ 166134 w 493158"/>
              <a:gd name="connsiteY20" fmla="*/ 64986 h 432854"/>
              <a:gd name="connsiteX21" fmla="*/ 129409 w 493158"/>
              <a:gd name="connsiteY21" fmla="*/ 42648 h 432854"/>
              <a:gd name="connsiteX22" fmla="*/ 102483 w 493158"/>
              <a:gd name="connsiteY22" fmla="*/ 83171 h 432854"/>
              <a:gd name="connsiteX23" fmla="*/ 117099 w 493158"/>
              <a:gd name="connsiteY23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01924 w 493158"/>
              <a:gd name="connsiteY18" fmla="*/ 0 h 432854"/>
              <a:gd name="connsiteX19" fmla="*/ 170331 w 493158"/>
              <a:gd name="connsiteY19" fmla="*/ 33558 h 432854"/>
              <a:gd name="connsiteX20" fmla="*/ 195686 w 493158"/>
              <a:gd name="connsiteY20" fmla="*/ 92265 h 432854"/>
              <a:gd name="connsiteX21" fmla="*/ 129409 w 493158"/>
              <a:gd name="connsiteY21" fmla="*/ 42648 h 432854"/>
              <a:gd name="connsiteX22" fmla="*/ 102483 w 493158"/>
              <a:gd name="connsiteY22" fmla="*/ 83171 h 432854"/>
              <a:gd name="connsiteX23" fmla="*/ 117099 w 493158"/>
              <a:gd name="connsiteY23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01924 w 493158"/>
              <a:gd name="connsiteY18" fmla="*/ 0 h 432854"/>
              <a:gd name="connsiteX19" fmla="*/ 170331 w 493158"/>
              <a:gd name="connsiteY19" fmla="*/ 33558 h 432854"/>
              <a:gd name="connsiteX20" fmla="*/ 195686 w 493158"/>
              <a:gd name="connsiteY20" fmla="*/ 80899 h 432854"/>
              <a:gd name="connsiteX21" fmla="*/ 129409 w 493158"/>
              <a:gd name="connsiteY21" fmla="*/ 42648 h 432854"/>
              <a:gd name="connsiteX22" fmla="*/ 102483 w 493158"/>
              <a:gd name="connsiteY22" fmla="*/ 83171 h 432854"/>
              <a:gd name="connsiteX23" fmla="*/ 117099 w 493158"/>
              <a:gd name="connsiteY23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01924 w 493158"/>
              <a:gd name="connsiteY18" fmla="*/ 0 h 432854"/>
              <a:gd name="connsiteX19" fmla="*/ 158965 w 493158"/>
              <a:gd name="connsiteY19" fmla="*/ 44924 h 432854"/>
              <a:gd name="connsiteX20" fmla="*/ 195686 w 493158"/>
              <a:gd name="connsiteY20" fmla="*/ 80899 h 432854"/>
              <a:gd name="connsiteX21" fmla="*/ 129409 w 493158"/>
              <a:gd name="connsiteY21" fmla="*/ 42648 h 432854"/>
              <a:gd name="connsiteX22" fmla="*/ 102483 w 493158"/>
              <a:gd name="connsiteY22" fmla="*/ 83171 h 432854"/>
              <a:gd name="connsiteX23" fmla="*/ 117099 w 493158"/>
              <a:gd name="connsiteY23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11017 w 493158"/>
              <a:gd name="connsiteY18" fmla="*/ 0 h 432854"/>
              <a:gd name="connsiteX19" fmla="*/ 158965 w 493158"/>
              <a:gd name="connsiteY19" fmla="*/ 44924 h 432854"/>
              <a:gd name="connsiteX20" fmla="*/ 195686 w 493158"/>
              <a:gd name="connsiteY20" fmla="*/ 80899 h 432854"/>
              <a:gd name="connsiteX21" fmla="*/ 129409 w 493158"/>
              <a:gd name="connsiteY21" fmla="*/ 42648 h 432854"/>
              <a:gd name="connsiteX22" fmla="*/ 102483 w 493158"/>
              <a:gd name="connsiteY22" fmla="*/ 83171 h 432854"/>
              <a:gd name="connsiteX23" fmla="*/ 117099 w 493158"/>
              <a:gd name="connsiteY23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11017 w 493158"/>
              <a:gd name="connsiteY18" fmla="*/ 0 h 432854"/>
              <a:gd name="connsiteX19" fmla="*/ 168058 w 493158"/>
              <a:gd name="connsiteY19" fmla="*/ 44924 h 432854"/>
              <a:gd name="connsiteX20" fmla="*/ 195686 w 493158"/>
              <a:gd name="connsiteY20" fmla="*/ 80899 h 432854"/>
              <a:gd name="connsiteX21" fmla="*/ 129409 w 493158"/>
              <a:gd name="connsiteY21" fmla="*/ 42648 h 432854"/>
              <a:gd name="connsiteX22" fmla="*/ 102483 w 493158"/>
              <a:gd name="connsiteY22" fmla="*/ 83171 h 432854"/>
              <a:gd name="connsiteX23" fmla="*/ 117099 w 493158"/>
              <a:gd name="connsiteY23" fmla="*/ 112291 h 432854"/>
              <a:gd name="connsiteX0" fmla="*/ 117099 w 493158"/>
              <a:gd name="connsiteY0" fmla="*/ 112291 h 432854"/>
              <a:gd name="connsiteX1" fmla="*/ 68032 w 493158"/>
              <a:gd name="connsiteY1" fmla="*/ 126758 h 432854"/>
              <a:gd name="connsiteX2" fmla="*/ 17735 w 493158"/>
              <a:gd name="connsiteY2" fmla="*/ 260239 h 432854"/>
              <a:gd name="connsiteX3" fmla="*/ 63407 w 493158"/>
              <a:gd name="connsiteY3" fmla="*/ 281881 h 432854"/>
              <a:gd name="connsiteX4" fmla="*/ 37497 w 493158"/>
              <a:gd name="connsiteY4" fmla="*/ 285844 h 432854"/>
              <a:gd name="connsiteX5" fmla="*/ 0 w 493158"/>
              <a:gd name="connsiteY5" fmla="*/ 327985 h 432854"/>
              <a:gd name="connsiteX6" fmla="*/ 121590 w 493158"/>
              <a:gd name="connsiteY6" fmla="*/ 417656 h 432854"/>
              <a:gd name="connsiteX7" fmla="*/ 177048 w 493158"/>
              <a:gd name="connsiteY7" fmla="*/ 395938 h 432854"/>
              <a:gd name="connsiteX8" fmla="*/ 248269 w 493158"/>
              <a:gd name="connsiteY8" fmla="*/ 432854 h 432854"/>
              <a:gd name="connsiteX9" fmla="*/ 482300 w 493158"/>
              <a:gd name="connsiteY9" fmla="*/ 296384 h 432854"/>
              <a:gd name="connsiteX10" fmla="*/ 493158 w 493158"/>
              <a:gd name="connsiteY10" fmla="*/ 258530 h 432854"/>
              <a:gd name="connsiteX11" fmla="*/ 483634 w 493158"/>
              <a:gd name="connsiteY11" fmla="*/ 237283 h 432854"/>
              <a:gd name="connsiteX12" fmla="*/ 473321 w 493158"/>
              <a:gd name="connsiteY12" fmla="*/ 158978 h 432854"/>
              <a:gd name="connsiteX13" fmla="*/ 438569 w 493158"/>
              <a:gd name="connsiteY13" fmla="*/ 133580 h 432854"/>
              <a:gd name="connsiteX14" fmla="*/ 373410 w 493158"/>
              <a:gd name="connsiteY14" fmla="*/ 119901 h 432854"/>
              <a:gd name="connsiteX15" fmla="*/ 330295 w 493158"/>
              <a:gd name="connsiteY15" fmla="*/ 135812 h 432854"/>
              <a:gd name="connsiteX16" fmla="*/ 314532 w 493158"/>
              <a:gd name="connsiteY16" fmla="*/ 110300 h 432854"/>
              <a:gd name="connsiteX17" fmla="*/ 319155 w 493158"/>
              <a:gd name="connsiteY17" fmla="*/ 80391 h 432854"/>
              <a:gd name="connsiteX18" fmla="*/ 211017 w 493158"/>
              <a:gd name="connsiteY18" fmla="*/ 0 h 432854"/>
              <a:gd name="connsiteX19" fmla="*/ 156692 w 493158"/>
              <a:gd name="connsiteY19" fmla="*/ 54017 h 432854"/>
              <a:gd name="connsiteX20" fmla="*/ 195686 w 493158"/>
              <a:gd name="connsiteY20" fmla="*/ 80899 h 432854"/>
              <a:gd name="connsiteX21" fmla="*/ 129409 w 493158"/>
              <a:gd name="connsiteY21" fmla="*/ 42648 h 432854"/>
              <a:gd name="connsiteX22" fmla="*/ 102483 w 493158"/>
              <a:gd name="connsiteY22" fmla="*/ 83171 h 432854"/>
              <a:gd name="connsiteX23" fmla="*/ 117099 w 493158"/>
              <a:gd name="connsiteY23" fmla="*/ 112291 h 432854"/>
              <a:gd name="connsiteX0" fmla="*/ 117099 w 493158"/>
              <a:gd name="connsiteY0" fmla="*/ 107745 h 428308"/>
              <a:gd name="connsiteX1" fmla="*/ 68032 w 493158"/>
              <a:gd name="connsiteY1" fmla="*/ 122212 h 428308"/>
              <a:gd name="connsiteX2" fmla="*/ 17735 w 493158"/>
              <a:gd name="connsiteY2" fmla="*/ 255693 h 428308"/>
              <a:gd name="connsiteX3" fmla="*/ 63407 w 493158"/>
              <a:gd name="connsiteY3" fmla="*/ 277335 h 428308"/>
              <a:gd name="connsiteX4" fmla="*/ 37497 w 493158"/>
              <a:gd name="connsiteY4" fmla="*/ 281298 h 428308"/>
              <a:gd name="connsiteX5" fmla="*/ 0 w 493158"/>
              <a:gd name="connsiteY5" fmla="*/ 323439 h 428308"/>
              <a:gd name="connsiteX6" fmla="*/ 121590 w 493158"/>
              <a:gd name="connsiteY6" fmla="*/ 413110 h 428308"/>
              <a:gd name="connsiteX7" fmla="*/ 177048 w 493158"/>
              <a:gd name="connsiteY7" fmla="*/ 391392 h 428308"/>
              <a:gd name="connsiteX8" fmla="*/ 248269 w 493158"/>
              <a:gd name="connsiteY8" fmla="*/ 428308 h 428308"/>
              <a:gd name="connsiteX9" fmla="*/ 482300 w 493158"/>
              <a:gd name="connsiteY9" fmla="*/ 291838 h 428308"/>
              <a:gd name="connsiteX10" fmla="*/ 493158 w 493158"/>
              <a:gd name="connsiteY10" fmla="*/ 253984 h 428308"/>
              <a:gd name="connsiteX11" fmla="*/ 483634 w 493158"/>
              <a:gd name="connsiteY11" fmla="*/ 232737 h 428308"/>
              <a:gd name="connsiteX12" fmla="*/ 473321 w 493158"/>
              <a:gd name="connsiteY12" fmla="*/ 154432 h 428308"/>
              <a:gd name="connsiteX13" fmla="*/ 438569 w 493158"/>
              <a:gd name="connsiteY13" fmla="*/ 129034 h 428308"/>
              <a:gd name="connsiteX14" fmla="*/ 373410 w 493158"/>
              <a:gd name="connsiteY14" fmla="*/ 115355 h 428308"/>
              <a:gd name="connsiteX15" fmla="*/ 330295 w 493158"/>
              <a:gd name="connsiteY15" fmla="*/ 131266 h 428308"/>
              <a:gd name="connsiteX16" fmla="*/ 314532 w 493158"/>
              <a:gd name="connsiteY16" fmla="*/ 105754 h 428308"/>
              <a:gd name="connsiteX17" fmla="*/ 319155 w 493158"/>
              <a:gd name="connsiteY17" fmla="*/ 75845 h 428308"/>
              <a:gd name="connsiteX18" fmla="*/ 211017 w 493158"/>
              <a:gd name="connsiteY18" fmla="*/ 0 h 428308"/>
              <a:gd name="connsiteX19" fmla="*/ 156692 w 493158"/>
              <a:gd name="connsiteY19" fmla="*/ 49471 h 428308"/>
              <a:gd name="connsiteX20" fmla="*/ 195686 w 493158"/>
              <a:gd name="connsiteY20" fmla="*/ 76353 h 428308"/>
              <a:gd name="connsiteX21" fmla="*/ 129409 w 493158"/>
              <a:gd name="connsiteY21" fmla="*/ 38102 h 428308"/>
              <a:gd name="connsiteX22" fmla="*/ 102483 w 493158"/>
              <a:gd name="connsiteY22" fmla="*/ 78625 h 428308"/>
              <a:gd name="connsiteX23" fmla="*/ 117099 w 493158"/>
              <a:gd name="connsiteY23" fmla="*/ 107745 h 428308"/>
              <a:gd name="connsiteX0" fmla="*/ 117099 w 493158"/>
              <a:gd name="connsiteY0" fmla="*/ 107745 h 428308"/>
              <a:gd name="connsiteX1" fmla="*/ 68032 w 493158"/>
              <a:gd name="connsiteY1" fmla="*/ 122212 h 428308"/>
              <a:gd name="connsiteX2" fmla="*/ 17735 w 493158"/>
              <a:gd name="connsiteY2" fmla="*/ 255693 h 428308"/>
              <a:gd name="connsiteX3" fmla="*/ 63407 w 493158"/>
              <a:gd name="connsiteY3" fmla="*/ 277335 h 428308"/>
              <a:gd name="connsiteX4" fmla="*/ 37497 w 493158"/>
              <a:gd name="connsiteY4" fmla="*/ 281298 h 428308"/>
              <a:gd name="connsiteX5" fmla="*/ 0 w 493158"/>
              <a:gd name="connsiteY5" fmla="*/ 323439 h 428308"/>
              <a:gd name="connsiteX6" fmla="*/ 121590 w 493158"/>
              <a:gd name="connsiteY6" fmla="*/ 413110 h 428308"/>
              <a:gd name="connsiteX7" fmla="*/ 177048 w 493158"/>
              <a:gd name="connsiteY7" fmla="*/ 391392 h 428308"/>
              <a:gd name="connsiteX8" fmla="*/ 248269 w 493158"/>
              <a:gd name="connsiteY8" fmla="*/ 428308 h 428308"/>
              <a:gd name="connsiteX9" fmla="*/ 482300 w 493158"/>
              <a:gd name="connsiteY9" fmla="*/ 291838 h 428308"/>
              <a:gd name="connsiteX10" fmla="*/ 493158 w 493158"/>
              <a:gd name="connsiteY10" fmla="*/ 253984 h 428308"/>
              <a:gd name="connsiteX11" fmla="*/ 483634 w 493158"/>
              <a:gd name="connsiteY11" fmla="*/ 232737 h 428308"/>
              <a:gd name="connsiteX12" fmla="*/ 473321 w 493158"/>
              <a:gd name="connsiteY12" fmla="*/ 154432 h 428308"/>
              <a:gd name="connsiteX13" fmla="*/ 438569 w 493158"/>
              <a:gd name="connsiteY13" fmla="*/ 129034 h 428308"/>
              <a:gd name="connsiteX14" fmla="*/ 373410 w 493158"/>
              <a:gd name="connsiteY14" fmla="*/ 115355 h 428308"/>
              <a:gd name="connsiteX15" fmla="*/ 330295 w 493158"/>
              <a:gd name="connsiteY15" fmla="*/ 131266 h 428308"/>
              <a:gd name="connsiteX16" fmla="*/ 314532 w 493158"/>
              <a:gd name="connsiteY16" fmla="*/ 105754 h 428308"/>
              <a:gd name="connsiteX17" fmla="*/ 319155 w 493158"/>
              <a:gd name="connsiteY17" fmla="*/ 75845 h 428308"/>
              <a:gd name="connsiteX18" fmla="*/ 211017 w 493158"/>
              <a:gd name="connsiteY18" fmla="*/ 0 h 428308"/>
              <a:gd name="connsiteX19" fmla="*/ 156692 w 493158"/>
              <a:gd name="connsiteY19" fmla="*/ 49471 h 428308"/>
              <a:gd name="connsiteX20" fmla="*/ 195686 w 493158"/>
              <a:gd name="connsiteY20" fmla="*/ 76353 h 428308"/>
              <a:gd name="connsiteX21" fmla="*/ 129409 w 493158"/>
              <a:gd name="connsiteY21" fmla="*/ 38102 h 428308"/>
              <a:gd name="connsiteX22" fmla="*/ 93390 w 493158"/>
              <a:gd name="connsiteY22" fmla="*/ 85445 h 428308"/>
              <a:gd name="connsiteX23" fmla="*/ 117099 w 493158"/>
              <a:gd name="connsiteY23" fmla="*/ 107745 h 428308"/>
              <a:gd name="connsiteX0" fmla="*/ 117099 w 493158"/>
              <a:gd name="connsiteY0" fmla="*/ 107745 h 428308"/>
              <a:gd name="connsiteX1" fmla="*/ 68032 w 493158"/>
              <a:gd name="connsiteY1" fmla="*/ 122212 h 428308"/>
              <a:gd name="connsiteX2" fmla="*/ 17735 w 493158"/>
              <a:gd name="connsiteY2" fmla="*/ 255693 h 428308"/>
              <a:gd name="connsiteX3" fmla="*/ 63407 w 493158"/>
              <a:gd name="connsiteY3" fmla="*/ 277335 h 428308"/>
              <a:gd name="connsiteX4" fmla="*/ 37497 w 493158"/>
              <a:gd name="connsiteY4" fmla="*/ 281298 h 428308"/>
              <a:gd name="connsiteX5" fmla="*/ 0 w 493158"/>
              <a:gd name="connsiteY5" fmla="*/ 323439 h 428308"/>
              <a:gd name="connsiteX6" fmla="*/ 121590 w 493158"/>
              <a:gd name="connsiteY6" fmla="*/ 413110 h 428308"/>
              <a:gd name="connsiteX7" fmla="*/ 177048 w 493158"/>
              <a:gd name="connsiteY7" fmla="*/ 391392 h 428308"/>
              <a:gd name="connsiteX8" fmla="*/ 248269 w 493158"/>
              <a:gd name="connsiteY8" fmla="*/ 428308 h 428308"/>
              <a:gd name="connsiteX9" fmla="*/ 482300 w 493158"/>
              <a:gd name="connsiteY9" fmla="*/ 291838 h 428308"/>
              <a:gd name="connsiteX10" fmla="*/ 493158 w 493158"/>
              <a:gd name="connsiteY10" fmla="*/ 253984 h 428308"/>
              <a:gd name="connsiteX11" fmla="*/ 483634 w 493158"/>
              <a:gd name="connsiteY11" fmla="*/ 232737 h 428308"/>
              <a:gd name="connsiteX12" fmla="*/ 473321 w 493158"/>
              <a:gd name="connsiteY12" fmla="*/ 154432 h 428308"/>
              <a:gd name="connsiteX13" fmla="*/ 438569 w 493158"/>
              <a:gd name="connsiteY13" fmla="*/ 129034 h 428308"/>
              <a:gd name="connsiteX14" fmla="*/ 373410 w 493158"/>
              <a:gd name="connsiteY14" fmla="*/ 115355 h 428308"/>
              <a:gd name="connsiteX15" fmla="*/ 330295 w 493158"/>
              <a:gd name="connsiteY15" fmla="*/ 131266 h 428308"/>
              <a:gd name="connsiteX16" fmla="*/ 314532 w 493158"/>
              <a:gd name="connsiteY16" fmla="*/ 105754 h 428308"/>
              <a:gd name="connsiteX17" fmla="*/ 319155 w 493158"/>
              <a:gd name="connsiteY17" fmla="*/ 75845 h 428308"/>
              <a:gd name="connsiteX18" fmla="*/ 211017 w 493158"/>
              <a:gd name="connsiteY18" fmla="*/ 0 h 428308"/>
              <a:gd name="connsiteX19" fmla="*/ 156692 w 493158"/>
              <a:gd name="connsiteY19" fmla="*/ 49471 h 428308"/>
              <a:gd name="connsiteX20" fmla="*/ 195686 w 493158"/>
              <a:gd name="connsiteY20" fmla="*/ 76353 h 428308"/>
              <a:gd name="connsiteX21" fmla="*/ 129409 w 493158"/>
              <a:gd name="connsiteY21" fmla="*/ 38102 h 428308"/>
              <a:gd name="connsiteX22" fmla="*/ 93390 w 493158"/>
              <a:gd name="connsiteY22" fmla="*/ 85445 h 428308"/>
              <a:gd name="connsiteX23" fmla="*/ 117099 w 493158"/>
              <a:gd name="connsiteY23" fmla="*/ 107745 h 428308"/>
              <a:gd name="connsiteX0" fmla="*/ 117099 w 493158"/>
              <a:gd name="connsiteY0" fmla="*/ 107745 h 428308"/>
              <a:gd name="connsiteX1" fmla="*/ 68032 w 493158"/>
              <a:gd name="connsiteY1" fmla="*/ 122212 h 428308"/>
              <a:gd name="connsiteX2" fmla="*/ 17735 w 493158"/>
              <a:gd name="connsiteY2" fmla="*/ 255693 h 428308"/>
              <a:gd name="connsiteX3" fmla="*/ 63407 w 493158"/>
              <a:gd name="connsiteY3" fmla="*/ 277335 h 428308"/>
              <a:gd name="connsiteX4" fmla="*/ 37497 w 493158"/>
              <a:gd name="connsiteY4" fmla="*/ 281298 h 428308"/>
              <a:gd name="connsiteX5" fmla="*/ 0 w 493158"/>
              <a:gd name="connsiteY5" fmla="*/ 323439 h 428308"/>
              <a:gd name="connsiteX6" fmla="*/ 121590 w 493158"/>
              <a:gd name="connsiteY6" fmla="*/ 413110 h 428308"/>
              <a:gd name="connsiteX7" fmla="*/ 177048 w 493158"/>
              <a:gd name="connsiteY7" fmla="*/ 391392 h 428308"/>
              <a:gd name="connsiteX8" fmla="*/ 248269 w 493158"/>
              <a:gd name="connsiteY8" fmla="*/ 428308 h 428308"/>
              <a:gd name="connsiteX9" fmla="*/ 482300 w 493158"/>
              <a:gd name="connsiteY9" fmla="*/ 291838 h 428308"/>
              <a:gd name="connsiteX10" fmla="*/ 493158 w 493158"/>
              <a:gd name="connsiteY10" fmla="*/ 253984 h 428308"/>
              <a:gd name="connsiteX11" fmla="*/ 476814 w 493158"/>
              <a:gd name="connsiteY11" fmla="*/ 230464 h 428308"/>
              <a:gd name="connsiteX12" fmla="*/ 473321 w 493158"/>
              <a:gd name="connsiteY12" fmla="*/ 154432 h 428308"/>
              <a:gd name="connsiteX13" fmla="*/ 438569 w 493158"/>
              <a:gd name="connsiteY13" fmla="*/ 129034 h 428308"/>
              <a:gd name="connsiteX14" fmla="*/ 373410 w 493158"/>
              <a:gd name="connsiteY14" fmla="*/ 115355 h 428308"/>
              <a:gd name="connsiteX15" fmla="*/ 330295 w 493158"/>
              <a:gd name="connsiteY15" fmla="*/ 131266 h 428308"/>
              <a:gd name="connsiteX16" fmla="*/ 314532 w 493158"/>
              <a:gd name="connsiteY16" fmla="*/ 105754 h 428308"/>
              <a:gd name="connsiteX17" fmla="*/ 319155 w 493158"/>
              <a:gd name="connsiteY17" fmla="*/ 75845 h 428308"/>
              <a:gd name="connsiteX18" fmla="*/ 211017 w 493158"/>
              <a:gd name="connsiteY18" fmla="*/ 0 h 428308"/>
              <a:gd name="connsiteX19" fmla="*/ 156692 w 493158"/>
              <a:gd name="connsiteY19" fmla="*/ 49471 h 428308"/>
              <a:gd name="connsiteX20" fmla="*/ 195686 w 493158"/>
              <a:gd name="connsiteY20" fmla="*/ 76353 h 428308"/>
              <a:gd name="connsiteX21" fmla="*/ 129409 w 493158"/>
              <a:gd name="connsiteY21" fmla="*/ 38102 h 428308"/>
              <a:gd name="connsiteX22" fmla="*/ 93390 w 493158"/>
              <a:gd name="connsiteY22" fmla="*/ 85445 h 428308"/>
              <a:gd name="connsiteX23" fmla="*/ 117099 w 493158"/>
              <a:gd name="connsiteY23" fmla="*/ 107745 h 42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3158" h="428308">
                <a:moveTo>
                  <a:pt x="117099" y="107745"/>
                </a:moveTo>
                <a:cubicBezTo>
                  <a:pt x="94308" y="121071"/>
                  <a:pt x="86108" y="97933"/>
                  <a:pt x="68032" y="122212"/>
                </a:cubicBezTo>
                <a:lnTo>
                  <a:pt x="17735" y="255693"/>
                </a:lnTo>
                <a:lnTo>
                  <a:pt x="63407" y="277335"/>
                </a:lnTo>
                <a:lnTo>
                  <a:pt x="37497" y="281298"/>
                </a:lnTo>
                <a:lnTo>
                  <a:pt x="0" y="323439"/>
                </a:lnTo>
                <a:lnTo>
                  <a:pt x="121590" y="413110"/>
                </a:lnTo>
                <a:lnTo>
                  <a:pt x="177048" y="391392"/>
                </a:lnTo>
                <a:lnTo>
                  <a:pt x="248269" y="428308"/>
                </a:lnTo>
                <a:lnTo>
                  <a:pt x="482300" y="291838"/>
                </a:lnTo>
                <a:lnTo>
                  <a:pt x="493158" y="253984"/>
                </a:lnTo>
                <a:lnTo>
                  <a:pt x="476814" y="230464"/>
                </a:lnTo>
                <a:lnTo>
                  <a:pt x="473321" y="154432"/>
                </a:lnTo>
                <a:lnTo>
                  <a:pt x="438569" y="129034"/>
                </a:lnTo>
                <a:lnTo>
                  <a:pt x="373410" y="115355"/>
                </a:lnTo>
                <a:lnTo>
                  <a:pt x="330295" y="131266"/>
                </a:lnTo>
                <a:lnTo>
                  <a:pt x="314532" y="105754"/>
                </a:lnTo>
                <a:lnTo>
                  <a:pt x="319155" y="75845"/>
                </a:lnTo>
                <a:lnTo>
                  <a:pt x="211017" y="0"/>
                </a:lnTo>
                <a:lnTo>
                  <a:pt x="156692" y="49471"/>
                </a:lnTo>
                <a:lnTo>
                  <a:pt x="195686" y="76353"/>
                </a:lnTo>
                <a:lnTo>
                  <a:pt x="129409" y="38102"/>
                </a:lnTo>
                <a:lnTo>
                  <a:pt x="93390" y="85445"/>
                </a:lnTo>
                <a:cubicBezTo>
                  <a:pt x="92958" y="105002"/>
                  <a:pt x="101618" y="92734"/>
                  <a:pt x="117099" y="107745"/>
                </a:cubicBezTo>
                <a:close/>
              </a:path>
            </a:pathLst>
          </a:custGeom>
          <a:noFill/>
          <a:ln w="31750" cap="flat" cmpd="sng" algn="ctr">
            <a:solidFill>
              <a:srgbClr val="00884A"/>
            </a:solidFill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en-GB" sz="1500" kern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66" name="Ellipse 16">
            <a:extLst>
              <a:ext uri="{FF2B5EF4-FFF2-40B4-BE49-F238E27FC236}">
                <a16:creationId xmlns:a16="http://schemas.microsoft.com/office/drawing/2014/main" id="{B5BA73C9-9FE6-A906-FC0D-33B85FBEE94D}"/>
              </a:ext>
            </a:extLst>
          </p:cNvPr>
          <p:cNvSpPr/>
          <p:nvPr/>
        </p:nvSpPr>
        <p:spPr>
          <a:xfrm rot="20155218">
            <a:off x="2782055" y="2666463"/>
            <a:ext cx="282873" cy="651104"/>
          </a:xfrm>
          <a:prstGeom prst="ellipse">
            <a:avLst/>
          </a:prstGeom>
          <a:noFill/>
          <a:ln w="28575" cap="flat" cmpd="sng" algn="ctr">
            <a:solidFill>
              <a:srgbClr val="00884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de-DE" sz="1500" kern="0">
              <a:solidFill>
                <a:srgbClr val="000000"/>
              </a:solidFill>
              <a:latin typeface="Bosch Office Sans"/>
            </a:endParaRPr>
          </a:p>
        </p:txBody>
      </p:sp>
      <p:pic>
        <p:nvPicPr>
          <p:cNvPr id="67" name="Grafik 2">
            <a:extLst>
              <a:ext uri="{FF2B5EF4-FFF2-40B4-BE49-F238E27FC236}">
                <a16:creationId xmlns:a16="http://schemas.microsoft.com/office/drawing/2014/main" id="{CFBC864D-14E9-BCFA-0B74-7A9C39EFB6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408" y="2584418"/>
            <a:ext cx="567377" cy="539572"/>
          </a:xfrm>
          <a:prstGeom prst="rect">
            <a:avLst/>
          </a:prstGeom>
        </p:spPr>
      </p:pic>
      <p:sp>
        <p:nvSpPr>
          <p:cNvPr id="68" name="Textfeld 18">
            <a:extLst>
              <a:ext uri="{FF2B5EF4-FFF2-40B4-BE49-F238E27FC236}">
                <a16:creationId xmlns:a16="http://schemas.microsoft.com/office/drawing/2014/main" id="{6AEB9432-034C-1D7B-61A3-9AE19945C655}"/>
              </a:ext>
            </a:extLst>
          </p:cNvPr>
          <p:cNvSpPr txBox="1"/>
          <p:nvPr/>
        </p:nvSpPr>
        <p:spPr>
          <a:xfrm>
            <a:off x="1598380" y="3126467"/>
            <a:ext cx="1154822" cy="2143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2152">
              <a:spcBef>
                <a:spcPts val="417"/>
              </a:spcBef>
              <a:defRPr/>
            </a:pPr>
            <a:r>
              <a:rPr lang="en-GB" sz="1600" b="1" kern="0" dirty="0">
                <a:solidFill>
                  <a:srgbClr val="00884A"/>
                </a:solidFill>
              </a:rPr>
              <a:t>Cooling Fan</a:t>
            </a:r>
          </a:p>
        </p:txBody>
      </p:sp>
      <p:sp>
        <p:nvSpPr>
          <p:cNvPr id="69" name="Textfeld 19">
            <a:extLst>
              <a:ext uri="{FF2B5EF4-FFF2-40B4-BE49-F238E27FC236}">
                <a16:creationId xmlns:a16="http://schemas.microsoft.com/office/drawing/2014/main" id="{E407022C-63E3-B6E5-7A91-F587400A5E2F}"/>
              </a:ext>
            </a:extLst>
          </p:cNvPr>
          <p:cNvSpPr txBox="1"/>
          <p:nvPr/>
        </p:nvSpPr>
        <p:spPr>
          <a:xfrm>
            <a:off x="4134961" y="1561661"/>
            <a:ext cx="458065" cy="175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2152">
              <a:spcBef>
                <a:spcPts val="417"/>
              </a:spcBef>
              <a:defRPr/>
            </a:pPr>
            <a:r>
              <a:rPr lang="en-GB" sz="1600" b="1" kern="0" dirty="0">
                <a:solidFill>
                  <a:srgbClr val="00884A"/>
                </a:solidFill>
              </a:rPr>
              <a:t>HPU</a:t>
            </a:r>
            <a:endParaRPr lang="en-GB" sz="1600" b="1" kern="0" baseline="30000" dirty="0">
              <a:solidFill>
                <a:srgbClr val="00884A"/>
              </a:solidFill>
            </a:endParaRPr>
          </a:p>
        </p:txBody>
      </p:sp>
      <p:sp>
        <p:nvSpPr>
          <p:cNvPr id="70" name="Textfeld 20">
            <a:extLst>
              <a:ext uri="{FF2B5EF4-FFF2-40B4-BE49-F238E27FC236}">
                <a16:creationId xmlns:a16="http://schemas.microsoft.com/office/drawing/2014/main" id="{6439E7C0-4B95-286B-E9C7-2761D7F0797B}"/>
              </a:ext>
            </a:extLst>
          </p:cNvPr>
          <p:cNvSpPr txBox="1"/>
          <p:nvPr/>
        </p:nvSpPr>
        <p:spPr>
          <a:xfrm>
            <a:off x="5316250" y="2779632"/>
            <a:ext cx="563045" cy="2372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2152">
              <a:spcBef>
                <a:spcPts val="417"/>
              </a:spcBef>
              <a:defRPr/>
            </a:pPr>
            <a:r>
              <a:rPr lang="en-GB" sz="1600" b="1" kern="0" dirty="0">
                <a:solidFill>
                  <a:srgbClr val="00884A"/>
                </a:solidFill>
              </a:rPr>
              <a:t>FTU-C</a:t>
            </a:r>
            <a:endParaRPr lang="en-GB" sz="1600" b="1" kern="0" baseline="30000" dirty="0">
              <a:solidFill>
                <a:srgbClr val="00884A"/>
              </a:solidFill>
            </a:endParaRPr>
          </a:p>
        </p:txBody>
      </p:sp>
      <p:sp>
        <p:nvSpPr>
          <p:cNvPr id="71" name="Textfeld 21">
            <a:extLst>
              <a:ext uri="{FF2B5EF4-FFF2-40B4-BE49-F238E27FC236}">
                <a16:creationId xmlns:a16="http://schemas.microsoft.com/office/drawing/2014/main" id="{94D115F1-A09D-F767-96CA-51E7DC7D7298}"/>
              </a:ext>
            </a:extLst>
          </p:cNvPr>
          <p:cNvSpPr txBox="1"/>
          <p:nvPr/>
        </p:nvSpPr>
        <p:spPr>
          <a:xfrm>
            <a:off x="5540455" y="1775000"/>
            <a:ext cx="448411" cy="2381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2152">
              <a:spcBef>
                <a:spcPts val="417"/>
              </a:spcBef>
              <a:defRPr/>
            </a:pPr>
            <a:r>
              <a:rPr lang="en-GB" sz="1600" b="1" kern="0" dirty="0">
                <a:solidFill>
                  <a:srgbClr val="00884A"/>
                </a:solidFill>
              </a:rPr>
              <a:t>TMC</a:t>
            </a:r>
            <a:endParaRPr lang="en-GB" sz="1600" b="1" kern="0" baseline="30000" dirty="0">
              <a:solidFill>
                <a:srgbClr val="00884A"/>
              </a:solidFill>
            </a:endParaRPr>
          </a:p>
        </p:txBody>
      </p:sp>
      <p:sp>
        <p:nvSpPr>
          <p:cNvPr id="92" name="Freihandform: Form 5">
            <a:extLst>
              <a:ext uri="{FF2B5EF4-FFF2-40B4-BE49-F238E27FC236}">
                <a16:creationId xmlns:a16="http://schemas.microsoft.com/office/drawing/2014/main" id="{B180320D-4CB5-ADE6-BEB2-B2A38B7925FB}"/>
              </a:ext>
            </a:extLst>
          </p:cNvPr>
          <p:cNvSpPr/>
          <p:nvPr/>
        </p:nvSpPr>
        <p:spPr>
          <a:xfrm rot="529546">
            <a:off x="2169753" y="2112611"/>
            <a:ext cx="822225" cy="397028"/>
          </a:xfrm>
          <a:custGeom>
            <a:avLst/>
            <a:gdLst>
              <a:gd name="connsiteX0" fmla="*/ 0 w 2149231"/>
              <a:gd name="connsiteY0" fmla="*/ 1000369 h 1391139"/>
              <a:gd name="connsiteX1" fmla="*/ 468923 w 2149231"/>
              <a:gd name="connsiteY1" fmla="*/ 0 h 1391139"/>
              <a:gd name="connsiteX2" fmla="*/ 2149231 w 2149231"/>
              <a:gd name="connsiteY2" fmla="*/ 804985 h 1391139"/>
              <a:gd name="connsiteX3" fmla="*/ 1860062 w 2149231"/>
              <a:gd name="connsiteY3" fmla="*/ 1391139 h 1391139"/>
              <a:gd name="connsiteX4" fmla="*/ 0 w 2149231"/>
              <a:gd name="connsiteY4" fmla="*/ 1000369 h 1391139"/>
              <a:gd name="connsiteX0" fmla="*/ 0 w 2211755"/>
              <a:gd name="connsiteY0" fmla="*/ 1000369 h 1391139"/>
              <a:gd name="connsiteX1" fmla="*/ 468923 w 2211755"/>
              <a:gd name="connsiteY1" fmla="*/ 0 h 1391139"/>
              <a:gd name="connsiteX2" fmla="*/ 2211755 w 2211755"/>
              <a:gd name="connsiteY2" fmla="*/ 922215 h 1391139"/>
              <a:gd name="connsiteX3" fmla="*/ 1860062 w 2211755"/>
              <a:gd name="connsiteY3" fmla="*/ 1391139 h 1391139"/>
              <a:gd name="connsiteX4" fmla="*/ 0 w 2211755"/>
              <a:gd name="connsiteY4" fmla="*/ 1000369 h 1391139"/>
              <a:gd name="connsiteX0" fmla="*/ 0 w 2211755"/>
              <a:gd name="connsiteY0" fmla="*/ 937846 h 1328616"/>
              <a:gd name="connsiteX1" fmla="*/ 468923 w 2211755"/>
              <a:gd name="connsiteY1" fmla="*/ 0 h 1328616"/>
              <a:gd name="connsiteX2" fmla="*/ 2211755 w 2211755"/>
              <a:gd name="connsiteY2" fmla="*/ 859692 h 1328616"/>
              <a:gd name="connsiteX3" fmla="*/ 1860062 w 2211755"/>
              <a:gd name="connsiteY3" fmla="*/ 1328616 h 1328616"/>
              <a:gd name="connsiteX4" fmla="*/ 0 w 2211755"/>
              <a:gd name="connsiteY4" fmla="*/ 937846 h 1328616"/>
              <a:gd name="connsiteX0" fmla="*/ 194624 w 1742832"/>
              <a:gd name="connsiteY0" fmla="*/ 2665186 h 2665186"/>
              <a:gd name="connsiteX1" fmla="*/ 0 w 1742832"/>
              <a:gd name="connsiteY1" fmla="*/ 0 h 2665186"/>
              <a:gd name="connsiteX2" fmla="*/ 1742832 w 1742832"/>
              <a:gd name="connsiteY2" fmla="*/ 859692 h 2665186"/>
              <a:gd name="connsiteX3" fmla="*/ 1391139 w 1742832"/>
              <a:gd name="connsiteY3" fmla="*/ 1328616 h 2665186"/>
              <a:gd name="connsiteX4" fmla="*/ 194624 w 1742832"/>
              <a:gd name="connsiteY4" fmla="*/ 2665186 h 2665186"/>
              <a:gd name="connsiteX0" fmla="*/ 922907 w 2471115"/>
              <a:gd name="connsiteY0" fmla="*/ 1805494 h 1805494"/>
              <a:gd name="connsiteX1" fmla="*/ 0 w 2471115"/>
              <a:gd name="connsiteY1" fmla="*/ 347232 h 1805494"/>
              <a:gd name="connsiteX2" fmla="*/ 2471115 w 2471115"/>
              <a:gd name="connsiteY2" fmla="*/ 0 h 1805494"/>
              <a:gd name="connsiteX3" fmla="*/ 2119422 w 2471115"/>
              <a:gd name="connsiteY3" fmla="*/ 468924 h 1805494"/>
              <a:gd name="connsiteX4" fmla="*/ 922907 w 2471115"/>
              <a:gd name="connsiteY4" fmla="*/ 1805494 h 1805494"/>
              <a:gd name="connsiteX0" fmla="*/ 922907 w 2119422"/>
              <a:gd name="connsiteY0" fmla="*/ 1838712 h 1838712"/>
              <a:gd name="connsiteX1" fmla="*/ 0 w 2119422"/>
              <a:gd name="connsiteY1" fmla="*/ 380450 h 1838712"/>
              <a:gd name="connsiteX2" fmla="*/ 2106973 w 2119422"/>
              <a:gd name="connsiteY2" fmla="*/ 0 h 1838712"/>
              <a:gd name="connsiteX3" fmla="*/ 2119422 w 2119422"/>
              <a:gd name="connsiteY3" fmla="*/ 502142 h 1838712"/>
              <a:gd name="connsiteX4" fmla="*/ 922907 w 2119422"/>
              <a:gd name="connsiteY4" fmla="*/ 1838712 h 1838712"/>
              <a:gd name="connsiteX0" fmla="*/ 922907 w 2524024"/>
              <a:gd name="connsiteY0" fmla="*/ 1838712 h 1838712"/>
              <a:gd name="connsiteX1" fmla="*/ 0 w 2524024"/>
              <a:gd name="connsiteY1" fmla="*/ 380450 h 1838712"/>
              <a:gd name="connsiteX2" fmla="*/ 2106973 w 2524024"/>
              <a:gd name="connsiteY2" fmla="*/ 0 h 1838712"/>
              <a:gd name="connsiteX3" fmla="*/ 2524024 w 2524024"/>
              <a:gd name="connsiteY3" fmla="*/ 568577 h 1838712"/>
              <a:gd name="connsiteX4" fmla="*/ 922907 w 2524024"/>
              <a:gd name="connsiteY4" fmla="*/ 1838712 h 1838712"/>
              <a:gd name="connsiteX0" fmla="*/ 922907 w 2532163"/>
              <a:gd name="connsiteY0" fmla="*/ 2357469 h 2357469"/>
              <a:gd name="connsiteX1" fmla="*/ 0 w 2532163"/>
              <a:gd name="connsiteY1" fmla="*/ 899207 h 2357469"/>
              <a:gd name="connsiteX2" fmla="*/ 2532163 w 2532163"/>
              <a:gd name="connsiteY2" fmla="*/ 0 h 2357469"/>
              <a:gd name="connsiteX3" fmla="*/ 2524024 w 2532163"/>
              <a:gd name="connsiteY3" fmla="*/ 1087334 h 2357469"/>
              <a:gd name="connsiteX4" fmla="*/ 922907 w 2532163"/>
              <a:gd name="connsiteY4" fmla="*/ 2357469 h 2357469"/>
              <a:gd name="connsiteX0" fmla="*/ 922907 w 2532163"/>
              <a:gd name="connsiteY0" fmla="*/ 2357469 h 2357469"/>
              <a:gd name="connsiteX1" fmla="*/ 0 w 2532163"/>
              <a:gd name="connsiteY1" fmla="*/ 899207 h 2357469"/>
              <a:gd name="connsiteX2" fmla="*/ 2532163 w 2532163"/>
              <a:gd name="connsiteY2" fmla="*/ 0 h 2357469"/>
              <a:gd name="connsiteX3" fmla="*/ 2531355 w 2532163"/>
              <a:gd name="connsiteY3" fmla="*/ 700809 h 2357469"/>
              <a:gd name="connsiteX4" fmla="*/ 922907 w 2532163"/>
              <a:gd name="connsiteY4" fmla="*/ 2357469 h 2357469"/>
              <a:gd name="connsiteX0" fmla="*/ 0 w 1609256"/>
              <a:gd name="connsiteY0" fmla="*/ 3095906 h 3095906"/>
              <a:gd name="connsiteX1" fmla="*/ 682553 w 1609256"/>
              <a:gd name="connsiteY1" fmla="*/ 0 h 3095906"/>
              <a:gd name="connsiteX2" fmla="*/ 1609256 w 1609256"/>
              <a:gd name="connsiteY2" fmla="*/ 738437 h 3095906"/>
              <a:gd name="connsiteX3" fmla="*/ 1608448 w 1609256"/>
              <a:gd name="connsiteY3" fmla="*/ 1439246 h 3095906"/>
              <a:gd name="connsiteX4" fmla="*/ 0 w 1609256"/>
              <a:gd name="connsiteY4" fmla="*/ 3095906 h 3095906"/>
              <a:gd name="connsiteX0" fmla="*/ 0 w 1272036"/>
              <a:gd name="connsiteY0" fmla="*/ 634354 h 1439246"/>
              <a:gd name="connsiteX1" fmla="*/ 345333 w 1272036"/>
              <a:gd name="connsiteY1" fmla="*/ 0 h 1439246"/>
              <a:gd name="connsiteX2" fmla="*/ 1272036 w 1272036"/>
              <a:gd name="connsiteY2" fmla="*/ 738437 h 1439246"/>
              <a:gd name="connsiteX3" fmla="*/ 1271228 w 1272036"/>
              <a:gd name="connsiteY3" fmla="*/ 1439246 h 1439246"/>
              <a:gd name="connsiteX4" fmla="*/ 0 w 1272036"/>
              <a:gd name="connsiteY4" fmla="*/ 634354 h 1439246"/>
              <a:gd name="connsiteX0" fmla="*/ 0 w 1807189"/>
              <a:gd name="connsiteY0" fmla="*/ 898818 h 1439246"/>
              <a:gd name="connsiteX1" fmla="*/ 880486 w 1807189"/>
              <a:gd name="connsiteY1" fmla="*/ 0 h 1439246"/>
              <a:gd name="connsiteX2" fmla="*/ 1807189 w 1807189"/>
              <a:gd name="connsiteY2" fmla="*/ 738437 h 1439246"/>
              <a:gd name="connsiteX3" fmla="*/ 1806381 w 1807189"/>
              <a:gd name="connsiteY3" fmla="*/ 1439246 h 1439246"/>
              <a:gd name="connsiteX4" fmla="*/ 0 w 1807189"/>
              <a:gd name="connsiteY4" fmla="*/ 898818 h 14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7189" h="1439246">
                <a:moveTo>
                  <a:pt x="0" y="898818"/>
                </a:moveTo>
                <a:lnTo>
                  <a:pt x="880486" y="0"/>
                </a:lnTo>
                <a:lnTo>
                  <a:pt x="1807189" y="738437"/>
                </a:lnTo>
                <a:cubicBezTo>
                  <a:pt x="1806920" y="972040"/>
                  <a:pt x="1806650" y="1205643"/>
                  <a:pt x="1806381" y="1439246"/>
                </a:cubicBezTo>
                <a:lnTo>
                  <a:pt x="0" y="8988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en-GB" sz="1500" kern="0">
              <a:solidFill>
                <a:srgbClr val="000000"/>
              </a:solidFill>
              <a:latin typeface="Bosch Office Sans"/>
            </a:endParaRPr>
          </a:p>
        </p:txBody>
      </p:sp>
      <p:pic>
        <p:nvPicPr>
          <p:cNvPr id="93" name="Grafik 43">
            <a:extLst>
              <a:ext uri="{FF2B5EF4-FFF2-40B4-BE49-F238E27FC236}">
                <a16:creationId xmlns:a16="http://schemas.microsoft.com/office/drawing/2014/main" id="{048F5137-EFD5-9735-9EA1-5C1D473000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40776">
            <a:off x="2792898" y="2076123"/>
            <a:ext cx="990057" cy="860794"/>
          </a:xfrm>
          <a:prstGeom prst="rect">
            <a:avLst/>
          </a:prstGeom>
        </p:spPr>
      </p:pic>
      <p:sp>
        <p:nvSpPr>
          <p:cNvPr id="94" name="Textfeld 44">
            <a:extLst>
              <a:ext uri="{FF2B5EF4-FFF2-40B4-BE49-F238E27FC236}">
                <a16:creationId xmlns:a16="http://schemas.microsoft.com/office/drawing/2014/main" id="{FDE1CB4F-948A-5DC6-964C-4C0EFB0DC4D4}"/>
              </a:ext>
            </a:extLst>
          </p:cNvPr>
          <p:cNvSpPr txBox="1"/>
          <p:nvPr/>
        </p:nvSpPr>
        <p:spPr>
          <a:xfrm>
            <a:off x="3743546" y="3187848"/>
            <a:ext cx="582260" cy="1743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762152">
              <a:spcBef>
                <a:spcPts val="417"/>
              </a:spcBef>
              <a:defRPr/>
            </a:pPr>
            <a:r>
              <a:rPr lang="en-GB" sz="1600" b="1" kern="0" dirty="0">
                <a:solidFill>
                  <a:srgbClr val="00884A"/>
                </a:solidFill>
              </a:rPr>
              <a:t>FTU-O</a:t>
            </a:r>
          </a:p>
        </p:txBody>
      </p:sp>
      <p:pic>
        <p:nvPicPr>
          <p:cNvPr id="95" name="Grafik 45">
            <a:extLst>
              <a:ext uri="{FF2B5EF4-FFF2-40B4-BE49-F238E27FC236}">
                <a16:creationId xmlns:a16="http://schemas.microsoft.com/office/drawing/2014/main" id="{AE865097-22C7-25C8-4734-FDAF0A95CA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0451" y="3392407"/>
            <a:ext cx="858587" cy="583316"/>
          </a:xfrm>
          <a:prstGeom prst="rect">
            <a:avLst/>
          </a:prstGeom>
        </p:spPr>
      </p:pic>
      <p:sp>
        <p:nvSpPr>
          <p:cNvPr id="96" name="Freihandform: Form 46">
            <a:extLst>
              <a:ext uri="{FF2B5EF4-FFF2-40B4-BE49-F238E27FC236}">
                <a16:creationId xmlns:a16="http://schemas.microsoft.com/office/drawing/2014/main" id="{F2B8DC43-885A-5B02-6573-41301F94C98D}"/>
              </a:ext>
            </a:extLst>
          </p:cNvPr>
          <p:cNvSpPr/>
          <p:nvPr/>
        </p:nvSpPr>
        <p:spPr>
          <a:xfrm>
            <a:off x="3018025" y="2523705"/>
            <a:ext cx="213682" cy="239296"/>
          </a:xfrm>
          <a:custGeom>
            <a:avLst/>
            <a:gdLst>
              <a:gd name="connsiteX0" fmla="*/ 196215 w 449580"/>
              <a:gd name="connsiteY0" fmla="*/ 11430 h 445770"/>
              <a:gd name="connsiteX1" fmla="*/ 180975 w 449580"/>
              <a:gd name="connsiteY1" fmla="*/ 59055 h 445770"/>
              <a:gd name="connsiteX2" fmla="*/ 68580 w 449580"/>
              <a:gd name="connsiteY2" fmla="*/ 68580 h 445770"/>
              <a:gd name="connsiteX3" fmla="*/ 0 w 449580"/>
              <a:gd name="connsiteY3" fmla="*/ 342900 h 445770"/>
              <a:gd name="connsiteX4" fmla="*/ 104775 w 449580"/>
              <a:gd name="connsiteY4" fmla="*/ 445770 h 445770"/>
              <a:gd name="connsiteX5" fmla="*/ 243840 w 449580"/>
              <a:gd name="connsiteY5" fmla="*/ 434340 h 445770"/>
              <a:gd name="connsiteX6" fmla="*/ 312420 w 449580"/>
              <a:gd name="connsiteY6" fmla="*/ 150495 h 445770"/>
              <a:gd name="connsiteX7" fmla="*/ 449580 w 449580"/>
              <a:gd name="connsiteY7" fmla="*/ 81915 h 445770"/>
              <a:gd name="connsiteX8" fmla="*/ 337185 w 449580"/>
              <a:gd name="connsiteY8" fmla="*/ 0 h 445770"/>
              <a:gd name="connsiteX9" fmla="*/ 196215 w 449580"/>
              <a:gd name="connsiteY9" fmla="*/ 11430 h 44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580" h="445770">
                <a:moveTo>
                  <a:pt x="196215" y="11430"/>
                </a:moveTo>
                <a:lnTo>
                  <a:pt x="180975" y="59055"/>
                </a:lnTo>
                <a:lnTo>
                  <a:pt x="68580" y="68580"/>
                </a:lnTo>
                <a:lnTo>
                  <a:pt x="0" y="342900"/>
                </a:lnTo>
                <a:lnTo>
                  <a:pt x="104775" y="445770"/>
                </a:lnTo>
                <a:lnTo>
                  <a:pt x="243840" y="434340"/>
                </a:lnTo>
                <a:lnTo>
                  <a:pt x="312420" y="150495"/>
                </a:lnTo>
                <a:lnTo>
                  <a:pt x="449580" y="81915"/>
                </a:lnTo>
                <a:lnTo>
                  <a:pt x="337185" y="0"/>
                </a:lnTo>
                <a:lnTo>
                  <a:pt x="196215" y="11430"/>
                </a:lnTo>
                <a:close/>
              </a:path>
            </a:pathLst>
          </a:custGeom>
          <a:noFill/>
          <a:ln w="28575" cap="flat" cmpd="sng" algn="ctr">
            <a:solidFill>
              <a:srgbClr val="00884A"/>
            </a:solidFill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de-DE" sz="1500" kern="0">
              <a:solidFill>
                <a:srgbClr val="000000"/>
              </a:solidFill>
              <a:latin typeface="Bosch Office Sans"/>
            </a:endParaRPr>
          </a:p>
        </p:txBody>
      </p:sp>
      <p:pic>
        <p:nvPicPr>
          <p:cNvPr id="99" name="Picture 2">
            <a:extLst>
              <a:ext uri="{FF2B5EF4-FFF2-40B4-BE49-F238E27FC236}">
                <a16:creationId xmlns:a16="http://schemas.microsoft.com/office/drawing/2014/main" id="{580590C1-598D-007F-CF44-7CCD24CBA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0250">
            <a:off x="2031184" y="1876162"/>
            <a:ext cx="812478" cy="4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Inhaltsplatzhalter 3">
            <a:extLst>
              <a:ext uri="{FF2B5EF4-FFF2-40B4-BE49-F238E27FC236}">
                <a16:creationId xmlns:a16="http://schemas.microsoft.com/office/drawing/2014/main" id="{C518DCD5-E388-DD46-943A-EA8587268C07}"/>
              </a:ext>
            </a:extLst>
          </p:cNvPr>
          <p:cNvSpPr txBox="1">
            <a:spLocks/>
          </p:cNvSpPr>
          <p:nvPr/>
        </p:nvSpPr>
        <p:spPr>
          <a:xfrm>
            <a:off x="6152342" y="965978"/>
            <a:ext cx="2820190" cy="35349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30400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6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2000" indent="-23040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2097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None/>
            </a:pPr>
            <a:r>
              <a:rPr lang="en-US" sz="1600" b="1" dirty="0"/>
              <a:t>TMC (TM Software Controller)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r>
              <a:rPr lang="en-US" sz="1200" dirty="0"/>
              <a:t>Thermal management controls for coolant, refrigerant, and cabin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r>
              <a:rPr lang="en-US" sz="1200" dirty="0"/>
              <a:t>Innovative predictive features 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endParaRPr lang="en-US" sz="1200" dirty="0"/>
          </a:p>
          <a:p>
            <a:pPr marL="0" indent="0" defTabSz="762097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None/>
            </a:pPr>
            <a:r>
              <a:rPr lang="en-US" sz="1600" b="1" dirty="0"/>
              <a:t>Flexible Thermal Units for Coolant </a:t>
            </a:r>
            <a:r>
              <a:rPr lang="en-US" sz="1400" b="1" dirty="0"/>
              <a:t>(FTU-C)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r>
              <a:rPr lang="en-US" sz="1200" dirty="0"/>
              <a:t>Flexible packaging and functionality supports customer specific integration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r>
              <a:rPr lang="en-US" sz="1200" dirty="0"/>
              <a:t>Scalable hydraulic power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None/>
            </a:pPr>
            <a:r>
              <a:rPr lang="en-US" sz="1600" b="1" dirty="0"/>
              <a:t>FTU-O (</a:t>
            </a:r>
            <a:r>
              <a:rPr lang="en-US" sz="1600" b="1" dirty="0" err="1"/>
              <a:t>eAxle</a:t>
            </a:r>
            <a:r>
              <a:rPr lang="en-US" sz="1600" b="1" dirty="0"/>
              <a:t> oil cooling system)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r>
              <a:rPr lang="en-US" sz="1200" dirty="0"/>
              <a:t>Efficient waste heat recovery</a:t>
            </a:r>
          </a:p>
          <a:p>
            <a:pPr marL="142904" indent="-142904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</a:pPr>
            <a:r>
              <a:rPr lang="en-US" sz="1200" dirty="0"/>
              <a:t>Incl. all devices for oil cooling circuit</a:t>
            </a:r>
            <a:endParaRPr lang="de-DE" sz="1200" dirty="0"/>
          </a:p>
        </p:txBody>
      </p:sp>
      <p:sp>
        <p:nvSpPr>
          <p:cNvPr id="101" name="Text Box 15">
            <a:extLst>
              <a:ext uri="{FF2B5EF4-FFF2-40B4-BE49-F238E27FC236}">
                <a16:creationId xmlns:a16="http://schemas.microsoft.com/office/drawing/2014/main" id="{796B7E01-A631-2031-E1F8-881CB66BFE2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" y="4362392"/>
            <a:ext cx="9144000" cy="332436"/>
          </a:xfrm>
          <a:prstGeom prst="rect">
            <a:avLst/>
          </a:prstGeom>
          <a:solidFill>
            <a:srgbClr val="28313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chemeClr val="bg1"/>
                </a:solidFill>
                <a:latin typeface="Bosch Office Sans"/>
              </a:defRPr>
            </a:lvl1pPr>
            <a:lvl2pPr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Today’s presentation will focus on learnings from R290 HPU system development</a:t>
            </a:r>
          </a:p>
        </p:txBody>
      </p:sp>
      <p:sp>
        <p:nvSpPr>
          <p:cNvPr id="98" name="Textfeld 6">
            <a:extLst>
              <a:ext uri="{FF2B5EF4-FFF2-40B4-BE49-F238E27FC236}">
                <a16:creationId xmlns:a16="http://schemas.microsoft.com/office/drawing/2014/main" id="{6692397A-CECB-1563-B4F8-05997E294A5C}"/>
              </a:ext>
            </a:extLst>
          </p:cNvPr>
          <p:cNvSpPr txBox="1"/>
          <p:nvPr/>
        </p:nvSpPr>
        <p:spPr>
          <a:xfrm>
            <a:off x="2259443" y="1703560"/>
            <a:ext cx="441525" cy="1743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762152">
              <a:spcBef>
                <a:spcPts val="417"/>
              </a:spcBef>
              <a:defRPr/>
            </a:pPr>
            <a:r>
              <a:rPr lang="en-GB" sz="1600" b="1" kern="0" dirty="0" err="1">
                <a:solidFill>
                  <a:srgbClr val="00884A"/>
                </a:solidFill>
              </a:rPr>
              <a:t>SmA</a:t>
            </a:r>
            <a:endParaRPr lang="en-GB" sz="1600" b="1" kern="0" baseline="30000" dirty="0">
              <a:solidFill>
                <a:srgbClr val="0088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85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06202E-712B-0039-61D9-CC96456F4C6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130" r="19931"/>
          <a:stretch/>
        </p:blipFill>
        <p:spPr>
          <a:xfrm>
            <a:off x="260129" y="909226"/>
            <a:ext cx="4092966" cy="3200400"/>
          </a:xfrm>
          <a:prstGeom prst="rect">
            <a:avLst/>
          </a:prstGeom>
          <a:ln w="19050" cap="sq">
            <a:solidFill>
              <a:srgbClr val="28313B"/>
            </a:solidFill>
            <a:prstDash val="solid"/>
            <a:miter lim="8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Thermal Systems Research Lab – Waltham 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3AE560-A206-73B0-7655-248CE3E847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24" y="909226"/>
            <a:ext cx="4264849" cy="3200400"/>
          </a:xfrm>
          <a:prstGeom prst="rect">
            <a:avLst/>
          </a:prstGeom>
          <a:ln w="19050" cap="sq">
            <a:solidFill>
              <a:srgbClr val="28313B"/>
            </a:solidFill>
            <a:prstDash val="solid"/>
            <a:miter lim="800000"/>
          </a:ln>
          <a:effectLst/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DBF1169F-9AA6-9472-E79E-A03FB0698D0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4201794"/>
            <a:ext cx="9144000" cy="520998"/>
          </a:xfrm>
          <a:prstGeom prst="rect">
            <a:avLst/>
          </a:prstGeom>
          <a:solidFill>
            <a:srgbClr val="28313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chemeClr val="bg1"/>
                </a:solidFill>
                <a:latin typeface="Bosch Office Sans"/>
              </a:defRPr>
            </a:lvl1pPr>
            <a:lvl2pPr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Thermal System Lab in climate chamber enables fundamental investigations of system design and performance / controls impacts</a:t>
            </a:r>
          </a:p>
        </p:txBody>
      </p:sp>
      <p:sp>
        <p:nvSpPr>
          <p:cNvPr id="18" name="Textfeld 13">
            <a:extLst>
              <a:ext uri="{FF2B5EF4-FFF2-40B4-BE49-F238E27FC236}">
                <a16:creationId xmlns:a16="http://schemas.microsoft.com/office/drawing/2014/main" id="{A3DF4081-3122-890A-606A-F9D5ABA5305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0129" y="3874371"/>
            <a:ext cx="4096512" cy="243588"/>
          </a:xfrm>
          <a:prstGeom prst="rect">
            <a:avLst/>
          </a:prstGeom>
          <a:solidFill>
            <a:srgbClr val="28313B"/>
          </a:solidFill>
        </p:spPr>
        <p:txBody>
          <a:bodyPr wrap="square" lIns="0" tIns="0" rIns="0" bIns="0" rtlCol="0">
            <a:noAutofit/>
          </a:bodyPr>
          <a:lstStyle/>
          <a:p>
            <a:pPr algn="ctr" defTabSz="762152">
              <a:lnSpc>
                <a:spcPts val="1917"/>
              </a:lnSpc>
              <a:spcBef>
                <a:spcPts val="417"/>
              </a:spcBef>
            </a:pPr>
            <a:r>
              <a:rPr lang="en-US" sz="1600" kern="0" dirty="0">
                <a:solidFill>
                  <a:schemeClr val="bg1"/>
                </a:solidFill>
              </a:rPr>
              <a:t>Climate Chamber in Vehicle Lab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944782-986E-11BF-E966-42A15B27A12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096226">
            <a:off x="1254539" y="2648222"/>
            <a:ext cx="354110" cy="2705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762152">
              <a:lnSpc>
                <a:spcPts val="1917"/>
              </a:lnSpc>
              <a:spcBef>
                <a:spcPts val="417"/>
              </a:spcBef>
            </a:pPr>
            <a:r>
              <a:rPr lang="en-US" sz="1600" b="1" kern="0" dirty="0">
                <a:solidFill>
                  <a:srgbClr val="000000"/>
                </a:solidFill>
              </a:rPr>
              <a:t>ECF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341CC-6F01-7E1B-BB97-3CF6933A2C1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54459">
            <a:off x="1065381" y="1904013"/>
            <a:ext cx="420101" cy="2705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762152">
              <a:lnSpc>
                <a:spcPts val="1917"/>
              </a:lnSpc>
              <a:spcBef>
                <a:spcPts val="417"/>
              </a:spcBef>
            </a:pPr>
            <a:r>
              <a:rPr lang="en-US" sz="1600" b="1" kern="0" dirty="0">
                <a:solidFill>
                  <a:srgbClr val="000000"/>
                </a:solidFill>
              </a:rPr>
              <a:t>HVAC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EA97F40-C665-768F-BCF0-EAF3592E0CB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55136399"/>
              </p:ext>
            </p:extLst>
          </p:nvPr>
        </p:nvGraphicFramePr>
        <p:xfrm>
          <a:off x="1968158" y="941706"/>
          <a:ext cx="2357518" cy="487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01803">
                  <a:extLst>
                    <a:ext uri="{9D8B030D-6E8A-4147-A177-3AD203B41FA5}">
                      <a16:colId xmlns:a16="http://schemas.microsoft.com/office/drawing/2014/main" val="2828099876"/>
                    </a:ext>
                  </a:extLst>
                </a:gridCol>
                <a:gridCol w="955715">
                  <a:extLst>
                    <a:ext uri="{9D8B030D-6E8A-4147-A177-3AD203B41FA5}">
                      <a16:colId xmlns:a16="http://schemas.microsoft.com/office/drawing/2014/main" val="439888252"/>
                    </a:ext>
                  </a:extLst>
                </a:gridCol>
              </a:tblGrid>
              <a:tr h="203252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Temp. range</a:t>
                      </a:r>
                    </a:p>
                  </a:txBody>
                  <a:tcPr marL="76220" marR="76220" marT="38110" marB="38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-30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C to 55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6220" marR="76220" marT="38110" marB="38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904814"/>
                  </a:ext>
                </a:extLst>
              </a:tr>
              <a:tr h="203252">
                <a:tc>
                  <a:txBody>
                    <a:bodyPr/>
                    <a:lstStyle/>
                    <a:p>
                      <a:r>
                        <a:rPr lang="en-US" sz="1100" dirty="0"/>
                        <a:t>Max chamber cooling</a:t>
                      </a:r>
                    </a:p>
                  </a:txBody>
                  <a:tcPr marL="76220" marR="76220" marT="38110" marB="38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 kW</a:t>
                      </a:r>
                    </a:p>
                  </a:txBody>
                  <a:tcPr marL="76220" marR="76220" marT="38110" marB="38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288793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5577F7CD-7822-0211-A7BF-A15F82B388B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82669" y="3169335"/>
            <a:ext cx="1051293" cy="4998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762152">
              <a:lnSpc>
                <a:spcPct val="80000"/>
              </a:lnSpc>
            </a:pPr>
            <a:r>
              <a:rPr lang="en-US" sz="1500" b="1" kern="0" dirty="0">
                <a:solidFill>
                  <a:schemeClr val="bg1"/>
                </a:solidFill>
              </a:rPr>
              <a:t>Bat, </a:t>
            </a:r>
            <a:r>
              <a:rPr lang="en-US" sz="1500" b="1" kern="0" dirty="0" err="1">
                <a:solidFill>
                  <a:schemeClr val="bg1"/>
                </a:solidFill>
              </a:rPr>
              <a:t>eAxle</a:t>
            </a:r>
            <a:endParaRPr lang="en-US" sz="1500" b="1" kern="0" dirty="0">
              <a:solidFill>
                <a:schemeClr val="bg1"/>
              </a:solidFill>
            </a:endParaRPr>
          </a:p>
          <a:p>
            <a:pPr algn="ctr" defTabSz="762152">
              <a:lnSpc>
                <a:spcPct val="80000"/>
              </a:lnSpc>
            </a:pPr>
            <a:r>
              <a:rPr lang="en-US" sz="1500" b="1" kern="0" dirty="0">
                <a:solidFill>
                  <a:schemeClr val="bg1"/>
                </a:solidFill>
              </a:rPr>
              <a:t>Simulators</a:t>
            </a:r>
            <a:endParaRPr lang="en-US" sz="1500" b="1" kern="0" baseline="300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B140BE-CCFF-A845-B168-9BFF92D748B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234675" y="3168047"/>
            <a:ext cx="1180183" cy="3879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762152">
              <a:lnSpc>
                <a:spcPct val="80000"/>
              </a:lnSpc>
            </a:pPr>
            <a:r>
              <a:rPr lang="en-US" sz="1500" b="1" kern="0" dirty="0">
                <a:solidFill>
                  <a:schemeClr val="bg1"/>
                </a:solidFill>
              </a:rPr>
              <a:t>System </a:t>
            </a:r>
          </a:p>
          <a:p>
            <a:pPr algn="ctr" defTabSz="762152">
              <a:lnSpc>
                <a:spcPct val="80000"/>
              </a:lnSpc>
            </a:pPr>
            <a:r>
              <a:rPr lang="en-US" sz="1500" b="1" kern="0" dirty="0">
                <a:solidFill>
                  <a:schemeClr val="bg1"/>
                </a:solidFill>
              </a:rPr>
              <a:t>Interactions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5E4B4D4-8170-3684-012A-EE581A50C645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V="1">
            <a:off x="2251680" y="2890731"/>
            <a:ext cx="124821" cy="321661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13">
            <a:extLst>
              <a:ext uri="{FF2B5EF4-FFF2-40B4-BE49-F238E27FC236}">
                <a16:creationId xmlns:a16="http://schemas.microsoft.com/office/drawing/2014/main" id="{6FC9D64C-F43D-4A1F-B3A1-816446105A7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17024" y="3874371"/>
            <a:ext cx="4266849" cy="243588"/>
          </a:xfrm>
          <a:prstGeom prst="rect">
            <a:avLst/>
          </a:prstGeom>
          <a:solidFill>
            <a:srgbClr val="28313B"/>
          </a:solidFill>
        </p:spPr>
        <p:txBody>
          <a:bodyPr wrap="square" lIns="0" tIns="0" rIns="0" bIns="0" rtlCol="0">
            <a:noAutofit/>
          </a:bodyPr>
          <a:lstStyle/>
          <a:p>
            <a:pPr algn="ctr" defTabSz="762152">
              <a:lnSpc>
                <a:spcPts val="1917"/>
              </a:lnSpc>
              <a:spcBef>
                <a:spcPts val="417"/>
              </a:spcBef>
            </a:pPr>
            <a:r>
              <a:rPr lang="en-US" sz="1600" kern="0" dirty="0">
                <a:solidFill>
                  <a:schemeClr val="bg1"/>
                </a:solidFill>
              </a:rPr>
              <a:t>Wallboard w/ R290 System &amp; Coolant Topology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F65FDE-3F27-D597-60EF-C6D1FF9CED4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854498" y="3493432"/>
            <a:ext cx="1180183" cy="2705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762152">
              <a:lnSpc>
                <a:spcPct val="80000"/>
              </a:lnSpc>
            </a:pPr>
            <a:r>
              <a:rPr lang="en-US" sz="1500" b="1" kern="0" dirty="0">
                <a:solidFill>
                  <a:schemeClr val="bg1"/>
                </a:solidFill>
              </a:rPr>
              <a:t>R290 System</a:t>
            </a:r>
          </a:p>
          <a:p>
            <a:pPr algn="ctr" defTabSz="762152">
              <a:lnSpc>
                <a:spcPct val="80000"/>
              </a:lnSpc>
            </a:pPr>
            <a:r>
              <a:rPr lang="en-US" sz="1500" kern="0" dirty="0">
                <a:solidFill>
                  <a:schemeClr val="bg1"/>
                </a:solidFill>
              </a:rPr>
              <a:t>(Before Insulation)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ABE9292-753A-7720-B6C3-A826507A69EF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V="1">
            <a:off x="5194300" y="2616762"/>
            <a:ext cx="246400" cy="853484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92A837-09AB-D426-ED9E-9C1ECA920314}"/>
              </a:ext>
            </a:extLst>
          </p:cNvPr>
          <p:cNvCxnSpPr>
            <a:cxnSpLocks/>
            <a:stCxn id="30" idx="0"/>
          </p:cNvCxnSpPr>
          <p:nvPr>
            <p:custDataLst>
              <p:tags r:id="rId12"/>
            </p:custDataLst>
          </p:nvPr>
        </p:nvCxnSpPr>
        <p:spPr>
          <a:xfrm flipH="1" flipV="1">
            <a:off x="2514487" y="2571750"/>
            <a:ext cx="310280" cy="59629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52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Oil Circulation &amp; Solubility vs Performance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8254FD0A-8A00-B6A1-1784-E8877F86D2B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3611880"/>
            <a:ext cx="9144000" cy="1091861"/>
          </a:xfrm>
          <a:prstGeom prst="rect">
            <a:avLst/>
          </a:prstGeom>
          <a:solidFill>
            <a:srgbClr val="28313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chemeClr val="bg1"/>
                </a:solidFill>
                <a:latin typeface="Bosch Office Sans"/>
              </a:defRPr>
            </a:lvl1pPr>
            <a:lvl2pPr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è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Early energy balance studies showed a ~8% performance reduction due to oil circulation rate (OCR) vs analysis done with pure R290  OCR must be considered in all analysis to produce realistic predictions</a:t>
            </a:r>
          </a:p>
          <a:p>
            <a:pPr marL="285750" indent="-285750" defTabSz="91433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r>
              <a:rPr lang="en-US" sz="1500" kern="0" dirty="0">
                <a:solidFill>
                  <a:prstClr val="white"/>
                </a:solidFill>
                <a:sym typeface="Wingdings" panose="05000000000000000000" pitchFamily="2" charset="2"/>
              </a:rPr>
              <a:t>In simplest terms, when calculating enthalpy w/ pure R290 based on 10 K superheat:</a:t>
            </a:r>
          </a:p>
          <a:p>
            <a:pPr marL="696887" lvl="1" indent="-285750" defTabSz="91433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r>
              <a:rPr lang="en-US" sz="1500" kern="0" dirty="0">
                <a:solidFill>
                  <a:prstClr val="white"/>
                </a:solidFill>
                <a:sym typeface="Wingdings" panose="05000000000000000000" pitchFamily="2" charset="2"/>
              </a:rPr>
              <a:t>a 2% oil circulation rate “steals”   7.9 kJ/kg of enthalpy in the superheat region </a:t>
            </a:r>
          </a:p>
          <a:p>
            <a:pPr marL="696887" lvl="1" indent="-285750" defTabSz="91433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r>
              <a:rPr lang="en-US" sz="1500" kern="0" dirty="0">
                <a:solidFill>
                  <a:prstClr val="white"/>
                </a:solidFill>
                <a:sym typeface="Wingdings" panose="05000000000000000000" pitchFamily="2" charset="2"/>
              </a:rPr>
              <a:t>A 4% oil circulation rate “steals” 16.8 kJ/kg of enthalpy in the superheat region</a:t>
            </a:r>
            <a:endParaRPr lang="en-US" sz="16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F0143-CAA8-13AD-79CD-E13C14171872}"/>
              </a:ext>
            </a:extLst>
          </p:cNvPr>
          <p:cNvSpPr txBox="1"/>
          <p:nvPr/>
        </p:nvSpPr>
        <p:spPr>
          <a:xfrm>
            <a:off x="836287" y="275"/>
            <a:ext cx="74683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1) Ossorio et. al, Impact of Lubricant in the in the Evaporator as a Function of Oil Circulation Rate in Variable Speed Heat Pumps working with R290, 2022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95BBD1A-7A4B-10BF-7634-70054A2FA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 t="14491" r="20953" b="8583"/>
          <a:stretch/>
        </p:blipFill>
        <p:spPr bwMode="auto">
          <a:xfrm>
            <a:off x="75894" y="999545"/>
            <a:ext cx="2423466" cy="249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CD4C84-0059-B685-D284-94C5715A442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3197" y="718993"/>
            <a:ext cx="2308860" cy="2705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500" b="1"/>
            </a:lvl1pPr>
          </a:lstStyle>
          <a:p>
            <a:r>
              <a:rPr lang="en-US" dirty="0"/>
              <a:t>Coriolis </a:t>
            </a:r>
            <a:r>
              <a:rPr lang="en-US" dirty="0" err="1"/>
              <a:t>Massflow</a:t>
            </a:r>
            <a:r>
              <a:rPr lang="en-US" dirty="0"/>
              <a:t> Sensor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6E860F-82DD-3908-6C92-1C5E866508A0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449580" y="1064216"/>
            <a:ext cx="121920" cy="533616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C533426-78B9-EA74-B1AD-A2D19FFC7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924" y="1010876"/>
            <a:ext cx="3792526" cy="2540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0AEE7A-A070-2B45-7A1B-C79AA82D51F5}"/>
              </a:ext>
            </a:extLst>
          </p:cNvPr>
          <p:cNvSpPr txBox="1"/>
          <p:nvPr/>
        </p:nvSpPr>
        <p:spPr>
          <a:xfrm>
            <a:off x="2335107" y="718993"/>
            <a:ext cx="43281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/>
              <a:t>P-h-X diagram of R290 and POE68 (OCR=5%)</a:t>
            </a:r>
            <a:r>
              <a:rPr lang="en-US" sz="1500" b="1" baseline="300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7BD5FD-B00C-7FF7-3E36-588D5FC320A5}"/>
              </a:ext>
            </a:extLst>
          </p:cNvPr>
          <p:cNvSpPr txBox="1"/>
          <p:nvPr/>
        </p:nvSpPr>
        <p:spPr>
          <a:xfrm>
            <a:off x="3135821" y="2573299"/>
            <a:ext cx="1095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tIns="0" rIns="0" bIns="0" rtlCol="0">
            <a:spAutoFit/>
          </a:bodyPr>
          <a:lstStyle/>
          <a:p>
            <a:pPr marL="288925"/>
            <a:r>
              <a:rPr lang="en-US" sz="1200" dirty="0"/>
              <a:t>Pure R290</a:t>
            </a:r>
          </a:p>
          <a:p>
            <a:pPr marL="288925"/>
            <a:r>
              <a:rPr lang="en-US" sz="1200" dirty="0"/>
              <a:t>w/ oil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1CF364-B5A0-32CA-DC8C-5ECD5A930A04}"/>
              </a:ext>
            </a:extLst>
          </p:cNvPr>
          <p:cNvCxnSpPr/>
          <p:nvPr/>
        </p:nvCxnSpPr>
        <p:spPr>
          <a:xfrm>
            <a:off x="3216275" y="2673350"/>
            <a:ext cx="23177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C2CE25-5A61-BB3A-8DB2-F7FC4B1D0DFB}"/>
              </a:ext>
            </a:extLst>
          </p:cNvPr>
          <p:cNvCxnSpPr/>
          <p:nvPr/>
        </p:nvCxnSpPr>
        <p:spPr>
          <a:xfrm>
            <a:off x="3216274" y="2860675"/>
            <a:ext cx="231775" cy="0"/>
          </a:xfrm>
          <a:prstGeom prst="line">
            <a:avLst/>
          </a:prstGeom>
          <a:ln w="19050">
            <a:solidFill>
              <a:srgbClr val="1C1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0BAD7BD-5ADB-11A0-F63D-477A6A6D6F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2" t="4494" r="16990"/>
          <a:stretch/>
        </p:blipFill>
        <p:spPr>
          <a:xfrm>
            <a:off x="6530400" y="1010876"/>
            <a:ext cx="2537706" cy="2483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D2C69-2198-1310-2354-A2C4F88C1DE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44823" y="718993"/>
            <a:ext cx="2308860" cy="2705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500" b="1"/>
            </a:lvl1pPr>
          </a:lstStyle>
          <a:p>
            <a:r>
              <a:rPr lang="en-US" dirty="0"/>
              <a:t>R290 Boiling Out of PAG</a:t>
            </a:r>
          </a:p>
        </p:txBody>
      </p:sp>
    </p:spTree>
    <p:extLst>
      <p:ext uri="{BB962C8B-B14F-4D97-AF65-F5344CB8AC3E}">
        <p14:creationId xmlns:p14="http://schemas.microsoft.com/office/powerpoint/2010/main" val="389660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Importance of Thermal Isolation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5DA6D284-5704-A482-3873-96F8CD84306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4199056"/>
            <a:ext cx="9144000" cy="504686"/>
          </a:xfrm>
          <a:prstGeom prst="rect">
            <a:avLst/>
          </a:prstGeom>
          <a:solidFill>
            <a:srgbClr val="28313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chemeClr val="bg1"/>
                </a:solidFill>
                <a:latin typeface="Bosch Office Sans"/>
              </a:defRPr>
            </a:lvl1pPr>
            <a:lvl2pPr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Energy balance checks of early samples showed ~500 W of imbalance correlating best with chiller temp.  Care must be taken to avoid thermal short-circuits during system development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4F3393F-08F3-1F2B-85A0-7CEFFA1CE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8"/>
          <a:stretch/>
        </p:blipFill>
        <p:spPr bwMode="auto">
          <a:xfrm>
            <a:off x="183981" y="844777"/>
            <a:ext cx="3089444" cy="2982328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98605B-FA50-5364-3F98-8EF96C499102}"/>
              </a:ext>
            </a:extLst>
          </p:cNvPr>
          <p:cNvCxnSpPr>
            <a:cxnSpLocks/>
          </p:cNvCxnSpPr>
          <p:nvPr/>
        </p:nvCxnSpPr>
        <p:spPr>
          <a:xfrm>
            <a:off x="755166" y="1990682"/>
            <a:ext cx="504357" cy="413413"/>
          </a:xfrm>
          <a:prstGeom prst="straightConnector1">
            <a:avLst/>
          </a:prstGeom>
          <a:ln w="31750">
            <a:solidFill>
              <a:srgbClr val="ED0007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B38A02-5C3A-0A58-9FD7-159B566F568A}"/>
              </a:ext>
            </a:extLst>
          </p:cNvPr>
          <p:cNvCxnSpPr>
            <a:cxnSpLocks/>
          </p:cNvCxnSpPr>
          <p:nvPr/>
        </p:nvCxnSpPr>
        <p:spPr>
          <a:xfrm>
            <a:off x="635468" y="2878692"/>
            <a:ext cx="477108" cy="305896"/>
          </a:xfrm>
          <a:prstGeom prst="straightConnector1">
            <a:avLst/>
          </a:prstGeom>
          <a:ln w="31750">
            <a:solidFill>
              <a:srgbClr val="ED0007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49DE40-0854-319C-5B36-C08EF699E1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20487718">
            <a:off x="339236" y="1660383"/>
            <a:ext cx="420101" cy="2705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762152">
              <a:lnSpc>
                <a:spcPts val="1917"/>
              </a:lnSpc>
              <a:spcBef>
                <a:spcPts val="417"/>
              </a:spcBef>
            </a:pPr>
            <a:r>
              <a:rPr lang="en-US" b="1" kern="0" dirty="0">
                <a:solidFill>
                  <a:srgbClr val="000000"/>
                </a:solidFill>
              </a:rPr>
              <a:t>LCC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631B6-C49B-FA44-0080-42C0FB57E9D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9943650">
            <a:off x="1345550" y="2661508"/>
            <a:ext cx="420101" cy="2705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762152">
              <a:lnSpc>
                <a:spcPts val="1917"/>
              </a:lnSpc>
              <a:spcBef>
                <a:spcPts val="417"/>
              </a:spcBef>
            </a:pPr>
            <a:r>
              <a:rPr lang="en-US" b="1" kern="0" dirty="0">
                <a:solidFill>
                  <a:srgbClr val="000000"/>
                </a:solidFill>
              </a:rPr>
              <a:t>Chiller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A50E9-ED05-0D4F-C622-EE3964AA2B6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5731" y="3198192"/>
            <a:ext cx="543094" cy="4391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762152">
              <a:lnSpc>
                <a:spcPct val="80000"/>
              </a:lnSpc>
            </a:pPr>
            <a:r>
              <a:rPr lang="en-US" b="1" kern="0" dirty="0">
                <a:solidFill>
                  <a:srgbClr val="FF0000"/>
                </a:solidFill>
              </a:rPr>
              <a:t>Heat</a:t>
            </a:r>
          </a:p>
          <a:p>
            <a:pPr defTabSz="762152">
              <a:lnSpc>
                <a:spcPct val="80000"/>
              </a:lnSpc>
            </a:pPr>
            <a:r>
              <a:rPr lang="en-US" b="1" kern="0" dirty="0">
                <a:solidFill>
                  <a:srgbClr val="FF0000"/>
                </a:solidFill>
              </a:rPr>
              <a:t>flows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474FC1-7D41-2D7C-645B-24E181CC5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5624" y="844777"/>
            <a:ext cx="4054926" cy="2767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C6222F6-A996-ADB9-F411-1634973C0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6645" y="3614341"/>
            <a:ext cx="5629106" cy="585797"/>
          </a:xfrm>
        </p:spPr>
        <p:txBody>
          <a:bodyPr/>
          <a:lstStyle/>
          <a:p>
            <a:pPr marL="0" marR="0">
              <a:spcBef>
                <a:spcPts val="0"/>
              </a:spcBef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~12 regressions of test data explored</a:t>
            </a:r>
          </a:p>
          <a:p>
            <a:pPr marL="0" marR="0">
              <a:spcBef>
                <a:spcPts val="0"/>
              </a:spcBef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parameters related to chiller temp showed a trend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6D8131-0868-2D36-643D-B21C567B4164}"/>
                  </a:ext>
                </a:extLst>
              </p:cNvPr>
              <p:cNvSpPr txBox="1"/>
              <p:nvPr/>
            </p:nvSpPr>
            <p:spPr>
              <a:xfrm>
                <a:off x="186446" y="3845471"/>
                <a:ext cx="308944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kern="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40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  <m:r>
                      <a:rPr lang="en-US" sz="1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𝐶𝑜𝑚𝑝</m:t>
                        </m:r>
                        <m:r>
                          <a:rPr lang="en-US" sz="1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sz="1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𝑒𝑙𝑒𝑐</m:t>
                        </m:r>
                      </m:sub>
                    </m:sSub>
                    <m:r>
                      <a:rPr lang="en-US" sz="1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i="1" kern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400" i="1" kern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 kern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i="1" kern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𝑐h𝑖𝑙𝑙𝑒𝑟</m:t>
                        </m:r>
                      </m:sub>
                    </m:sSub>
                    <m:r>
                      <a:rPr lang="en-US" sz="1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 kern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400" i="1" kern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 kern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kern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𝑙𝑐𝑐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6D8131-0868-2D36-643D-B21C567B4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46" y="3845471"/>
                <a:ext cx="3089445" cy="338554"/>
              </a:xfrm>
              <a:prstGeom prst="rect">
                <a:avLst/>
              </a:prstGeom>
              <a:blipFill>
                <a:blip r:embed="rId10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55B8E10-F319-BBC8-779B-B1FD3BA069DB}"/>
              </a:ext>
            </a:extLst>
          </p:cNvPr>
          <p:cNvSpPr txBox="1"/>
          <p:nvPr/>
        </p:nvSpPr>
        <p:spPr>
          <a:xfrm>
            <a:off x="6151105" y="1473661"/>
            <a:ext cx="1205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195D2"/>
                </a:solidFill>
              </a:rPr>
              <a:t>2x outliers ignored</a:t>
            </a:r>
          </a:p>
        </p:txBody>
      </p:sp>
    </p:spTree>
    <p:extLst>
      <p:ext uri="{BB962C8B-B14F-4D97-AF65-F5344CB8AC3E}">
        <p14:creationId xmlns:p14="http://schemas.microsoft.com/office/powerpoint/2010/main" val="422904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Influence of Vapor Injection (VI)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09305-ACD3-A53A-B059-C7E94A52D996}"/>
              </a:ext>
            </a:extLst>
          </p:cNvPr>
          <p:cNvGrpSpPr/>
          <p:nvPr/>
        </p:nvGrpSpPr>
        <p:grpSpPr>
          <a:xfrm>
            <a:off x="52522" y="861922"/>
            <a:ext cx="4381125" cy="3178357"/>
            <a:chOff x="2458540" y="1085689"/>
            <a:chExt cx="5255998" cy="38130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05BB83-2240-0F1E-3119-9B106FEA3658}"/>
                </a:ext>
              </a:extLst>
            </p:cNvPr>
            <p:cNvGrpSpPr/>
            <p:nvPr/>
          </p:nvGrpSpPr>
          <p:grpSpPr>
            <a:xfrm>
              <a:off x="2458540" y="1085689"/>
              <a:ext cx="5255998" cy="3813048"/>
              <a:chOff x="5621916" y="650770"/>
              <a:chExt cx="5255998" cy="38130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4239BC2-2076-F440-51B4-60776950A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21916" y="650770"/>
                <a:ext cx="5255998" cy="3813048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4F1ACD0-03A1-5531-14C3-A5A5D5AACD89}"/>
                  </a:ext>
                </a:extLst>
              </p:cNvPr>
              <p:cNvGrpSpPr/>
              <p:nvPr/>
            </p:nvGrpSpPr>
            <p:grpSpPr>
              <a:xfrm>
                <a:off x="6530375" y="3825370"/>
                <a:ext cx="4172816" cy="534516"/>
                <a:chOff x="6484655" y="4441666"/>
                <a:chExt cx="4172816" cy="534516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BB70861-BC6F-C202-BE8C-17E532D15097}"/>
                    </a:ext>
                  </a:extLst>
                </p:cNvPr>
                <p:cNvSpPr/>
                <p:nvPr/>
              </p:nvSpPr>
              <p:spPr>
                <a:xfrm>
                  <a:off x="6640064" y="4735066"/>
                  <a:ext cx="3904468" cy="241116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762152"/>
                  <a:r>
                    <a:rPr lang="en-US" sz="1500" kern="0" dirty="0">
                      <a:solidFill>
                        <a:srgbClr val="0070C0"/>
                      </a:solidFill>
                      <a:latin typeface="Bosch Office Sans"/>
                    </a:rPr>
                    <a:t>Chiller</a:t>
                  </a:r>
                  <a:r>
                    <a:rPr lang="en-US" sz="1500" kern="0" dirty="0">
                      <a:solidFill>
                        <a:srgbClr val="000000"/>
                      </a:solidFill>
                      <a:latin typeface="Bosch Office Sans"/>
                    </a:rPr>
                    <a:t>/</a:t>
                  </a:r>
                  <a:r>
                    <a:rPr lang="en-US" sz="1500" kern="0" dirty="0">
                      <a:solidFill>
                        <a:srgbClr val="FF0000"/>
                      </a:solidFill>
                      <a:latin typeface="Bosch Office Sans"/>
                    </a:rPr>
                    <a:t>Condenser</a:t>
                  </a:r>
                  <a:r>
                    <a:rPr lang="en-US" sz="1500" kern="0" dirty="0">
                      <a:solidFill>
                        <a:srgbClr val="000000"/>
                      </a:solidFill>
                      <a:latin typeface="Bosch Office Sans"/>
                    </a:rPr>
                    <a:t> Inlet Temp (°C)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55B952F-E7DA-6C7E-8D6D-EB274D95E914}"/>
                    </a:ext>
                  </a:extLst>
                </p:cNvPr>
                <p:cNvSpPr/>
                <p:nvPr/>
              </p:nvSpPr>
              <p:spPr>
                <a:xfrm>
                  <a:off x="6484655" y="4441666"/>
                  <a:ext cx="717769" cy="241116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762152"/>
                  <a:r>
                    <a:rPr lang="en-US" sz="1500" kern="0" dirty="0">
                      <a:solidFill>
                        <a:srgbClr val="0070C0"/>
                      </a:solidFill>
                      <a:latin typeface="Bosch Office Sans"/>
                    </a:rPr>
                    <a:t>-30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1ECFFA5-9330-6D77-D7AA-30A9562EDB47}"/>
                    </a:ext>
                  </a:extLst>
                </p:cNvPr>
                <p:cNvSpPr/>
                <p:nvPr/>
              </p:nvSpPr>
              <p:spPr>
                <a:xfrm>
                  <a:off x="7356206" y="4441666"/>
                  <a:ext cx="717769" cy="241116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762152"/>
                  <a:r>
                    <a:rPr lang="en-US" sz="1500" kern="0" dirty="0">
                      <a:solidFill>
                        <a:srgbClr val="0070C0"/>
                      </a:solidFill>
                      <a:latin typeface="Bosch Office Sans"/>
                    </a:rPr>
                    <a:t>-20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142D2E9-BD30-AAA7-637F-503D3DCE5CB6}"/>
                    </a:ext>
                  </a:extLst>
                </p:cNvPr>
                <p:cNvSpPr/>
                <p:nvPr/>
              </p:nvSpPr>
              <p:spPr>
                <a:xfrm>
                  <a:off x="8223725" y="4441666"/>
                  <a:ext cx="717769" cy="241116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762152"/>
                  <a:r>
                    <a:rPr lang="en-US" sz="1500" kern="0" dirty="0">
                      <a:solidFill>
                        <a:srgbClr val="0070C0"/>
                      </a:solidFill>
                      <a:latin typeface="Bosch Office Sans"/>
                    </a:rPr>
                    <a:t>-10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59E0F87-87BD-2C56-12E3-C6B380E246AB}"/>
                    </a:ext>
                  </a:extLst>
                </p:cNvPr>
                <p:cNvSpPr/>
                <p:nvPr/>
              </p:nvSpPr>
              <p:spPr>
                <a:xfrm>
                  <a:off x="9057055" y="4441666"/>
                  <a:ext cx="717769" cy="241116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762152"/>
                  <a:r>
                    <a:rPr lang="en-US" sz="1500" kern="0" dirty="0">
                      <a:solidFill>
                        <a:srgbClr val="FF0000"/>
                      </a:solidFill>
                      <a:latin typeface="Bosch Office Sans"/>
                    </a:rPr>
                    <a:t>35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F00DF40-C293-91C6-EDCB-4AE30F59D6D6}"/>
                    </a:ext>
                  </a:extLst>
                </p:cNvPr>
                <p:cNvSpPr/>
                <p:nvPr/>
              </p:nvSpPr>
              <p:spPr>
                <a:xfrm>
                  <a:off x="9939702" y="4441666"/>
                  <a:ext cx="717769" cy="241116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762152"/>
                  <a:r>
                    <a:rPr lang="en-US" sz="1500" kern="0" dirty="0">
                      <a:solidFill>
                        <a:srgbClr val="FF0000"/>
                      </a:solidFill>
                      <a:latin typeface="Bosch Office Sans"/>
                    </a:rPr>
                    <a:t>53</a:t>
                  </a:r>
                </a:p>
              </p:txBody>
            </p: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CD9B2D-2231-6822-B763-DA302580BF18}"/>
                </a:ext>
              </a:extLst>
            </p:cNvPr>
            <p:cNvSpPr/>
            <p:nvPr/>
          </p:nvSpPr>
          <p:spPr>
            <a:xfrm>
              <a:off x="3276477" y="1599994"/>
              <a:ext cx="1886833" cy="2411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762152"/>
              <a:r>
                <a:rPr lang="en-US" sz="1500" kern="0" dirty="0">
                  <a:solidFill>
                    <a:srgbClr val="50237F"/>
                  </a:solidFill>
                  <a:latin typeface="Bosch Office Sans"/>
                </a:rPr>
                <a:t>Vapor Injection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5D874C-51F1-4DFE-038F-C65299A2FDD3}"/>
                </a:ext>
              </a:extLst>
            </p:cNvPr>
            <p:cNvSpPr/>
            <p:nvPr/>
          </p:nvSpPr>
          <p:spPr>
            <a:xfrm>
              <a:off x="3276478" y="1865971"/>
              <a:ext cx="1886834" cy="2411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762152"/>
              <a:r>
                <a:rPr lang="en-US" sz="1500" kern="0" dirty="0">
                  <a:solidFill>
                    <a:srgbClr val="B90276"/>
                  </a:solidFill>
                  <a:latin typeface="Bosch Office Sans"/>
                </a:rPr>
                <a:t>Base System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906658-1A61-2521-73EF-72FC2EA30B51}"/>
                </a:ext>
              </a:extLst>
            </p:cNvPr>
            <p:cNvSpPr/>
            <p:nvPr/>
          </p:nvSpPr>
          <p:spPr>
            <a:xfrm rot="16200000">
              <a:off x="2656339" y="3046442"/>
              <a:ext cx="1957402" cy="2411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defTabSz="762152"/>
              <a:r>
                <a:rPr lang="en-US" sz="1000" kern="0" dirty="0">
                  <a:solidFill>
                    <a:srgbClr val="B90276"/>
                  </a:solidFill>
                  <a:latin typeface="Bosch Office Sans"/>
                </a:rPr>
                <a:t>Too High Discharge Temps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6362EA-30A1-362E-46E1-E6E74F22A051}"/>
                </a:ext>
              </a:extLst>
            </p:cNvPr>
            <p:cNvSpPr/>
            <p:nvPr/>
          </p:nvSpPr>
          <p:spPr>
            <a:xfrm>
              <a:off x="4337487" y="2380276"/>
              <a:ext cx="564378" cy="2411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762152"/>
              <a:r>
                <a:rPr lang="en-US" sz="1000" kern="0" dirty="0">
                  <a:solidFill>
                    <a:srgbClr val="50237F"/>
                  </a:solidFill>
                  <a:latin typeface="Bosch Office Sans"/>
                </a:rPr>
                <a:t>+8%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ACE9BC-0BD1-EBD6-8068-C09B8E1D1D3E}"/>
                </a:ext>
              </a:extLst>
            </p:cNvPr>
            <p:cNvSpPr/>
            <p:nvPr/>
          </p:nvSpPr>
          <p:spPr>
            <a:xfrm>
              <a:off x="5204054" y="1954801"/>
              <a:ext cx="619783" cy="2411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762152"/>
              <a:r>
                <a:rPr lang="en-US" sz="1000" kern="0" dirty="0">
                  <a:solidFill>
                    <a:srgbClr val="50237F"/>
                  </a:solidFill>
                  <a:latin typeface="Bosch Office Sans"/>
                </a:rPr>
                <a:t>+5%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829B3E-7FE0-5895-B36A-EFCDDB7A26A4}"/>
                </a:ext>
              </a:extLst>
            </p:cNvPr>
            <p:cNvSpPr/>
            <p:nvPr/>
          </p:nvSpPr>
          <p:spPr>
            <a:xfrm>
              <a:off x="5842300" y="1394274"/>
              <a:ext cx="596623" cy="24111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762152"/>
              <a:r>
                <a:rPr lang="en-US" sz="1000" kern="0" dirty="0">
                  <a:solidFill>
                    <a:srgbClr val="50237F"/>
                  </a:solidFill>
                  <a:latin typeface="Bosch Office Sans"/>
                </a:rPr>
                <a:t>+7%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92667B-967C-5FBB-B010-5E4C8F95B5D1}"/>
                </a:ext>
              </a:extLst>
            </p:cNvPr>
            <p:cNvSpPr/>
            <p:nvPr/>
          </p:nvSpPr>
          <p:spPr>
            <a:xfrm>
              <a:off x="6871514" y="2733440"/>
              <a:ext cx="618832" cy="2411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762152"/>
              <a:r>
                <a:rPr lang="en-US" sz="1000" kern="0" dirty="0">
                  <a:solidFill>
                    <a:srgbClr val="50237F"/>
                  </a:solidFill>
                  <a:latin typeface="Bosch Office Sans"/>
                </a:rPr>
                <a:t>+5%</a:t>
              </a:r>
            </a:p>
          </p:txBody>
        </p:sp>
      </p:grpSp>
      <p:sp>
        <p:nvSpPr>
          <p:cNvPr id="24" name="Text Box 15">
            <a:extLst>
              <a:ext uri="{FF2B5EF4-FFF2-40B4-BE49-F238E27FC236}">
                <a16:creationId xmlns:a16="http://schemas.microsoft.com/office/drawing/2014/main" id="{4C8ECCE3-04B8-E301-6848-7A074E5084C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4147904"/>
            <a:ext cx="9144000" cy="555838"/>
          </a:xfrm>
          <a:prstGeom prst="rect">
            <a:avLst/>
          </a:prstGeom>
          <a:solidFill>
            <a:srgbClr val="28313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chemeClr val="bg1"/>
                </a:solidFill>
                <a:latin typeface="Bosch Office Sans"/>
              </a:defRPr>
            </a:lvl1pPr>
            <a:lvl2pPr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VI enables system operation at -30°C and produces a ~8% to ~15% lever on speed or capacity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+mn-lt"/>
                <a:sym typeface="Wingdings" panose="05000000000000000000" pitchFamily="2" charset="2"/>
              </a:rPr>
              <a:t>TCO of VI vs increasing </a:t>
            </a:r>
            <a:r>
              <a:rPr lang="en-US" sz="1600" dirty="0" err="1">
                <a:latin typeface="+mn-lt"/>
                <a:sym typeface="Wingdings" panose="05000000000000000000" pitchFamily="2" charset="2"/>
              </a:rPr>
              <a:t>eCom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 cc, hot gas cycle or HV heater will be OEM and use-case dependent 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40DDBDB7-FC26-97E1-9825-0CB2AD80F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97873"/>
              </p:ext>
            </p:extLst>
          </p:nvPr>
        </p:nvGraphicFramePr>
        <p:xfrm>
          <a:off x="4491967" y="876277"/>
          <a:ext cx="4557776" cy="1950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316">
                  <a:extLst>
                    <a:ext uri="{9D8B030D-6E8A-4147-A177-3AD203B41FA5}">
                      <a16:colId xmlns:a16="http://schemas.microsoft.com/office/drawing/2014/main" val="3248925782"/>
                    </a:ext>
                  </a:extLst>
                </a:gridCol>
                <a:gridCol w="363601">
                  <a:extLst>
                    <a:ext uri="{9D8B030D-6E8A-4147-A177-3AD203B41FA5}">
                      <a16:colId xmlns:a16="http://schemas.microsoft.com/office/drawing/2014/main" val="975947900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2796814187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13854131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4233793715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2107661547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1360627030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1131629999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1797822929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2182130052"/>
                    </a:ext>
                  </a:extLst>
                </a:gridCol>
                <a:gridCol w="382651">
                  <a:extLst>
                    <a:ext uri="{9D8B030D-6E8A-4147-A177-3AD203B41FA5}">
                      <a16:colId xmlns:a16="http://schemas.microsoft.com/office/drawing/2014/main" val="112668792"/>
                    </a:ext>
                  </a:extLst>
                </a:gridCol>
              </a:tblGrid>
              <a:tr h="1424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Inlet T</a:t>
                      </a:r>
                    </a:p>
                  </a:txBody>
                  <a:tcPr marL="18288" marR="18288" marT="38110" marB="38110">
                    <a:solidFill>
                      <a:srgbClr val="28313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-30°C</a:t>
                      </a:r>
                    </a:p>
                  </a:txBody>
                  <a:tcPr marL="18288" marR="18288" marT="38110" marB="38110">
                    <a:solidFill>
                      <a:srgbClr val="2831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-20°C</a:t>
                      </a:r>
                    </a:p>
                  </a:txBody>
                  <a:tcPr marL="18288" marR="18288" marT="38110" marB="38110">
                    <a:solidFill>
                      <a:srgbClr val="2831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-10°C</a:t>
                      </a:r>
                    </a:p>
                  </a:txBody>
                  <a:tcPr marL="18288" marR="18288" marT="38110" marB="38110">
                    <a:solidFill>
                      <a:srgbClr val="2831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35°C</a:t>
                      </a:r>
                    </a:p>
                  </a:txBody>
                  <a:tcPr marL="18288" marR="18288" marT="38110" marB="38110">
                    <a:solidFill>
                      <a:srgbClr val="2831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53°C</a:t>
                      </a:r>
                    </a:p>
                  </a:txBody>
                  <a:tcPr marL="18288" marR="18288" marT="38110" marB="38110">
                    <a:solidFill>
                      <a:srgbClr val="2831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084788"/>
                  </a:ext>
                </a:extLst>
              </a:tr>
              <a:tr h="1274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System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Base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VI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Base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VI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Base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VI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Base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VI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Base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VI</a:t>
                      </a:r>
                    </a:p>
                  </a:txBody>
                  <a:tcPr marL="18288" marR="18288" marT="38110" marB="38110" anchor="ctr"/>
                </a:tc>
                <a:extLst>
                  <a:ext uri="{0D108BD9-81ED-4DB2-BD59-A6C34878D82A}">
                    <a16:rowId xmlns:a16="http://schemas.microsoft.com/office/drawing/2014/main" val="1530631255"/>
                  </a:ext>
                </a:extLst>
              </a:tr>
              <a:tr h="21745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RPM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n/a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8408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6863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5727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6379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5562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5988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5494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6245</a:t>
                      </a:r>
                    </a:p>
                  </a:txBody>
                  <a:tcPr marL="18288" marR="18288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5495</a:t>
                      </a:r>
                    </a:p>
                  </a:txBody>
                  <a:tcPr marL="18288" marR="18288" marT="38110" marB="38110" anchor="ctr"/>
                </a:tc>
                <a:extLst>
                  <a:ext uri="{0D108BD9-81ED-4DB2-BD59-A6C34878D82A}">
                    <a16:rowId xmlns:a16="http://schemas.microsoft.com/office/drawing/2014/main" val="222385444"/>
                  </a:ext>
                </a:extLst>
              </a:tr>
              <a:tr h="19842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Speed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-17%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-13%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-8%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-12%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114357"/>
                  </a:ext>
                </a:extLst>
              </a:tr>
              <a:tr h="21745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Noise </a:t>
                      </a: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(dBA)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-1.1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-2.5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-2.3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-1.9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094530"/>
                  </a:ext>
                </a:extLst>
              </a:tr>
              <a:tr h="21745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Q Heat /</a:t>
                      </a: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Cool (kW)</a:t>
                      </a:r>
                    </a:p>
                  </a:txBody>
                  <a:tcPr marL="18288" marR="18288" marT="38110" marB="38110" anchor="ctr">
                    <a:solidFill>
                      <a:srgbClr val="28313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5.5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8288" marR="18288" marT="794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3270025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C0F73F2-1B75-2701-AEAB-71E57408C3D5}"/>
              </a:ext>
            </a:extLst>
          </p:cNvPr>
          <p:cNvGrpSpPr/>
          <p:nvPr/>
        </p:nvGrpSpPr>
        <p:grpSpPr>
          <a:xfrm>
            <a:off x="5412405" y="2847846"/>
            <a:ext cx="2716901" cy="1233717"/>
            <a:chOff x="9603005" y="2496089"/>
            <a:chExt cx="2716901" cy="1233717"/>
          </a:xfrm>
        </p:grpSpPr>
        <p:cxnSp>
          <p:nvCxnSpPr>
            <p:cNvPr id="27" name="Straight Arrow Connector 198">
              <a:extLst>
                <a:ext uri="{FF2B5EF4-FFF2-40B4-BE49-F238E27FC236}">
                  <a16:creationId xmlns:a16="http://schemas.microsoft.com/office/drawing/2014/main" id="{5E6E236B-3C16-5716-D36C-B296B034D326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 bwMode="auto">
            <a:xfrm flipH="1">
              <a:off x="11348588" y="3372211"/>
              <a:ext cx="15721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ysDot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28" name="Straight Arrow Connector 73">
              <a:extLst>
                <a:ext uri="{FF2B5EF4-FFF2-40B4-BE49-F238E27FC236}">
                  <a16:creationId xmlns:a16="http://schemas.microsoft.com/office/drawing/2014/main" id="{72E6DCA4-3876-22C8-AC57-47990A4482E1}"/>
                </a:ext>
              </a:extLst>
            </p:cNvPr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 flipH="1" flipV="1">
              <a:off x="9789987" y="2496090"/>
              <a:ext cx="0" cy="4572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 type="none" w="lg" len="lg"/>
              <a:tailEnd type="triangle" w="lg" len="lg"/>
            </a:ln>
          </p:spPr>
        </p:cxnSp>
        <p:cxnSp>
          <p:nvCxnSpPr>
            <p:cNvPr id="29" name="Straight Arrow Connector 244">
              <a:extLst>
                <a:ext uri="{FF2B5EF4-FFF2-40B4-BE49-F238E27FC236}">
                  <a16:creationId xmlns:a16="http://schemas.microsoft.com/office/drawing/2014/main" id="{2C84259C-AA6A-B6A4-CC0C-BA4867F9C12C}"/>
                </a:ext>
              </a:extLst>
            </p:cNvPr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1845098" y="3202136"/>
              <a:ext cx="1917" cy="321535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0" name="Straight Arrow Connector 244">
              <a:extLst>
                <a:ext uri="{FF2B5EF4-FFF2-40B4-BE49-F238E27FC236}">
                  <a16:creationId xmlns:a16="http://schemas.microsoft.com/office/drawing/2014/main" id="{562F5BDE-CE87-C0EA-1C6E-9FCA2CA5603F}"/>
                </a:ext>
              </a:extLst>
            </p:cNvPr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flipV="1">
              <a:off x="11845098" y="2652548"/>
              <a:ext cx="1917" cy="321535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none" w="lg" len="lg"/>
              <a:tailEnd type="none" w="lg" len="lg"/>
            </a:ln>
          </p:spPr>
        </p:cxnSp>
        <p:cxnSp>
          <p:nvCxnSpPr>
            <p:cNvPr id="31" name="Straight Arrow Connector 198">
              <a:extLst>
                <a:ext uri="{FF2B5EF4-FFF2-40B4-BE49-F238E27FC236}">
                  <a16:creationId xmlns:a16="http://schemas.microsoft.com/office/drawing/2014/main" id="{A9A5DB9F-37F4-2B4D-F630-F5E3D50B2C49}"/>
                </a:ext>
              </a:extLst>
            </p:cNvPr>
            <p:cNvCxnSpPr>
              <a:cxnSpLocks/>
            </p:cNvCxnSpPr>
            <p:nvPr>
              <p:custDataLst>
                <p:tags r:id="rId6"/>
              </p:custDataLst>
            </p:nvPr>
          </p:nvCxnSpPr>
          <p:spPr bwMode="auto">
            <a:xfrm flipH="1">
              <a:off x="10564360" y="3516374"/>
              <a:ext cx="128016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32" name="Straight Arrow Connector 205">
              <a:extLst>
                <a:ext uri="{FF2B5EF4-FFF2-40B4-BE49-F238E27FC236}">
                  <a16:creationId xmlns:a16="http://schemas.microsoft.com/office/drawing/2014/main" id="{6F92B018-6B67-4EBC-E503-E6C6E811AD17}"/>
                </a:ext>
              </a:extLst>
            </p:cNvPr>
            <p:cNvCxnSpPr>
              <a:cxnSpLocks noChangeShapeType="1"/>
            </p:cNvCxnSpPr>
            <p:nvPr>
              <p:custDataLst>
                <p:tags r:id="rId7"/>
              </p:custDataLst>
            </p:nvPr>
          </p:nvCxnSpPr>
          <p:spPr bwMode="auto">
            <a:xfrm flipV="1">
              <a:off x="10051133" y="2655122"/>
              <a:ext cx="1188720" cy="0"/>
            </a:xfrm>
            <a:prstGeom prst="straightConnector1">
              <a:avLst/>
            </a:prstGeom>
            <a:noFill/>
            <a:ln w="28575" algn="ctr">
              <a:solidFill>
                <a:srgbClr val="22C7FA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3" name="Straight Arrow Connector 76">
              <a:extLst>
                <a:ext uri="{FF2B5EF4-FFF2-40B4-BE49-F238E27FC236}">
                  <a16:creationId xmlns:a16="http://schemas.microsoft.com/office/drawing/2014/main" id="{42F53399-BA0D-85FC-072A-F6941958BB00}"/>
                </a:ext>
              </a:extLst>
            </p:cNvPr>
            <p:cNvCxnSpPr>
              <a:cxnSpLocks/>
            </p:cNvCxnSpPr>
            <p:nvPr>
              <p:custDataLst>
                <p:tags r:id="rId8"/>
              </p:custDataLst>
            </p:nvPr>
          </p:nvCxnSpPr>
          <p:spPr bwMode="auto">
            <a:xfrm rot="5400000" flipH="1" flipV="1">
              <a:off x="10208613" y="3379214"/>
              <a:ext cx="0" cy="2743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A0AF6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34" name="Straight Arrow Connector 111">
              <a:extLst>
                <a:ext uri="{FF2B5EF4-FFF2-40B4-BE49-F238E27FC236}">
                  <a16:creationId xmlns:a16="http://schemas.microsoft.com/office/drawing/2014/main" id="{D63C5043-AFDA-E5EB-A332-5913D1FE65B5}"/>
                </a:ext>
              </a:extLst>
            </p:cNvPr>
            <p:cNvCxnSpPr>
              <a:cxnSpLocks noChangeShapeType="1"/>
            </p:cNvCxnSpPr>
            <p:nvPr>
              <p:custDataLst>
                <p:tags r:id="rId9"/>
              </p:custDataLst>
            </p:nvPr>
          </p:nvCxnSpPr>
          <p:spPr bwMode="auto">
            <a:xfrm rot="5400000">
              <a:off x="9920790" y="2789625"/>
              <a:ext cx="267946" cy="1855"/>
            </a:xfrm>
            <a:prstGeom prst="straightConnector1">
              <a:avLst/>
            </a:prstGeom>
            <a:noFill/>
            <a:ln w="28575" algn="ctr">
              <a:solidFill>
                <a:srgbClr val="22C7FA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5" name="Straight Arrow Connector 244">
              <a:extLst>
                <a:ext uri="{FF2B5EF4-FFF2-40B4-BE49-F238E27FC236}">
                  <a16:creationId xmlns:a16="http://schemas.microsoft.com/office/drawing/2014/main" id="{18660103-2222-75F5-5B4C-F2EB474EE8AE}"/>
                </a:ext>
              </a:extLst>
            </p:cNvPr>
            <p:cNvCxnSpPr>
              <a:cxnSpLocks noChangeShapeType="1"/>
            </p:cNvCxnSpPr>
            <p:nvPr>
              <p:custDataLst>
                <p:tags r:id="rId10"/>
              </p:custDataLst>
            </p:nvPr>
          </p:nvCxnSpPr>
          <p:spPr bwMode="auto">
            <a:xfrm flipH="1">
              <a:off x="11429672" y="2655122"/>
              <a:ext cx="402336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triangle" w="lg" len="lg"/>
              <a:tailEnd type="none" w="lg" len="lg"/>
            </a:ln>
          </p:spPr>
        </p:cxnSp>
        <p:sp>
          <p:nvSpPr>
            <p:cNvPr id="36" name="Flowchart: Collate 214">
              <a:extLst>
                <a:ext uri="{FF2B5EF4-FFF2-40B4-BE49-F238E27FC236}">
                  <a16:creationId xmlns:a16="http://schemas.microsoft.com/office/drawing/2014/main" id="{228D0BFF-76EB-2B83-E631-8B384D89A752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5400000">
              <a:off x="10335122" y="3378448"/>
              <a:ext cx="145227" cy="275851"/>
            </a:xfrm>
            <a:prstGeom prst="flowChartCollat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A0474F-B221-9BD1-3E4B-41A9F3F9CDBB}"/>
                </a:ext>
              </a:extLst>
            </p:cNvPr>
            <p:cNvSpPr txBox="1"/>
            <p:nvPr/>
          </p:nvSpPr>
          <p:spPr>
            <a:xfrm>
              <a:off x="10869832" y="2535435"/>
              <a:ext cx="559840" cy="2393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eComp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9" name="Straight Arrow Connector 76">
              <a:extLst>
                <a:ext uri="{FF2B5EF4-FFF2-40B4-BE49-F238E27FC236}">
                  <a16:creationId xmlns:a16="http://schemas.microsoft.com/office/drawing/2014/main" id="{EF8146EE-9535-5D4B-14DC-EAF49523E15A}"/>
                </a:ext>
              </a:extLst>
            </p:cNvPr>
            <p:cNvCxnSpPr>
              <a:cxnSpLocks/>
            </p:cNvCxnSpPr>
            <p:nvPr>
              <p:custDataLst>
                <p:tags r:id="rId12"/>
              </p:custDataLst>
            </p:nvPr>
          </p:nvCxnSpPr>
          <p:spPr bwMode="auto">
            <a:xfrm rot="10800000" flipH="1" flipV="1">
              <a:off x="10054763" y="3248727"/>
              <a:ext cx="0" cy="26794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A0AF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Arrow Connector 73">
              <a:extLst>
                <a:ext uri="{FF2B5EF4-FFF2-40B4-BE49-F238E27FC236}">
                  <a16:creationId xmlns:a16="http://schemas.microsoft.com/office/drawing/2014/main" id="{115D3F93-3C78-D51A-C8C2-E3509D2BB773}"/>
                </a:ext>
              </a:extLst>
            </p:cNvPr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 flipV="1">
              <a:off x="9789987" y="3239215"/>
              <a:ext cx="0" cy="355028"/>
            </a:xfrm>
            <a:prstGeom prst="straightConnector1">
              <a:avLst/>
            </a:prstGeom>
            <a:noFill/>
            <a:ln w="28575" algn="ctr">
              <a:solidFill>
                <a:srgbClr val="E92799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41" name="Flowchart: Sequential Access Storage 70">
              <a:extLst>
                <a:ext uri="{FF2B5EF4-FFF2-40B4-BE49-F238E27FC236}">
                  <a16:creationId xmlns:a16="http://schemas.microsoft.com/office/drawing/2014/main" id="{681D90E8-EB22-C668-8955-342FCED3D991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16200000">
              <a:off x="9708012" y="2678926"/>
              <a:ext cx="147187" cy="165577"/>
            </a:xfrm>
            <a:prstGeom prst="flowChartMagneticTap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5BE217-99B8-BFEC-56EE-343FC8EDDB9E}"/>
                </a:ext>
              </a:extLst>
            </p:cNvPr>
            <p:cNvSpPr txBox="1"/>
            <p:nvPr/>
          </p:nvSpPr>
          <p:spPr>
            <a:xfrm>
              <a:off x="9603005" y="2946509"/>
              <a:ext cx="670254" cy="2926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kern="0" dirty="0">
                  <a:solidFill>
                    <a:srgbClr val="000000"/>
                  </a:solidFill>
                </a:rPr>
                <a:t>Chiller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3" name="Straight Arrow Connector 198">
              <a:extLst>
                <a:ext uri="{FF2B5EF4-FFF2-40B4-BE49-F238E27FC236}">
                  <a16:creationId xmlns:a16="http://schemas.microsoft.com/office/drawing/2014/main" id="{A7544196-0098-4B97-3A63-14FF88850FF6}"/>
                </a:ext>
              </a:extLst>
            </p:cNvPr>
            <p:cNvCxnSpPr>
              <a:cxnSpLocks/>
            </p:cNvCxnSpPr>
            <p:nvPr>
              <p:custDataLst>
                <p:tags r:id="rId15"/>
              </p:custDataLst>
            </p:nvPr>
          </p:nvCxnSpPr>
          <p:spPr bwMode="auto">
            <a:xfrm rot="16200000" flipH="1" flipV="1">
              <a:off x="11430113" y="3458037"/>
              <a:ext cx="13716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ysDot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44" name="Straight Arrow Connector 198">
              <a:extLst>
                <a:ext uri="{FF2B5EF4-FFF2-40B4-BE49-F238E27FC236}">
                  <a16:creationId xmlns:a16="http://schemas.microsoft.com/office/drawing/2014/main" id="{B1A7739C-1D76-E212-A055-130C8D649D21}"/>
                </a:ext>
              </a:extLst>
            </p:cNvPr>
            <p:cNvCxnSpPr>
              <a:cxnSpLocks/>
            </p:cNvCxnSpPr>
            <p:nvPr>
              <p:custDataLst>
                <p:tags r:id="rId16"/>
              </p:custDataLst>
            </p:nvPr>
          </p:nvCxnSpPr>
          <p:spPr bwMode="auto">
            <a:xfrm flipH="1">
              <a:off x="11038270" y="3383583"/>
              <a:ext cx="18288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A0AF6"/>
              </a:solidFill>
              <a:prstDash val="sysDot"/>
              <a:round/>
              <a:headEnd type="none" w="lg" len="lg"/>
              <a:tailEnd type="none" w="lg" len="lg"/>
            </a:ln>
            <a:effectLst/>
          </p:spPr>
        </p:cxnSp>
        <p:sp>
          <p:nvSpPr>
            <p:cNvPr id="45" name="Flowchart: Collate 214">
              <a:extLst>
                <a:ext uri="{FF2B5EF4-FFF2-40B4-BE49-F238E27FC236}">
                  <a16:creationId xmlns:a16="http://schemas.microsoft.com/office/drawing/2014/main" id="{017ACC88-20E1-9898-998E-A5DC658396D3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5400000">
              <a:off x="11225411" y="3247666"/>
              <a:ext cx="145227" cy="275851"/>
            </a:xfrm>
            <a:prstGeom prst="flowChartCollat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/>
            </a:p>
          </p:txBody>
        </p:sp>
        <p:cxnSp>
          <p:nvCxnSpPr>
            <p:cNvPr id="46" name="Straight Arrow Connector 111">
              <a:extLst>
                <a:ext uri="{FF2B5EF4-FFF2-40B4-BE49-F238E27FC236}">
                  <a16:creationId xmlns:a16="http://schemas.microsoft.com/office/drawing/2014/main" id="{D0780977-1AF4-AD3A-2383-FA8C9D5EE0C7}"/>
                </a:ext>
              </a:extLst>
            </p:cNvPr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flipH="1">
              <a:off x="11032998" y="2788929"/>
              <a:ext cx="0" cy="228600"/>
            </a:xfrm>
            <a:prstGeom prst="straightConnector1">
              <a:avLst/>
            </a:prstGeom>
            <a:noFill/>
            <a:ln w="15875" algn="ctr">
              <a:solidFill>
                <a:srgbClr val="22C7FA"/>
              </a:solidFill>
              <a:prstDash val="sysDot"/>
              <a:round/>
              <a:headEnd type="triangle" w="lg" len="lg"/>
              <a:tailEnd type="none" w="med" len="med"/>
            </a:ln>
          </p:spPr>
        </p:cxnSp>
        <p:cxnSp>
          <p:nvCxnSpPr>
            <p:cNvPr id="47" name="Straight Arrow Connector 111">
              <a:extLst>
                <a:ext uri="{FF2B5EF4-FFF2-40B4-BE49-F238E27FC236}">
                  <a16:creationId xmlns:a16="http://schemas.microsoft.com/office/drawing/2014/main" id="{DC6F7B23-6154-84EF-923C-702D00BFFDB8}"/>
                </a:ext>
              </a:extLst>
            </p:cNvPr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>
              <a:off x="10670739" y="3380936"/>
              <a:ext cx="91440" cy="1763"/>
            </a:xfrm>
            <a:prstGeom prst="straightConnector1">
              <a:avLst/>
            </a:prstGeom>
            <a:noFill/>
            <a:ln w="15875" algn="ctr">
              <a:solidFill>
                <a:srgbClr val="22C7FA"/>
              </a:solidFill>
              <a:prstDash val="sysDot"/>
              <a:round/>
              <a:headEnd type="none" w="lg" len="lg"/>
              <a:tailEnd type="none" w="med" len="med"/>
            </a:ln>
          </p:spPr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437AFF-4C47-85A3-4DC1-D22AB7F4123B}"/>
                </a:ext>
              </a:extLst>
            </p:cNvPr>
            <p:cNvSpPr txBox="1"/>
            <p:nvPr/>
          </p:nvSpPr>
          <p:spPr>
            <a:xfrm rot="5400000">
              <a:off x="10572114" y="3263651"/>
              <a:ext cx="660291" cy="27202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prstDash val="sysDot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kern="0" dirty="0">
                  <a:solidFill>
                    <a:srgbClr val="000000"/>
                  </a:solidFill>
                </a:rPr>
                <a:t>Economizer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9" name="Straight Arrow Connector 111">
              <a:extLst>
                <a:ext uri="{FF2B5EF4-FFF2-40B4-BE49-F238E27FC236}">
                  <a16:creationId xmlns:a16="http://schemas.microsoft.com/office/drawing/2014/main" id="{9C5211BA-4548-4ADA-8D16-312E3389D634}"/>
                </a:ext>
              </a:extLst>
            </p:cNvPr>
            <p:cNvCxnSpPr>
              <a:cxnSpLocks noChangeShapeType="1"/>
            </p:cNvCxnSpPr>
            <p:nvPr>
              <p:custDataLst>
                <p:tags r:id="rId20"/>
              </p:custDataLst>
            </p:nvPr>
          </p:nvCxnSpPr>
          <p:spPr bwMode="auto">
            <a:xfrm flipV="1">
              <a:off x="10682529" y="3040257"/>
              <a:ext cx="0" cy="320040"/>
            </a:xfrm>
            <a:prstGeom prst="straightConnector1">
              <a:avLst/>
            </a:prstGeom>
            <a:noFill/>
            <a:ln w="15875" algn="ctr">
              <a:solidFill>
                <a:srgbClr val="22C7FA"/>
              </a:solidFill>
              <a:prstDash val="sysDot"/>
              <a:round/>
              <a:headEnd type="none" w="lg" len="lg"/>
              <a:tailEnd type="none" w="med" len="med"/>
            </a:ln>
          </p:spPr>
        </p:cxnSp>
        <p:cxnSp>
          <p:nvCxnSpPr>
            <p:cNvPr id="50" name="Straight Arrow Connector 111">
              <a:extLst>
                <a:ext uri="{FF2B5EF4-FFF2-40B4-BE49-F238E27FC236}">
                  <a16:creationId xmlns:a16="http://schemas.microsoft.com/office/drawing/2014/main" id="{3985B8C1-BDEF-8156-70E4-EF2E49768232}"/>
                </a:ext>
              </a:extLst>
            </p:cNvPr>
            <p:cNvCxnSpPr>
              <a:cxnSpLocks noChangeShapeType="1"/>
            </p:cNvCxnSpPr>
            <p:nvPr>
              <p:custDataLst>
                <p:tags r:id="rId21"/>
              </p:custDataLst>
            </p:nvPr>
          </p:nvCxnSpPr>
          <p:spPr bwMode="auto">
            <a:xfrm flipH="1">
              <a:off x="10673005" y="3022439"/>
              <a:ext cx="350469" cy="0"/>
            </a:xfrm>
            <a:prstGeom prst="straightConnector1">
              <a:avLst/>
            </a:prstGeom>
            <a:noFill/>
            <a:ln w="15875" algn="ctr">
              <a:solidFill>
                <a:srgbClr val="22C7FA"/>
              </a:solidFill>
              <a:prstDash val="sysDot"/>
              <a:round/>
              <a:headEnd type="none" w="lg" len="lg"/>
              <a:tailEnd type="none" w="med" len="med"/>
            </a:ln>
          </p:spPr>
        </p:cxnSp>
        <p:cxnSp>
          <p:nvCxnSpPr>
            <p:cNvPr id="51" name="Straight Arrow Connector 73">
              <a:extLst>
                <a:ext uri="{FF2B5EF4-FFF2-40B4-BE49-F238E27FC236}">
                  <a16:creationId xmlns:a16="http://schemas.microsoft.com/office/drawing/2014/main" id="{AB08D755-D156-96BF-9911-20C904F20B46}"/>
                </a:ext>
              </a:extLst>
            </p:cNvPr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 flipH="1" flipV="1">
              <a:off x="12054754" y="3242875"/>
              <a:ext cx="0" cy="355028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6B08B76-0D57-5708-B545-5EA9B2DCF3A1}"/>
                </a:ext>
              </a:extLst>
            </p:cNvPr>
            <p:cNvSpPr txBox="1"/>
            <p:nvPr/>
          </p:nvSpPr>
          <p:spPr>
            <a:xfrm>
              <a:off x="11574780" y="3309708"/>
              <a:ext cx="294368" cy="1662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R/D</a:t>
              </a:r>
            </a:p>
          </p:txBody>
        </p:sp>
        <p:cxnSp>
          <p:nvCxnSpPr>
            <p:cNvPr id="53" name="Straight Arrow Connector 73">
              <a:extLst>
                <a:ext uri="{FF2B5EF4-FFF2-40B4-BE49-F238E27FC236}">
                  <a16:creationId xmlns:a16="http://schemas.microsoft.com/office/drawing/2014/main" id="{6FC2D8D2-6A97-2268-1DE2-4102BE56A2C0}"/>
                </a:ext>
              </a:extLst>
            </p:cNvPr>
            <p:cNvCxnSpPr>
              <a:cxnSpLocks noChangeShapeType="1"/>
            </p:cNvCxnSpPr>
            <p:nvPr>
              <p:custDataLst>
                <p:tags r:id="rId23"/>
              </p:custDataLst>
            </p:nvPr>
          </p:nvCxnSpPr>
          <p:spPr bwMode="auto">
            <a:xfrm flipV="1">
              <a:off x="12059834" y="2496089"/>
              <a:ext cx="0" cy="548640"/>
            </a:xfrm>
            <a:prstGeom prst="straightConnector1">
              <a:avLst/>
            </a:prstGeom>
            <a:noFill/>
            <a:ln w="28575" algn="ctr">
              <a:solidFill>
                <a:srgbClr val="E92799"/>
              </a:solidFill>
              <a:round/>
              <a:headEnd type="none" w="lg" len="lg"/>
              <a:tailEnd type="triangle" w="lg" len="lg"/>
            </a:ln>
          </p:spPr>
        </p:cxnSp>
        <p:sp>
          <p:nvSpPr>
            <p:cNvPr id="54" name="Flowchart: Sequential Access Storage 70">
              <a:extLst>
                <a:ext uri="{FF2B5EF4-FFF2-40B4-BE49-F238E27FC236}">
                  <a16:creationId xmlns:a16="http://schemas.microsoft.com/office/drawing/2014/main" id="{A456AB12-AADA-5AA0-446F-3C1F13550EAF}"/>
                </a:ext>
              </a:extLst>
            </p:cNvPr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16200000">
              <a:off x="11984916" y="2681018"/>
              <a:ext cx="143794" cy="161394"/>
            </a:xfrm>
            <a:prstGeom prst="flowChartMagneticTap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362CED-D2FD-AFF3-ED63-D33A66FF7420}"/>
                </a:ext>
              </a:extLst>
            </p:cNvPr>
            <p:cNvSpPr txBox="1"/>
            <p:nvPr/>
          </p:nvSpPr>
          <p:spPr>
            <a:xfrm>
              <a:off x="11649652" y="2947070"/>
              <a:ext cx="670254" cy="292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kern="0" dirty="0">
                  <a:solidFill>
                    <a:srgbClr val="000000"/>
                  </a:solidFill>
                </a:rPr>
                <a:t>LCC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24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17D8-DB45-D1CC-A702-825BC2A5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Vapor Injection vs Hot Gas Cycle at -30°C (-22°F)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6DD6B-B976-4FBD-2345-3EEFF4F24132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433AC0E4-2482-7E6F-ADE8-4EF3984B72C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3902990"/>
            <a:ext cx="9143999" cy="800751"/>
          </a:xfrm>
          <a:prstGeom prst="rect">
            <a:avLst/>
          </a:prstGeom>
          <a:solidFill>
            <a:srgbClr val="28313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de-DE"/>
            </a:defPPr>
            <a:lvl1pPr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chemeClr val="bg1"/>
                </a:solidFill>
                <a:latin typeface="Bosch Office Sans"/>
              </a:defRPr>
            </a:lvl1pPr>
            <a:lvl2pPr>
              <a:defRPr>
                <a:solidFill>
                  <a:schemeClr val="tx1"/>
                </a:solidFill>
                <a:latin typeface="Bosch Office Sans" pitchFamily="34" charset="0"/>
              </a:defRPr>
            </a:lvl2pPr>
            <a:lvl3pPr>
              <a:defRPr>
                <a:solidFill>
                  <a:schemeClr val="tx1"/>
                </a:solidFill>
                <a:latin typeface="Bosch Office Sans" pitchFamily="34" charset="0"/>
              </a:defRPr>
            </a:lvl3pPr>
            <a:lvl4pPr>
              <a:defRPr>
                <a:solidFill>
                  <a:schemeClr val="tx1"/>
                </a:solidFill>
                <a:latin typeface="Bosch Office Sans" pitchFamily="34" charset="0"/>
              </a:defRPr>
            </a:lvl4pPr>
            <a:lvl5pPr>
              <a:defRPr>
                <a:solidFill>
                  <a:schemeClr val="tx1"/>
                </a:solidFill>
                <a:latin typeface="Bosch Office Sans" pitchFamily="34" charset="0"/>
              </a:defRPr>
            </a:lvl5pPr>
            <a:lvl6pPr>
              <a:defRPr>
                <a:solidFill>
                  <a:schemeClr val="tx1"/>
                </a:solidFill>
                <a:latin typeface="Bosch Office Sans" pitchFamily="34" charset="0"/>
              </a:defRPr>
            </a:lvl6pPr>
            <a:lvl7pPr>
              <a:defRPr>
                <a:solidFill>
                  <a:schemeClr val="tx1"/>
                </a:solidFill>
                <a:latin typeface="Bosch Office Sans" pitchFamily="34" charset="0"/>
              </a:defRPr>
            </a:lvl7pPr>
            <a:lvl8pPr>
              <a:defRPr>
                <a:solidFill>
                  <a:schemeClr val="tx1"/>
                </a:solidFill>
                <a:latin typeface="Bosch Office Sans" pitchFamily="34" charset="0"/>
              </a:defRPr>
            </a:lvl8pPr>
            <a:lvl9pPr>
              <a:defRPr>
                <a:solidFill>
                  <a:schemeClr val="tx1"/>
                </a:solidFill>
                <a:latin typeface="Bosch Office Sans" pitchFamily="34" charset="0"/>
              </a:defRPr>
            </a:lvl9pPr>
          </a:lstStyle>
          <a:p>
            <a:pPr marL="238173" indent="-238173" defTabSz="762097">
              <a:buFont typeface="Wingdings" panose="05000000000000000000" pitchFamily="2" charset="2"/>
              <a:buChar char="è"/>
              <a:defRPr/>
            </a:pPr>
            <a:r>
              <a:rPr lang="en-US" sz="1600" kern="0" dirty="0">
                <a:solidFill>
                  <a:prstClr val="white"/>
                </a:solidFill>
                <a:sym typeface="Wingdings" panose="05000000000000000000" pitchFamily="2" charset="2"/>
              </a:rPr>
              <a:t>Vapor Injection outperformed Hot Gas time to 43°C LCC inlet from -30°C for all Bosch tests</a:t>
            </a:r>
          </a:p>
          <a:p>
            <a:pPr marL="238173" indent="-238173" defTabSz="762097">
              <a:buFont typeface="Wingdings" panose="05000000000000000000" pitchFamily="2" charset="2"/>
              <a:buChar char="è"/>
              <a:defRPr/>
            </a:pPr>
            <a:r>
              <a:rPr lang="en-US" sz="1600" kern="0" dirty="0" err="1">
                <a:solidFill>
                  <a:prstClr val="white"/>
                </a:solidFill>
                <a:sym typeface="Wingdings" panose="05000000000000000000" pitchFamily="2" charset="2"/>
              </a:rPr>
              <a:t>eCom</a:t>
            </a:r>
            <a:r>
              <a:rPr lang="en-US" sz="1600" kern="0" dirty="0">
                <a:solidFill>
                  <a:prstClr val="white"/>
                </a:solidFill>
                <a:sym typeface="Wingdings" panose="05000000000000000000" pitchFamily="2" charset="2"/>
              </a:rPr>
              <a:t> load is developed sooner with VI, allowing system to begin heating the coolant/cabin sooner despite lower peak heating capacity. COP ~2.3x higher with VI over entire startup</a:t>
            </a:r>
            <a:endParaRPr lang="en-US" sz="1600" dirty="0"/>
          </a:p>
        </p:txBody>
      </p:sp>
      <p:graphicFrame>
        <p:nvGraphicFramePr>
          <p:cNvPr id="37" name="Table 37">
            <a:extLst>
              <a:ext uri="{FF2B5EF4-FFF2-40B4-BE49-F238E27FC236}">
                <a16:creationId xmlns:a16="http://schemas.microsoft.com/office/drawing/2014/main" id="{8280D7F0-D267-F3B1-604D-C74DA55E0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300668"/>
              </p:ext>
            </p:extLst>
          </p:nvPr>
        </p:nvGraphicFramePr>
        <p:xfrm>
          <a:off x="6387088" y="1034497"/>
          <a:ext cx="2684694" cy="2575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752">
                  <a:extLst>
                    <a:ext uri="{9D8B030D-6E8A-4147-A177-3AD203B41FA5}">
                      <a16:colId xmlns:a16="http://schemas.microsoft.com/office/drawing/2014/main" val="3206092175"/>
                    </a:ext>
                  </a:extLst>
                </a:gridCol>
                <a:gridCol w="648589">
                  <a:extLst>
                    <a:ext uri="{9D8B030D-6E8A-4147-A177-3AD203B41FA5}">
                      <a16:colId xmlns:a16="http://schemas.microsoft.com/office/drawing/2014/main" val="3774497639"/>
                    </a:ext>
                  </a:extLst>
                </a:gridCol>
                <a:gridCol w="595353">
                  <a:extLst>
                    <a:ext uri="{9D8B030D-6E8A-4147-A177-3AD203B41FA5}">
                      <a16:colId xmlns:a16="http://schemas.microsoft.com/office/drawing/2014/main" val="2237166290"/>
                    </a:ext>
                  </a:extLst>
                </a:gridCol>
              </a:tblGrid>
              <a:tr h="20960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Vapor</a:t>
                      </a:r>
                    </a:p>
                    <a:p>
                      <a:pPr algn="ctr"/>
                      <a:r>
                        <a:rPr lang="en-US" sz="1200" dirty="0"/>
                        <a:t>Injection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Hot</a:t>
                      </a:r>
                    </a:p>
                    <a:p>
                      <a:pPr algn="ctr"/>
                      <a:r>
                        <a:rPr lang="en-US" sz="1200" dirty="0"/>
                        <a:t>Gas</a:t>
                      </a:r>
                    </a:p>
                  </a:txBody>
                  <a:tcPr marL="27432" marR="27432" marT="38110" marB="38110"/>
                </a:tc>
                <a:extLst>
                  <a:ext uri="{0D108BD9-81ED-4DB2-BD59-A6C34878D82A}">
                    <a16:rowId xmlns:a16="http://schemas.microsoft.com/office/drawing/2014/main" val="1933375251"/>
                  </a:ext>
                </a:extLst>
              </a:tr>
              <a:tr h="177846">
                <a:tc>
                  <a:txBody>
                    <a:bodyPr/>
                    <a:lstStyle/>
                    <a:p>
                      <a:r>
                        <a:rPr lang="en-US" sz="1100" dirty="0"/>
                        <a:t>Time to 43°C LCC</a:t>
                      </a:r>
                    </a:p>
                    <a:p>
                      <a:r>
                        <a:rPr lang="en-US" sz="1100" dirty="0"/>
                        <a:t>Coolant Inlet Target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15.6 min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17.3 min</a:t>
                      </a:r>
                    </a:p>
                  </a:txBody>
                  <a:tcPr marL="27432" marR="27432" marT="38110" marB="38110"/>
                </a:tc>
                <a:extLst>
                  <a:ext uri="{0D108BD9-81ED-4DB2-BD59-A6C34878D82A}">
                    <a16:rowId xmlns:a16="http://schemas.microsoft.com/office/drawing/2014/main" val="1562935212"/>
                  </a:ext>
                </a:extLst>
              </a:tr>
              <a:tr h="177846">
                <a:tc>
                  <a:txBody>
                    <a:bodyPr/>
                    <a:lstStyle/>
                    <a:p>
                      <a:r>
                        <a:rPr lang="en-US" sz="1100" dirty="0"/>
                        <a:t>Preheat Pump Off Time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6.7 min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8.7 min</a:t>
                      </a:r>
                    </a:p>
                  </a:txBody>
                  <a:tcPr marL="27432" marR="27432" marT="38110" marB="38110"/>
                </a:tc>
                <a:extLst>
                  <a:ext uri="{0D108BD9-81ED-4DB2-BD59-A6C34878D82A}">
                    <a16:rowId xmlns:a16="http://schemas.microsoft.com/office/drawing/2014/main" val="2603041473"/>
                  </a:ext>
                </a:extLst>
              </a:tr>
              <a:tr h="177846">
                <a:tc>
                  <a:txBody>
                    <a:bodyPr/>
                    <a:lstStyle/>
                    <a:p>
                      <a:r>
                        <a:rPr lang="en-US" sz="1100" dirty="0"/>
                        <a:t>% Time Heating Coolant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59%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45%</a:t>
                      </a:r>
                    </a:p>
                  </a:txBody>
                  <a:tcPr marL="27432" marR="27432" marT="38110" marB="38110"/>
                </a:tc>
                <a:extLst>
                  <a:ext uri="{0D108BD9-81ED-4DB2-BD59-A6C34878D82A}">
                    <a16:rowId xmlns:a16="http://schemas.microsoft.com/office/drawing/2014/main" val="950113434"/>
                  </a:ext>
                </a:extLst>
              </a:tr>
              <a:tr h="177846">
                <a:tc>
                  <a:txBody>
                    <a:bodyPr/>
                    <a:lstStyle/>
                    <a:p>
                      <a:r>
                        <a:rPr lang="en-US" sz="1100" dirty="0"/>
                        <a:t>Avg HT Delivered to</a:t>
                      </a:r>
                    </a:p>
                    <a:p>
                      <a:r>
                        <a:rPr lang="en-US" sz="1100" dirty="0"/>
                        <a:t>Coolant (Pump On)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3.72 kW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4.37 kW</a:t>
                      </a:r>
                    </a:p>
                  </a:txBody>
                  <a:tcPr marL="27432" marR="27432" marT="38110" marB="38110"/>
                </a:tc>
                <a:extLst>
                  <a:ext uri="{0D108BD9-81ED-4DB2-BD59-A6C34878D82A}">
                    <a16:rowId xmlns:a16="http://schemas.microsoft.com/office/drawing/2014/main" val="2883416660"/>
                  </a:ext>
                </a:extLst>
              </a:tr>
              <a:tr h="177846">
                <a:tc>
                  <a:txBody>
                    <a:bodyPr/>
                    <a:lstStyle/>
                    <a:p>
                      <a:r>
                        <a:rPr lang="en-US" sz="1100" dirty="0"/>
                        <a:t>Calculated Energy</a:t>
                      </a:r>
                    </a:p>
                    <a:p>
                      <a:r>
                        <a:rPr lang="en-US" sz="1100" dirty="0"/>
                        <a:t>delivered to Coolant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570 </a:t>
                      </a:r>
                      <a:r>
                        <a:rPr lang="en-US" sz="1100" dirty="0" err="1"/>
                        <a:t>Wh</a:t>
                      </a:r>
                      <a:endParaRPr lang="en-US" sz="1100" dirty="0"/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570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</a:rPr>
                        <a:t>Wh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27432" marR="27432" marT="38110" marB="38110"/>
                </a:tc>
                <a:extLst>
                  <a:ext uri="{0D108BD9-81ED-4DB2-BD59-A6C34878D82A}">
                    <a16:rowId xmlns:a16="http://schemas.microsoft.com/office/drawing/2014/main" val="4130493434"/>
                  </a:ext>
                </a:extLst>
              </a:tr>
              <a:tr h="177846">
                <a:tc>
                  <a:txBody>
                    <a:bodyPr/>
                    <a:lstStyle/>
                    <a:p>
                      <a:r>
                        <a:rPr lang="en-US" sz="1100" dirty="0"/>
                        <a:t>Avg start-up COP</a:t>
                      </a:r>
                    </a:p>
                    <a:p>
                      <a:r>
                        <a:rPr lang="en-US" sz="1100" dirty="0"/>
                        <a:t>incl. Preheating</a:t>
                      </a:r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0.56</a:t>
                      </a:r>
                      <a:endParaRPr lang="en-US" sz="1100" dirty="0"/>
                    </a:p>
                  </a:txBody>
                  <a:tcPr marL="27432" marR="27432" marT="38110" marB="38110"/>
                </a:tc>
                <a:tc>
                  <a:txBody>
                    <a:bodyPr/>
                    <a:lstStyle/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0.24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27432" marR="27432" marT="38110" marB="38110"/>
                </a:tc>
                <a:extLst>
                  <a:ext uri="{0D108BD9-81ED-4DB2-BD59-A6C34878D82A}">
                    <a16:rowId xmlns:a16="http://schemas.microsoft.com/office/drawing/2014/main" val="930322375"/>
                  </a:ext>
                </a:extLst>
              </a:tr>
            </a:tbl>
          </a:graphicData>
        </a:graphic>
      </p:graphicFrame>
      <p:grpSp>
        <p:nvGrpSpPr>
          <p:cNvPr id="65" name="Group 64">
            <a:extLst>
              <a:ext uri="{FF2B5EF4-FFF2-40B4-BE49-F238E27FC236}">
                <a16:creationId xmlns:a16="http://schemas.microsoft.com/office/drawing/2014/main" id="{A43B3B41-4013-6949-C9BF-E36FC6F5DE27}"/>
              </a:ext>
            </a:extLst>
          </p:cNvPr>
          <p:cNvGrpSpPr/>
          <p:nvPr/>
        </p:nvGrpSpPr>
        <p:grpSpPr>
          <a:xfrm>
            <a:off x="3951396" y="2472321"/>
            <a:ext cx="2209089" cy="1101814"/>
            <a:chOff x="-2445141" y="1399014"/>
            <a:chExt cx="2209089" cy="1101814"/>
          </a:xfrm>
        </p:grpSpPr>
        <p:cxnSp>
          <p:nvCxnSpPr>
            <p:cNvPr id="7" name="Straight Arrow Connector 73">
              <a:extLst>
                <a:ext uri="{FF2B5EF4-FFF2-40B4-BE49-F238E27FC236}">
                  <a16:creationId xmlns:a16="http://schemas.microsoft.com/office/drawing/2014/main" id="{CE9F7EEC-DD71-AE29-D0DB-23E97B584C89}"/>
                </a:ext>
              </a:extLst>
            </p:cNvPr>
            <p:cNvCxnSpPr>
              <a:cxnSpLocks noChangeShapeType="1"/>
            </p:cNvCxnSpPr>
            <p:nvPr>
              <p:custDataLst>
                <p:tags r:id="rId25"/>
              </p:custDataLst>
            </p:nvPr>
          </p:nvCxnSpPr>
          <p:spPr bwMode="auto">
            <a:xfrm flipH="1" flipV="1">
              <a:off x="-2258159" y="1399015"/>
              <a:ext cx="0" cy="4572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 type="none" w="lg" len="lg"/>
              <a:tailEnd type="triangle" w="lg" len="lg"/>
            </a:ln>
          </p:spPr>
        </p:cxnSp>
        <p:cxnSp>
          <p:nvCxnSpPr>
            <p:cNvPr id="8" name="Straight Arrow Connector 244">
              <a:extLst>
                <a:ext uri="{FF2B5EF4-FFF2-40B4-BE49-F238E27FC236}">
                  <a16:creationId xmlns:a16="http://schemas.microsoft.com/office/drawing/2014/main" id="{8BE89CB5-E0B5-949F-69FD-CBCD35CFEDA1}"/>
                </a:ext>
              </a:extLst>
            </p:cNvPr>
            <p:cNvCxnSpPr>
              <a:cxnSpLocks noChangeShapeType="1"/>
            </p:cNvCxnSpPr>
            <p:nvPr>
              <p:custDataLst>
                <p:tags r:id="rId26"/>
              </p:custDataLst>
            </p:nvPr>
          </p:nvCxnSpPr>
          <p:spPr bwMode="auto">
            <a:xfrm flipV="1">
              <a:off x="-710860" y="2105061"/>
              <a:ext cx="1917" cy="321535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9" name="Straight Arrow Connector 244">
              <a:extLst>
                <a:ext uri="{FF2B5EF4-FFF2-40B4-BE49-F238E27FC236}">
                  <a16:creationId xmlns:a16="http://schemas.microsoft.com/office/drawing/2014/main" id="{4F5553CC-DA83-E123-E2AA-AA25B568DBE2}"/>
                </a:ext>
              </a:extLst>
            </p:cNvPr>
            <p:cNvCxnSpPr>
              <a:cxnSpLocks noChangeShapeType="1"/>
            </p:cNvCxnSpPr>
            <p:nvPr>
              <p:custDataLst>
                <p:tags r:id="rId27"/>
              </p:custDataLst>
            </p:nvPr>
          </p:nvCxnSpPr>
          <p:spPr bwMode="auto">
            <a:xfrm flipV="1">
              <a:off x="-710860" y="1555473"/>
              <a:ext cx="1917" cy="321535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none" w="lg" len="lg"/>
              <a:tailEnd type="none" w="lg" len="lg"/>
            </a:ln>
          </p:spPr>
        </p:cxnSp>
        <p:cxnSp>
          <p:nvCxnSpPr>
            <p:cNvPr id="40" name="Straight Arrow Connector 198">
              <a:extLst>
                <a:ext uri="{FF2B5EF4-FFF2-40B4-BE49-F238E27FC236}">
                  <a16:creationId xmlns:a16="http://schemas.microsoft.com/office/drawing/2014/main" id="{75947E1F-616D-5E7D-B84B-5B8D1A515B6E}"/>
                </a:ext>
              </a:extLst>
            </p:cNvPr>
            <p:cNvCxnSpPr>
              <a:cxnSpLocks/>
            </p:cNvCxnSpPr>
            <p:nvPr>
              <p:custDataLst>
                <p:tags r:id="rId28"/>
              </p:custDataLst>
            </p:nvPr>
          </p:nvCxnSpPr>
          <p:spPr bwMode="auto">
            <a:xfrm flipH="1">
              <a:off x="-1282059" y="2419299"/>
              <a:ext cx="57607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41" name="Straight Arrow Connector 205">
              <a:extLst>
                <a:ext uri="{FF2B5EF4-FFF2-40B4-BE49-F238E27FC236}">
                  <a16:creationId xmlns:a16="http://schemas.microsoft.com/office/drawing/2014/main" id="{E788DC39-BE7E-D5B6-D8E7-7E321780FF56}"/>
                </a:ext>
              </a:extLst>
            </p:cNvPr>
            <p:cNvCxnSpPr>
              <a:cxnSpLocks noChangeShapeType="1"/>
            </p:cNvCxnSpPr>
            <p:nvPr>
              <p:custDataLst>
                <p:tags r:id="rId29"/>
              </p:custDataLst>
            </p:nvPr>
          </p:nvCxnSpPr>
          <p:spPr bwMode="auto">
            <a:xfrm flipV="1">
              <a:off x="-1990623" y="1558047"/>
              <a:ext cx="548640" cy="0"/>
            </a:xfrm>
            <a:prstGeom prst="straightConnector1">
              <a:avLst/>
            </a:prstGeom>
            <a:noFill/>
            <a:ln w="28575" algn="ctr">
              <a:solidFill>
                <a:srgbClr val="22C7FA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2" name="Straight Arrow Connector 76">
              <a:extLst>
                <a:ext uri="{FF2B5EF4-FFF2-40B4-BE49-F238E27FC236}">
                  <a16:creationId xmlns:a16="http://schemas.microsoft.com/office/drawing/2014/main" id="{9CC4AAFE-0961-29A4-BA22-2A56C248967E}"/>
                </a:ext>
              </a:extLst>
            </p:cNvPr>
            <p:cNvCxnSpPr>
              <a:cxnSpLocks/>
            </p:cNvCxnSpPr>
            <p:nvPr>
              <p:custDataLst>
                <p:tags r:id="rId30"/>
              </p:custDataLst>
            </p:nvPr>
          </p:nvCxnSpPr>
          <p:spPr bwMode="auto">
            <a:xfrm rot="5400000" flipH="1" flipV="1">
              <a:off x="-1747615" y="2190699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A0AF6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43" name="Straight Arrow Connector 111">
              <a:extLst>
                <a:ext uri="{FF2B5EF4-FFF2-40B4-BE49-F238E27FC236}">
                  <a16:creationId xmlns:a16="http://schemas.microsoft.com/office/drawing/2014/main" id="{84DC1A20-4843-A525-0910-34EB2883D6C9}"/>
                </a:ext>
              </a:extLst>
            </p:cNvPr>
            <p:cNvCxnSpPr>
              <a:cxnSpLocks noChangeShapeType="1"/>
            </p:cNvCxnSpPr>
            <p:nvPr>
              <p:custDataLst>
                <p:tags r:id="rId31"/>
              </p:custDataLst>
            </p:nvPr>
          </p:nvCxnSpPr>
          <p:spPr bwMode="auto">
            <a:xfrm rot="5400000">
              <a:off x="-2127356" y="1692550"/>
              <a:ext cx="267946" cy="1855"/>
            </a:xfrm>
            <a:prstGeom prst="straightConnector1">
              <a:avLst/>
            </a:prstGeom>
            <a:noFill/>
            <a:ln w="28575" algn="ctr">
              <a:solidFill>
                <a:srgbClr val="22C7FA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4" name="Straight Arrow Connector 244">
              <a:extLst>
                <a:ext uri="{FF2B5EF4-FFF2-40B4-BE49-F238E27FC236}">
                  <a16:creationId xmlns:a16="http://schemas.microsoft.com/office/drawing/2014/main" id="{CC7E2E8A-7FA2-E812-7E55-622C37ADE0AD}"/>
                </a:ext>
              </a:extLst>
            </p:cNvPr>
            <p:cNvCxnSpPr>
              <a:cxnSpLocks noChangeShapeType="1"/>
            </p:cNvCxnSpPr>
            <p:nvPr>
              <p:custDataLst>
                <p:tags r:id="rId32"/>
              </p:custDataLst>
            </p:nvPr>
          </p:nvCxnSpPr>
          <p:spPr bwMode="auto">
            <a:xfrm flipH="1">
              <a:off x="-1067231" y="1558047"/>
              <a:ext cx="3657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triangle" w="lg" len="lg"/>
              <a:tailEnd type="none" w="lg" len="lg"/>
            </a:ln>
          </p:spPr>
        </p:cxnSp>
        <p:sp>
          <p:nvSpPr>
            <p:cNvPr id="45" name="Flowchart: Collate 214">
              <a:extLst>
                <a:ext uri="{FF2B5EF4-FFF2-40B4-BE49-F238E27FC236}">
                  <a16:creationId xmlns:a16="http://schemas.microsoft.com/office/drawing/2014/main" id="{4E6CA784-032F-7D4B-201E-124FB595D8E5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rot="5400000">
              <a:off x="-1506305" y="2281373"/>
              <a:ext cx="145227" cy="275851"/>
            </a:xfrm>
            <a:prstGeom prst="flowChartCollat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921AAE-9155-0851-E328-939D139CF108}"/>
                </a:ext>
              </a:extLst>
            </p:cNvPr>
            <p:cNvSpPr txBox="1"/>
            <p:nvPr/>
          </p:nvSpPr>
          <p:spPr>
            <a:xfrm>
              <a:off x="-1627071" y="1438360"/>
              <a:ext cx="559840" cy="2393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eComp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7" name="Straight Arrow Connector 76">
              <a:extLst>
                <a:ext uri="{FF2B5EF4-FFF2-40B4-BE49-F238E27FC236}">
                  <a16:creationId xmlns:a16="http://schemas.microsoft.com/office/drawing/2014/main" id="{856C17AC-635D-8C1E-CF1D-3534F8BE6B11}"/>
                </a:ext>
              </a:extLst>
            </p:cNvPr>
            <p:cNvCxnSpPr>
              <a:cxnSpLocks/>
            </p:cNvCxnSpPr>
            <p:nvPr>
              <p:custDataLst>
                <p:tags r:id="rId34"/>
              </p:custDataLst>
            </p:nvPr>
          </p:nvCxnSpPr>
          <p:spPr bwMode="auto">
            <a:xfrm rot="10800000" flipH="1" flipV="1">
              <a:off x="-1993383" y="2151652"/>
              <a:ext cx="0" cy="26794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A0AF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Arrow Connector 73">
              <a:extLst>
                <a:ext uri="{FF2B5EF4-FFF2-40B4-BE49-F238E27FC236}">
                  <a16:creationId xmlns:a16="http://schemas.microsoft.com/office/drawing/2014/main" id="{7BD4B916-9448-F7C9-28AB-65687BAFD3A7}"/>
                </a:ext>
              </a:extLst>
            </p:cNvPr>
            <p:cNvCxnSpPr>
              <a:cxnSpLocks noChangeShapeType="1"/>
            </p:cNvCxnSpPr>
            <p:nvPr>
              <p:custDataLst>
                <p:tags r:id="rId35"/>
              </p:custDataLst>
            </p:nvPr>
          </p:nvCxnSpPr>
          <p:spPr bwMode="auto">
            <a:xfrm flipV="1">
              <a:off x="-2258159" y="2142140"/>
              <a:ext cx="0" cy="355028"/>
            </a:xfrm>
            <a:prstGeom prst="straightConnector1">
              <a:avLst/>
            </a:prstGeom>
            <a:noFill/>
            <a:ln w="28575" algn="ctr">
              <a:solidFill>
                <a:srgbClr val="E92799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49" name="Flowchart: Sequential Access Storage 70">
              <a:extLst>
                <a:ext uri="{FF2B5EF4-FFF2-40B4-BE49-F238E27FC236}">
                  <a16:creationId xmlns:a16="http://schemas.microsoft.com/office/drawing/2014/main" id="{A68DA3DF-BCD7-9DD8-F281-BB4D9420525C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 rot="16200000">
              <a:off x="-2340134" y="1581851"/>
              <a:ext cx="147187" cy="165577"/>
            </a:xfrm>
            <a:prstGeom prst="flowChartMagneticTap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9E49CE-B566-1F03-7B3F-A168A13E8E95}"/>
                </a:ext>
              </a:extLst>
            </p:cNvPr>
            <p:cNvSpPr txBox="1"/>
            <p:nvPr/>
          </p:nvSpPr>
          <p:spPr>
            <a:xfrm>
              <a:off x="-2445141" y="1849434"/>
              <a:ext cx="670254" cy="2926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kern="0" dirty="0">
                  <a:solidFill>
                    <a:srgbClr val="000000"/>
                  </a:solidFill>
                </a:rPr>
                <a:t>Chiller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52" name="Straight Arrow Connector 198">
              <a:extLst>
                <a:ext uri="{FF2B5EF4-FFF2-40B4-BE49-F238E27FC236}">
                  <a16:creationId xmlns:a16="http://schemas.microsoft.com/office/drawing/2014/main" id="{281423D4-4A73-746D-BC56-BE7748EAD5D4}"/>
                </a:ext>
              </a:extLst>
            </p:cNvPr>
            <p:cNvCxnSpPr>
              <a:cxnSpLocks/>
            </p:cNvCxnSpPr>
            <p:nvPr>
              <p:custDataLst>
                <p:tags r:id="rId37"/>
              </p:custDataLst>
            </p:nvPr>
          </p:nvCxnSpPr>
          <p:spPr bwMode="auto">
            <a:xfrm flipH="1">
              <a:off x="-1296221" y="2177674"/>
              <a:ext cx="27432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53" name="Flowchart: Collate 214">
              <a:extLst>
                <a:ext uri="{FF2B5EF4-FFF2-40B4-BE49-F238E27FC236}">
                  <a16:creationId xmlns:a16="http://schemas.microsoft.com/office/drawing/2014/main" id="{383A34D9-89C9-F339-350B-D3A7408D2FFA}"/>
                </a:ext>
              </a:extLst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 rot="5400000">
              <a:off x="-1506305" y="2039749"/>
              <a:ext cx="145227" cy="275851"/>
            </a:xfrm>
            <a:prstGeom prst="flowChartCollat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/>
            </a:p>
          </p:txBody>
        </p:sp>
        <p:cxnSp>
          <p:nvCxnSpPr>
            <p:cNvPr id="57" name="Straight Arrow Connector 111">
              <a:extLst>
                <a:ext uri="{FF2B5EF4-FFF2-40B4-BE49-F238E27FC236}">
                  <a16:creationId xmlns:a16="http://schemas.microsoft.com/office/drawing/2014/main" id="{95C71B74-722C-12D1-5779-6CE0F614E233}"/>
                </a:ext>
              </a:extLst>
            </p:cNvPr>
            <p:cNvCxnSpPr>
              <a:cxnSpLocks noChangeShapeType="1"/>
            </p:cNvCxnSpPr>
            <p:nvPr>
              <p:custDataLst>
                <p:tags r:id="rId39"/>
              </p:custDataLst>
            </p:nvPr>
          </p:nvCxnSpPr>
          <p:spPr bwMode="auto">
            <a:xfrm flipV="1">
              <a:off x="-1014274" y="1566559"/>
              <a:ext cx="0" cy="59436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prstDash val="sysDot"/>
              <a:round/>
              <a:headEnd type="none" w="lg" len="lg"/>
              <a:tailEnd type="none" w="med" len="med"/>
            </a:ln>
          </p:spPr>
        </p:cxnSp>
        <p:cxnSp>
          <p:nvCxnSpPr>
            <p:cNvPr id="58" name="Straight Arrow Connector 111">
              <a:extLst>
                <a:ext uri="{FF2B5EF4-FFF2-40B4-BE49-F238E27FC236}">
                  <a16:creationId xmlns:a16="http://schemas.microsoft.com/office/drawing/2014/main" id="{0435D66A-1704-7A22-9EE0-671856977B8E}"/>
                </a:ext>
              </a:extLst>
            </p:cNvPr>
            <p:cNvCxnSpPr>
              <a:cxnSpLocks noChangeShapeType="1"/>
            </p:cNvCxnSpPr>
            <p:nvPr>
              <p:custDataLst>
                <p:tags r:id="rId40"/>
              </p:custDataLst>
            </p:nvPr>
          </p:nvCxnSpPr>
          <p:spPr bwMode="auto">
            <a:xfrm flipH="1">
              <a:off x="-1958291" y="2177674"/>
              <a:ext cx="365760" cy="0"/>
            </a:xfrm>
            <a:prstGeom prst="straightConnector1">
              <a:avLst/>
            </a:prstGeom>
            <a:noFill/>
            <a:ln w="15875" algn="ctr">
              <a:solidFill>
                <a:srgbClr val="FFC000"/>
              </a:solidFill>
              <a:prstDash val="sysDot"/>
              <a:round/>
              <a:headEnd type="none" w="lg" len="lg"/>
              <a:tailEnd type="none" w="med" len="med"/>
            </a:ln>
          </p:spPr>
        </p:cxnSp>
        <p:cxnSp>
          <p:nvCxnSpPr>
            <p:cNvPr id="59" name="Straight Arrow Connector 73">
              <a:extLst>
                <a:ext uri="{FF2B5EF4-FFF2-40B4-BE49-F238E27FC236}">
                  <a16:creationId xmlns:a16="http://schemas.microsoft.com/office/drawing/2014/main" id="{99767CB6-B32C-CF3B-7606-A86EDE8DD1EB}"/>
                </a:ext>
              </a:extLst>
            </p:cNvPr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flipH="1" flipV="1">
              <a:off x="-501204" y="2145800"/>
              <a:ext cx="0" cy="355028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E98847-34DC-7940-D033-0894E60CD9C7}"/>
                </a:ext>
              </a:extLst>
            </p:cNvPr>
            <p:cNvSpPr txBox="1"/>
            <p:nvPr/>
          </p:nvSpPr>
          <p:spPr>
            <a:xfrm>
              <a:off x="-981178" y="2212633"/>
              <a:ext cx="294368" cy="1662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R/D</a:t>
              </a:r>
            </a:p>
          </p:txBody>
        </p:sp>
        <p:cxnSp>
          <p:nvCxnSpPr>
            <p:cNvPr id="61" name="Straight Arrow Connector 73">
              <a:extLst>
                <a:ext uri="{FF2B5EF4-FFF2-40B4-BE49-F238E27FC236}">
                  <a16:creationId xmlns:a16="http://schemas.microsoft.com/office/drawing/2014/main" id="{C719F3DE-69DB-CCD9-4444-4F626D00CE94}"/>
                </a:ext>
              </a:extLst>
            </p:cNvPr>
            <p:cNvCxnSpPr>
              <a:cxnSpLocks noChangeShapeType="1"/>
            </p:cNvCxnSpPr>
            <p:nvPr>
              <p:custDataLst>
                <p:tags r:id="rId42"/>
              </p:custDataLst>
            </p:nvPr>
          </p:nvCxnSpPr>
          <p:spPr bwMode="auto">
            <a:xfrm flipV="1">
              <a:off x="-496124" y="1399014"/>
              <a:ext cx="0" cy="548640"/>
            </a:xfrm>
            <a:prstGeom prst="straightConnector1">
              <a:avLst/>
            </a:prstGeom>
            <a:noFill/>
            <a:ln w="28575" algn="ctr">
              <a:solidFill>
                <a:srgbClr val="E92799"/>
              </a:solidFill>
              <a:round/>
              <a:headEnd type="none" w="lg" len="lg"/>
              <a:tailEnd type="triangle" w="lg" len="lg"/>
            </a:ln>
          </p:spPr>
        </p:cxnSp>
        <p:sp>
          <p:nvSpPr>
            <p:cNvPr id="62" name="Flowchart: Sequential Access Storage 70">
              <a:extLst>
                <a:ext uri="{FF2B5EF4-FFF2-40B4-BE49-F238E27FC236}">
                  <a16:creationId xmlns:a16="http://schemas.microsoft.com/office/drawing/2014/main" id="{2C37FD93-0724-680A-4F33-C4D06380322C}"/>
                </a:ext>
              </a:extLst>
            </p:cNvPr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 rot="16200000">
              <a:off x="-571042" y="1583943"/>
              <a:ext cx="143794" cy="161394"/>
            </a:xfrm>
            <a:prstGeom prst="flowChartMagneticTap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C045C0-4583-573A-C774-5F63BE38B4A8}"/>
                </a:ext>
              </a:extLst>
            </p:cNvPr>
            <p:cNvSpPr txBox="1"/>
            <p:nvPr/>
          </p:nvSpPr>
          <p:spPr>
            <a:xfrm>
              <a:off x="-906306" y="1849995"/>
              <a:ext cx="670254" cy="292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kern="0" dirty="0">
                  <a:solidFill>
                    <a:srgbClr val="000000"/>
                  </a:solidFill>
                </a:rPr>
                <a:t>LCC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0F9854-8C93-D45A-E051-0D87E9F064CF}"/>
              </a:ext>
            </a:extLst>
          </p:cNvPr>
          <p:cNvGrpSpPr/>
          <p:nvPr/>
        </p:nvGrpSpPr>
        <p:grpSpPr>
          <a:xfrm>
            <a:off x="3800360" y="1122345"/>
            <a:ext cx="2511161" cy="1233717"/>
            <a:chOff x="9679205" y="2496089"/>
            <a:chExt cx="2511161" cy="1233717"/>
          </a:xfrm>
        </p:grpSpPr>
        <p:cxnSp>
          <p:nvCxnSpPr>
            <p:cNvPr id="6" name="Straight Arrow Connector 198">
              <a:extLst>
                <a:ext uri="{FF2B5EF4-FFF2-40B4-BE49-F238E27FC236}">
                  <a16:creationId xmlns:a16="http://schemas.microsoft.com/office/drawing/2014/main" id="{FDE40AE1-C7DA-7ECE-B780-24DF3862A984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 bwMode="auto">
            <a:xfrm flipH="1">
              <a:off x="11348588" y="3372211"/>
              <a:ext cx="15721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ysDot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36" name="Straight Arrow Connector 73">
              <a:extLst>
                <a:ext uri="{FF2B5EF4-FFF2-40B4-BE49-F238E27FC236}">
                  <a16:creationId xmlns:a16="http://schemas.microsoft.com/office/drawing/2014/main" id="{9246C754-E2A5-0781-9AF1-B36D47BA3E8F}"/>
                </a:ext>
              </a:extLst>
            </p:cNvPr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 flipH="1" flipV="1">
              <a:off x="9789987" y="2496090"/>
              <a:ext cx="0" cy="457200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 type="none" w="lg" len="lg"/>
              <a:tailEnd type="triangle" w="lg" len="lg"/>
            </a:ln>
          </p:spPr>
        </p:cxnSp>
        <p:cxnSp>
          <p:nvCxnSpPr>
            <p:cNvPr id="38" name="Straight Arrow Connector 244">
              <a:extLst>
                <a:ext uri="{FF2B5EF4-FFF2-40B4-BE49-F238E27FC236}">
                  <a16:creationId xmlns:a16="http://schemas.microsoft.com/office/drawing/2014/main" id="{F2CA575F-7DF5-8793-13FD-CC9FF0E1A91A}"/>
                </a:ext>
              </a:extLst>
            </p:cNvPr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1845098" y="3202136"/>
              <a:ext cx="1917" cy="321535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1" name="Straight Arrow Connector 244">
              <a:extLst>
                <a:ext uri="{FF2B5EF4-FFF2-40B4-BE49-F238E27FC236}">
                  <a16:creationId xmlns:a16="http://schemas.microsoft.com/office/drawing/2014/main" id="{9FDA76AE-678F-ADD9-E8EA-96DAB1A429D9}"/>
                </a:ext>
              </a:extLst>
            </p:cNvPr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flipV="1">
              <a:off x="11845098" y="2652548"/>
              <a:ext cx="1917" cy="321535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none" w="lg" len="lg"/>
              <a:tailEnd type="none" w="lg" len="lg"/>
            </a:ln>
          </p:spPr>
        </p:cxnSp>
        <p:cxnSp>
          <p:nvCxnSpPr>
            <p:cNvPr id="54" name="Straight Arrow Connector 198">
              <a:extLst>
                <a:ext uri="{FF2B5EF4-FFF2-40B4-BE49-F238E27FC236}">
                  <a16:creationId xmlns:a16="http://schemas.microsoft.com/office/drawing/2014/main" id="{F2BBBB67-5749-3C71-A2AF-11185F91A49A}"/>
                </a:ext>
              </a:extLst>
            </p:cNvPr>
            <p:cNvCxnSpPr>
              <a:cxnSpLocks/>
            </p:cNvCxnSpPr>
            <p:nvPr>
              <p:custDataLst>
                <p:tags r:id="rId6"/>
              </p:custDataLst>
            </p:nvPr>
          </p:nvCxnSpPr>
          <p:spPr bwMode="auto">
            <a:xfrm flipH="1">
              <a:off x="10564360" y="3516374"/>
              <a:ext cx="128016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5" name="Straight Arrow Connector 205">
              <a:extLst>
                <a:ext uri="{FF2B5EF4-FFF2-40B4-BE49-F238E27FC236}">
                  <a16:creationId xmlns:a16="http://schemas.microsoft.com/office/drawing/2014/main" id="{FCAF473B-45E8-6CCB-917F-191492F33284}"/>
                </a:ext>
              </a:extLst>
            </p:cNvPr>
            <p:cNvCxnSpPr>
              <a:cxnSpLocks noChangeShapeType="1"/>
            </p:cNvCxnSpPr>
            <p:nvPr>
              <p:custDataLst>
                <p:tags r:id="rId7"/>
              </p:custDataLst>
            </p:nvPr>
          </p:nvCxnSpPr>
          <p:spPr bwMode="auto">
            <a:xfrm flipV="1">
              <a:off x="10051133" y="2655122"/>
              <a:ext cx="1188720" cy="0"/>
            </a:xfrm>
            <a:prstGeom prst="straightConnector1">
              <a:avLst/>
            </a:prstGeom>
            <a:noFill/>
            <a:ln w="28575" algn="ctr">
              <a:solidFill>
                <a:srgbClr val="22C7FA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6" name="Straight Arrow Connector 76">
              <a:extLst>
                <a:ext uri="{FF2B5EF4-FFF2-40B4-BE49-F238E27FC236}">
                  <a16:creationId xmlns:a16="http://schemas.microsoft.com/office/drawing/2014/main" id="{A03B3B84-C8DC-CA8E-1014-199860FB96ED}"/>
                </a:ext>
              </a:extLst>
            </p:cNvPr>
            <p:cNvCxnSpPr>
              <a:cxnSpLocks/>
            </p:cNvCxnSpPr>
            <p:nvPr>
              <p:custDataLst>
                <p:tags r:id="rId8"/>
              </p:custDataLst>
            </p:nvPr>
          </p:nvCxnSpPr>
          <p:spPr bwMode="auto">
            <a:xfrm rot="5400000" flipH="1" flipV="1">
              <a:off x="10208613" y="3379214"/>
              <a:ext cx="0" cy="2743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A0AF6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64" name="Straight Arrow Connector 111">
              <a:extLst>
                <a:ext uri="{FF2B5EF4-FFF2-40B4-BE49-F238E27FC236}">
                  <a16:creationId xmlns:a16="http://schemas.microsoft.com/office/drawing/2014/main" id="{281E52D9-CD5E-3A07-B33B-E08E8DB12FE0}"/>
                </a:ext>
              </a:extLst>
            </p:cNvPr>
            <p:cNvCxnSpPr>
              <a:cxnSpLocks noChangeShapeType="1"/>
            </p:cNvCxnSpPr>
            <p:nvPr>
              <p:custDataLst>
                <p:tags r:id="rId9"/>
              </p:custDataLst>
            </p:nvPr>
          </p:nvCxnSpPr>
          <p:spPr bwMode="auto">
            <a:xfrm rot="5400000">
              <a:off x="9920790" y="2789625"/>
              <a:ext cx="267946" cy="1855"/>
            </a:xfrm>
            <a:prstGeom prst="straightConnector1">
              <a:avLst/>
            </a:prstGeom>
            <a:noFill/>
            <a:ln w="28575" algn="ctr">
              <a:solidFill>
                <a:srgbClr val="22C7FA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67" name="Straight Arrow Connector 244">
              <a:extLst>
                <a:ext uri="{FF2B5EF4-FFF2-40B4-BE49-F238E27FC236}">
                  <a16:creationId xmlns:a16="http://schemas.microsoft.com/office/drawing/2014/main" id="{09253D25-E829-749C-60D0-5E72E3794312}"/>
                </a:ext>
              </a:extLst>
            </p:cNvPr>
            <p:cNvCxnSpPr>
              <a:cxnSpLocks noChangeShapeType="1"/>
            </p:cNvCxnSpPr>
            <p:nvPr>
              <p:custDataLst>
                <p:tags r:id="rId10"/>
              </p:custDataLst>
            </p:nvPr>
          </p:nvCxnSpPr>
          <p:spPr bwMode="auto">
            <a:xfrm flipH="1">
              <a:off x="11429672" y="2655122"/>
              <a:ext cx="402336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triangle" w="lg" len="lg"/>
              <a:tailEnd type="none" w="lg" len="lg"/>
            </a:ln>
          </p:spPr>
        </p:cxnSp>
        <p:sp>
          <p:nvSpPr>
            <p:cNvPr id="68" name="Flowchart: Collate 214">
              <a:extLst>
                <a:ext uri="{FF2B5EF4-FFF2-40B4-BE49-F238E27FC236}">
                  <a16:creationId xmlns:a16="http://schemas.microsoft.com/office/drawing/2014/main" id="{1164355F-6991-9E48-77F1-3C594EDDA4A5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5400000">
              <a:off x="10335122" y="3378448"/>
              <a:ext cx="145227" cy="275851"/>
            </a:xfrm>
            <a:prstGeom prst="flowChartCollat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D4C9057-0481-C1FD-5DA4-3EA52A6D86EF}"/>
                </a:ext>
              </a:extLst>
            </p:cNvPr>
            <p:cNvSpPr txBox="1"/>
            <p:nvPr/>
          </p:nvSpPr>
          <p:spPr>
            <a:xfrm>
              <a:off x="10869832" y="2535435"/>
              <a:ext cx="559840" cy="2393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eComp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0" name="Straight Arrow Connector 76">
              <a:extLst>
                <a:ext uri="{FF2B5EF4-FFF2-40B4-BE49-F238E27FC236}">
                  <a16:creationId xmlns:a16="http://schemas.microsoft.com/office/drawing/2014/main" id="{ADC60367-4CF2-2CE8-4A2E-E05E41341905}"/>
                </a:ext>
              </a:extLst>
            </p:cNvPr>
            <p:cNvCxnSpPr>
              <a:cxnSpLocks/>
            </p:cNvCxnSpPr>
            <p:nvPr>
              <p:custDataLst>
                <p:tags r:id="rId12"/>
              </p:custDataLst>
            </p:nvPr>
          </p:nvCxnSpPr>
          <p:spPr bwMode="auto">
            <a:xfrm rot="10800000" flipH="1" flipV="1">
              <a:off x="10054763" y="3248727"/>
              <a:ext cx="0" cy="26794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A0AF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Arrow Connector 73">
              <a:extLst>
                <a:ext uri="{FF2B5EF4-FFF2-40B4-BE49-F238E27FC236}">
                  <a16:creationId xmlns:a16="http://schemas.microsoft.com/office/drawing/2014/main" id="{58130CD1-CCFA-B4D0-A8BF-9A02B812756E}"/>
                </a:ext>
              </a:extLst>
            </p:cNvPr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 flipV="1">
              <a:off x="9789987" y="3239215"/>
              <a:ext cx="0" cy="355028"/>
            </a:xfrm>
            <a:prstGeom prst="straightConnector1">
              <a:avLst/>
            </a:prstGeom>
            <a:noFill/>
            <a:ln w="28575" algn="ctr">
              <a:solidFill>
                <a:srgbClr val="E92799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72" name="Flowchart: Sequential Access Storage 70">
              <a:extLst>
                <a:ext uri="{FF2B5EF4-FFF2-40B4-BE49-F238E27FC236}">
                  <a16:creationId xmlns:a16="http://schemas.microsoft.com/office/drawing/2014/main" id="{79C31ADD-F7D9-5A45-D5B9-0E2BA478BF8F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16200000">
              <a:off x="9708012" y="2678926"/>
              <a:ext cx="147187" cy="165577"/>
            </a:xfrm>
            <a:prstGeom prst="flowChartMagneticTap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922139B-AB30-813D-96C5-9D75ACA57D1E}"/>
                </a:ext>
              </a:extLst>
            </p:cNvPr>
            <p:cNvSpPr txBox="1"/>
            <p:nvPr/>
          </p:nvSpPr>
          <p:spPr>
            <a:xfrm>
              <a:off x="9679205" y="2946509"/>
              <a:ext cx="670254" cy="2926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kern="0" dirty="0">
                  <a:solidFill>
                    <a:srgbClr val="000000"/>
                  </a:solidFill>
                </a:rPr>
                <a:t>Chiller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4" name="Straight Arrow Connector 198">
              <a:extLst>
                <a:ext uri="{FF2B5EF4-FFF2-40B4-BE49-F238E27FC236}">
                  <a16:creationId xmlns:a16="http://schemas.microsoft.com/office/drawing/2014/main" id="{E6DBFD24-903D-889C-BCA4-A6879A141C0D}"/>
                </a:ext>
              </a:extLst>
            </p:cNvPr>
            <p:cNvCxnSpPr>
              <a:cxnSpLocks/>
            </p:cNvCxnSpPr>
            <p:nvPr>
              <p:custDataLst>
                <p:tags r:id="rId15"/>
              </p:custDataLst>
            </p:nvPr>
          </p:nvCxnSpPr>
          <p:spPr bwMode="auto">
            <a:xfrm rot="16200000" flipH="1" flipV="1">
              <a:off x="11430113" y="3458037"/>
              <a:ext cx="13716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ysDot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75" name="Straight Arrow Connector 198">
              <a:extLst>
                <a:ext uri="{FF2B5EF4-FFF2-40B4-BE49-F238E27FC236}">
                  <a16:creationId xmlns:a16="http://schemas.microsoft.com/office/drawing/2014/main" id="{F949FC40-6B97-EFA3-F387-ABDC291F30DA}"/>
                </a:ext>
              </a:extLst>
            </p:cNvPr>
            <p:cNvCxnSpPr>
              <a:cxnSpLocks/>
            </p:cNvCxnSpPr>
            <p:nvPr>
              <p:custDataLst>
                <p:tags r:id="rId16"/>
              </p:custDataLst>
            </p:nvPr>
          </p:nvCxnSpPr>
          <p:spPr bwMode="auto">
            <a:xfrm flipH="1">
              <a:off x="11038270" y="3383583"/>
              <a:ext cx="18288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A0AF6"/>
              </a:solidFill>
              <a:prstDash val="sysDot"/>
              <a:round/>
              <a:headEnd type="none" w="lg" len="lg"/>
              <a:tailEnd type="none" w="lg" len="lg"/>
            </a:ln>
            <a:effectLst/>
          </p:spPr>
        </p:cxnSp>
        <p:sp>
          <p:nvSpPr>
            <p:cNvPr id="76" name="Flowchart: Collate 214">
              <a:extLst>
                <a:ext uri="{FF2B5EF4-FFF2-40B4-BE49-F238E27FC236}">
                  <a16:creationId xmlns:a16="http://schemas.microsoft.com/office/drawing/2014/main" id="{1DFF9CE7-619D-B417-A831-C9B9572343C2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5400000">
              <a:off x="11225411" y="3247666"/>
              <a:ext cx="145227" cy="275851"/>
            </a:xfrm>
            <a:prstGeom prst="flowChartCollat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/>
            </a:p>
          </p:txBody>
        </p:sp>
        <p:cxnSp>
          <p:nvCxnSpPr>
            <p:cNvPr id="77" name="Straight Arrow Connector 111">
              <a:extLst>
                <a:ext uri="{FF2B5EF4-FFF2-40B4-BE49-F238E27FC236}">
                  <a16:creationId xmlns:a16="http://schemas.microsoft.com/office/drawing/2014/main" id="{AF2E20BA-1CE4-2576-6C74-B3FE6BBA5ABE}"/>
                </a:ext>
              </a:extLst>
            </p:cNvPr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flipH="1">
              <a:off x="11032998" y="2788929"/>
              <a:ext cx="0" cy="228600"/>
            </a:xfrm>
            <a:prstGeom prst="straightConnector1">
              <a:avLst/>
            </a:prstGeom>
            <a:noFill/>
            <a:ln w="15875" algn="ctr">
              <a:solidFill>
                <a:srgbClr val="22C7FA"/>
              </a:solidFill>
              <a:prstDash val="sysDot"/>
              <a:round/>
              <a:headEnd type="triangle" w="lg" len="lg"/>
              <a:tailEnd type="none" w="med" len="med"/>
            </a:ln>
          </p:spPr>
        </p:cxnSp>
        <p:cxnSp>
          <p:nvCxnSpPr>
            <p:cNvPr id="78" name="Straight Arrow Connector 111">
              <a:extLst>
                <a:ext uri="{FF2B5EF4-FFF2-40B4-BE49-F238E27FC236}">
                  <a16:creationId xmlns:a16="http://schemas.microsoft.com/office/drawing/2014/main" id="{2AEA7EA0-BEC2-8847-A67B-55F0D28C79E7}"/>
                </a:ext>
              </a:extLst>
            </p:cNvPr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>
              <a:off x="10670739" y="3380936"/>
              <a:ext cx="91440" cy="1763"/>
            </a:xfrm>
            <a:prstGeom prst="straightConnector1">
              <a:avLst/>
            </a:prstGeom>
            <a:noFill/>
            <a:ln w="15875" algn="ctr">
              <a:solidFill>
                <a:srgbClr val="22C7FA"/>
              </a:solidFill>
              <a:prstDash val="sysDot"/>
              <a:round/>
              <a:headEnd type="none" w="lg" len="lg"/>
              <a:tailEnd type="none" w="med" len="med"/>
            </a:ln>
          </p:spPr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74399D8-93DF-63FA-0129-E2D25C6E034B}"/>
                </a:ext>
              </a:extLst>
            </p:cNvPr>
            <p:cNvSpPr txBox="1"/>
            <p:nvPr/>
          </p:nvSpPr>
          <p:spPr>
            <a:xfrm rot="5400000">
              <a:off x="10572114" y="3263651"/>
              <a:ext cx="660291" cy="27202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prstDash val="sysDot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kern="0" dirty="0">
                  <a:solidFill>
                    <a:srgbClr val="000000"/>
                  </a:solidFill>
                </a:rPr>
                <a:t>Economizer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0" name="Straight Arrow Connector 111">
              <a:extLst>
                <a:ext uri="{FF2B5EF4-FFF2-40B4-BE49-F238E27FC236}">
                  <a16:creationId xmlns:a16="http://schemas.microsoft.com/office/drawing/2014/main" id="{62376F15-29E0-2182-A130-BEF175E9FABB}"/>
                </a:ext>
              </a:extLst>
            </p:cNvPr>
            <p:cNvCxnSpPr>
              <a:cxnSpLocks noChangeShapeType="1"/>
            </p:cNvCxnSpPr>
            <p:nvPr>
              <p:custDataLst>
                <p:tags r:id="rId20"/>
              </p:custDataLst>
            </p:nvPr>
          </p:nvCxnSpPr>
          <p:spPr bwMode="auto">
            <a:xfrm flipV="1">
              <a:off x="10682529" y="3040257"/>
              <a:ext cx="0" cy="320040"/>
            </a:xfrm>
            <a:prstGeom prst="straightConnector1">
              <a:avLst/>
            </a:prstGeom>
            <a:noFill/>
            <a:ln w="15875" algn="ctr">
              <a:solidFill>
                <a:srgbClr val="22C7FA"/>
              </a:solidFill>
              <a:prstDash val="sysDot"/>
              <a:round/>
              <a:headEnd type="none" w="lg" len="lg"/>
              <a:tailEnd type="none" w="med" len="med"/>
            </a:ln>
          </p:spPr>
        </p:cxnSp>
        <p:cxnSp>
          <p:nvCxnSpPr>
            <p:cNvPr id="81" name="Straight Arrow Connector 111">
              <a:extLst>
                <a:ext uri="{FF2B5EF4-FFF2-40B4-BE49-F238E27FC236}">
                  <a16:creationId xmlns:a16="http://schemas.microsoft.com/office/drawing/2014/main" id="{ECFA9798-3C17-7441-57D4-7C39C5D1227F}"/>
                </a:ext>
              </a:extLst>
            </p:cNvPr>
            <p:cNvCxnSpPr>
              <a:cxnSpLocks noChangeShapeType="1"/>
            </p:cNvCxnSpPr>
            <p:nvPr>
              <p:custDataLst>
                <p:tags r:id="rId21"/>
              </p:custDataLst>
            </p:nvPr>
          </p:nvCxnSpPr>
          <p:spPr bwMode="auto">
            <a:xfrm flipH="1">
              <a:off x="10673005" y="3022439"/>
              <a:ext cx="350469" cy="0"/>
            </a:xfrm>
            <a:prstGeom prst="straightConnector1">
              <a:avLst/>
            </a:prstGeom>
            <a:noFill/>
            <a:ln w="15875" algn="ctr">
              <a:solidFill>
                <a:srgbClr val="22C7FA"/>
              </a:solidFill>
              <a:prstDash val="sysDot"/>
              <a:round/>
              <a:headEnd type="none" w="lg" len="lg"/>
              <a:tailEnd type="none" w="med" len="med"/>
            </a:ln>
          </p:spPr>
        </p:cxnSp>
        <p:cxnSp>
          <p:nvCxnSpPr>
            <p:cNvPr id="82" name="Straight Arrow Connector 73">
              <a:extLst>
                <a:ext uri="{FF2B5EF4-FFF2-40B4-BE49-F238E27FC236}">
                  <a16:creationId xmlns:a16="http://schemas.microsoft.com/office/drawing/2014/main" id="{CAF44B10-177B-5EA2-D394-C17F706C776F}"/>
                </a:ext>
              </a:extLst>
            </p:cNvPr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 flipH="1" flipV="1">
              <a:off x="12054754" y="3242875"/>
              <a:ext cx="0" cy="355028"/>
            </a:xfrm>
            <a:prstGeom prst="straightConnector1">
              <a:avLst/>
            </a:prstGeom>
            <a:noFill/>
            <a:ln w="28575" algn="ctr">
              <a:solidFill>
                <a:srgbClr val="00B05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1F8828D-2BA5-56C8-567E-41908E355021}"/>
                </a:ext>
              </a:extLst>
            </p:cNvPr>
            <p:cNvSpPr txBox="1"/>
            <p:nvPr/>
          </p:nvSpPr>
          <p:spPr>
            <a:xfrm>
              <a:off x="11574780" y="3309708"/>
              <a:ext cx="294368" cy="1662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R/D</a:t>
              </a:r>
            </a:p>
          </p:txBody>
        </p:sp>
        <p:cxnSp>
          <p:nvCxnSpPr>
            <p:cNvPr id="84" name="Straight Arrow Connector 73">
              <a:extLst>
                <a:ext uri="{FF2B5EF4-FFF2-40B4-BE49-F238E27FC236}">
                  <a16:creationId xmlns:a16="http://schemas.microsoft.com/office/drawing/2014/main" id="{A7611D03-A299-2032-AF15-62F5D2EB7C21}"/>
                </a:ext>
              </a:extLst>
            </p:cNvPr>
            <p:cNvCxnSpPr>
              <a:cxnSpLocks noChangeShapeType="1"/>
            </p:cNvCxnSpPr>
            <p:nvPr>
              <p:custDataLst>
                <p:tags r:id="rId23"/>
              </p:custDataLst>
            </p:nvPr>
          </p:nvCxnSpPr>
          <p:spPr bwMode="auto">
            <a:xfrm flipV="1">
              <a:off x="12059834" y="2496089"/>
              <a:ext cx="0" cy="548640"/>
            </a:xfrm>
            <a:prstGeom prst="straightConnector1">
              <a:avLst/>
            </a:prstGeom>
            <a:noFill/>
            <a:ln w="28575" algn="ctr">
              <a:solidFill>
                <a:srgbClr val="E92799"/>
              </a:solidFill>
              <a:round/>
              <a:headEnd type="none" w="lg" len="lg"/>
              <a:tailEnd type="triangle" w="lg" len="lg"/>
            </a:ln>
          </p:spPr>
        </p:cxnSp>
        <p:sp>
          <p:nvSpPr>
            <p:cNvPr id="85" name="Flowchart: Sequential Access Storage 70">
              <a:extLst>
                <a:ext uri="{FF2B5EF4-FFF2-40B4-BE49-F238E27FC236}">
                  <a16:creationId xmlns:a16="http://schemas.microsoft.com/office/drawing/2014/main" id="{0B03F74F-1BAB-83E0-4124-62F7D719F57B}"/>
                </a:ext>
              </a:extLst>
            </p:cNvPr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16200000">
              <a:off x="11984916" y="2681018"/>
              <a:ext cx="143794" cy="161394"/>
            </a:xfrm>
            <a:prstGeom prst="flowChartMagneticTap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buFontTx/>
                <a:buNone/>
                <a:defRPr lang="en-US" sz="1500" b="0" i="0" u="none" kern="1200">
                  <a:solidFill>
                    <a:schemeClr val="tx1"/>
                  </a:solidFill>
                  <a:latin typeface="Bosch Office Sans" panose="020B0604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70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4074221-A8D1-BC8F-5A3C-26DDADCA61DD}"/>
                </a:ext>
              </a:extLst>
            </p:cNvPr>
            <p:cNvSpPr txBox="1"/>
            <p:nvPr/>
          </p:nvSpPr>
          <p:spPr>
            <a:xfrm>
              <a:off x="11520112" y="2947070"/>
              <a:ext cx="670254" cy="292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kern="0" dirty="0">
                  <a:solidFill>
                    <a:srgbClr val="000000"/>
                  </a:solidFill>
                </a:rPr>
                <a:t>LCC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F7FF991-5E0B-512E-4681-271A26A92C5D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 t="6163"/>
          <a:stretch/>
        </p:blipFill>
        <p:spPr>
          <a:xfrm>
            <a:off x="-95249" y="870865"/>
            <a:ext cx="4179890" cy="2980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A176A6-25A8-350D-D94B-83902AF77265}"/>
              </a:ext>
            </a:extLst>
          </p:cNvPr>
          <p:cNvSpPr txBox="1"/>
          <p:nvPr/>
        </p:nvSpPr>
        <p:spPr>
          <a:xfrm rot="19613683">
            <a:off x="680733" y="2320063"/>
            <a:ext cx="1082348" cy="366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>
                <a:solidFill>
                  <a:srgbClr val="08427E"/>
                </a:solidFill>
              </a:rPr>
              <a:t>R290 “Dryness”</a:t>
            </a:r>
          </a:p>
          <a:p>
            <a:pPr algn="ctr">
              <a:lnSpc>
                <a:spcPct val="80000"/>
              </a:lnSpc>
            </a:pPr>
            <a:r>
              <a:rPr lang="en-US" sz="1100" dirty="0">
                <a:solidFill>
                  <a:srgbClr val="08427E"/>
                </a:solidFill>
              </a:rPr>
              <a:t>Governed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611A8-F168-0D3D-DC44-1CF89620CAAB}"/>
              </a:ext>
            </a:extLst>
          </p:cNvPr>
          <p:cNvSpPr txBox="1"/>
          <p:nvPr/>
        </p:nvSpPr>
        <p:spPr>
          <a:xfrm>
            <a:off x="2911047" y="1978254"/>
            <a:ext cx="300083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29234-BD21-DF8F-2673-2D412C9C8156}"/>
              </a:ext>
            </a:extLst>
          </p:cNvPr>
          <p:cNvSpPr txBox="1"/>
          <p:nvPr/>
        </p:nvSpPr>
        <p:spPr>
          <a:xfrm>
            <a:off x="3141799" y="1978254"/>
            <a:ext cx="300083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154176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/////wUAngsAAAAAAAAAAAAAIAD///////////////8AAAD///////////////8DAAAAAgD///////8DAAAAAgD///////8DAAAAAg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0ufmGfqHZGgL8XGd1FVZQEAAAAAAADAAAAAAADAAAABAADAAAAAAADAAAABAADAAAAAAADAAAABAADAAcA////////BQAAAAMAEAALdoUfkxw8WkyBnbqJo98ikQQAAAABAAMAAAAEAAMAAAABAAMAAAAEAP///////wMAAAAEAP///////wMAAAAAAP///////wMAAAAAAP///////wMAAAAAAP///////wMAAAAAAP///////wQAAwD///////8FAAAABAAQAAsRLIJmGUU0S6xNvAJ9FpjJBAAAAAIAAwAAAAIAAwAAAAM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S5+YZ+odkaAvxcZ3UVVlAREYXRhAAUAAAAAAk5hbWUADQAAAExpbmtEYXRhTGlzdAAQVmVyc2lvbgAAAAAACUxhc3RXcml0ZQCKKueRkwEAAAABAP////9hAGEAAAAFX2lkABAAAAAEdoUfkxw8WkyBnbqJo98ikQREYXRhAAUAAAAAAk5hbWUADQAAAExpbmtEYXRhTGlzdAAQVmVyc2lvbgABAAAACUxhc3RXcml0ZQCLKueRkwEAAAACAP////9wAHAAAAAFX2lkABAAAAAEESyCZhlFNEusTbwCfRaYyQNEYXRhABYAAAACUGVyc29uYWxJZAABAAAAAAACTmFtZQALAAAAUGVyc29uYWxJZAAQVmVyc2lvbgAAAAAACUxhc3RXcml0ZQCcKueRk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IBAwAAAAMA////////DgAGTGlua0RhdGFMaXN0XzEEAAAAAQAFAAAAAgAFAAAABAAFAAAAAAAFAAAABAA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89164663466272"/>
  <p:tag name="EMPOWERCHARTSPROPERTIES_B_LENGTH" val="24576"/>
  <p:tag name="RUNTIME_ID" val="1b4b3e07-0a44-472f-a733-1f5d37d3893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Black;-1;-2;-2;-1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Primary;-1;-2;-2;-1;-2"/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1sNKCMwApEvXbtUIHM0T8EAAAAAAADAAAABAADAAAAAwADAAAABAD///////8DAAAAAAD///////8DAAEA////////BQAAAAMAEAAL9I3f1vvkN0OELRS/q+pAFQQAAAABAAMAAAACAAMAAAABAAQAAgD///////8FAAAABAAQAAvF39w3veMJQp9p9IOtYhdM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Ww0oIzACkS9du1QgczRPwREYXRhAAUAAAAAAk5hbWUADQAAAExpbmtEYXRhTGlzdAAQVmVyc2lvbgABAAAACUxhc3RXcml0ZQAf2VP/kQEAAAABAP////9hAGEAAAAFX2lkABAAAAAE9I3f1vvkN0OELRS/q+pAFQREYXRhAAUAAAAAAk5hbWUADQAAAExpbmtEYXRhTGlzdAAQVmVyc2lvbgAAAAAACUxhc3RXcml0ZQAa2VP/kQEAAAACAP////9wAHAAAAAFX2lkABAAAAAExd/cN73jCUKfafSDrWIXTANEYXRhABYAAAACUGVyc29uYWxJZAABAAAAAAACTmFtZQALAAAAUGVyc29uYWxJZAAQVmVyc2lvbgAAAAAACUxhc3RXcml0ZQBR2VP/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a89f1eda-088c-4195-80d4-a28fac9e437a"/>
  <p:tag name="DOWN_MIGRATION_INITIAL_LAYOUT_REQUIRED" val="9.2.99"/>
  <p:tag name="EMPOWERCHARTSPROPERTIES_LASTWRITEDATE" val="63862162370921663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8gsAAAAAAAAAAAAAIAD///////////////8AAAD////////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6p4limtD9xMjGk5v1G6ndMEAAAAAAADAAAAAAADAAAABAADAAQA////////BQAAAAMAEAALWig0uGP4Oka+oF4BIj622wQAAAABAAMAAAAEAAMAAAABAAMAAAAAAP///////wMAAAAAAP///////wMAAAAAAP///////wQAAQD///////8FAAAABAAQAAvznj9tDXumS5vz/t+PvftT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qniWKa0P3EyMaTm/Ubqd0wREYXRhAAUAAAAAAk5hbWUADQAAAExpbmtEYXRhTGlzdAAQVmVyc2lvbgAAAAAACUxhc3RXcml0ZQBmS+aRkwEAAAABAP////9hAGEAAAAFX2lkABAAAAAEWig0uGP4Oka+oF4BIj622wREYXRhAAUAAAAAAk5hbWUADQAAAExpbmtEYXRhTGlzdAAQVmVyc2lvbgABAAAACUxhc3RXcml0ZQBqS+aRkwEAAAACAP////9wAHAAAAAFX2lkABAAAAAE854/bQ17pkub8/7fj737UwNEYXRhABYAAAACUGVyc29uYWxJZAABAAAAAAACTmFtZQALAAAAUGVyc29uYWxJZAAQVmVyc2lvbgAAAAAACUxhc3RXcml0ZQCVS+aRk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89164092565002"/>
  <p:tag name="EMPOWERCHARTSPROPERTIES_B_LENGTH" val="24576"/>
  <p:tag name="RUNTIME_ID" val="7b3a1b50-dea4-4192-8d71-70a9f6eafe5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Primary;-1;-2;-2;-1;-2"/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1sNKCMwApEvXbtUIHM0T8EAAAAAAADAAAABAADAAAAAwADAAAABAD///////8DAAAAAAD///////8DAAEA////////BQAAAAMAEAAL9I3f1vvkN0OELRS/q+pAFQQAAAABAAMAAAACAAMAAAABAAQAAgD///////8FAAAABAAQAAvF39w3veMJQp9p9IOtYhdM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Ww0oIzACkS9du1QgczRPwREYXRhAAUAAAAAAk5hbWUADQAAAExpbmtEYXRhTGlzdAAQVmVyc2lvbgABAAAACUxhc3RXcml0ZQAf2VP/kQEAAAABAP////9hAGEAAAAFX2lkABAAAAAE9I3f1vvkN0OELRS/q+pAFQREYXRhAAUAAAAAAk5hbWUADQAAAExpbmtEYXRhTGlzdAAQVmVyc2lvbgAAAAAACUxhc3RXcml0ZQAa2VP/kQEAAAACAP////9wAHAAAAAFX2lkABAAAAAExd/cN73jCUKfafSDrWIXTANEYXRhABYAAAACUGVyc29uYWxJZAABAAAAAAACTmFtZQALAAAAUGVyc29uYWxJZAAQVmVyc2lvbgAAAAAACUxhc3RXcml0ZQBR2VP/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a89f1eda-088c-4195-80d4-a28fac9e437a"/>
  <p:tag name="DOWN_MIGRATION_INITIAL_LAYOUT_REQUIRED" val="9.2.99"/>
  <p:tag name="EMPOWERCHARTSPROPERTIES_LASTWRITEDATE" val="63862162370921663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Primary;-1;-2;-2;-1;-2"/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1sNKCMwApEvXbtUIHM0T8EAAAAAAADAAAABAADAAAAAwADAAAABAD///////8DAAAAAAD///////8DAAEA////////BQAAAAMAEAAL9I3f1vvkN0OELRS/q+pAFQQAAAABAAMAAAACAAMAAAABAAQAAgD///////8FAAAABAAQAAvF39w3veMJQp9p9IOtYhdM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Ww0oIzACkS9du1QgczRPwREYXRhAAUAAAAAAk5hbWUADQAAAExpbmtEYXRhTGlzdAAQVmVyc2lvbgABAAAACUxhc3RXcml0ZQAf2VP/kQEAAAABAP////9hAGEAAAAFX2lkABAAAAAE9I3f1vvkN0OELRS/q+pAFQREYXRhAAUAAAAAAk5hbWUADQAAAExpbmtEYXRhTGlzdAAQVmVyc2lvbgAAAAAACUxhc3RXcml0ZQAa2VP/kQEAAAACAP////9wAHAAAAAFX2lkABAAAAAExd/cN73jCUKfafSDrWIXTANEYXRhABYAAAACUGVyc29uYWxJZAABAAAAAAACTmFtZQALAAAAUGVyc29uYWxJZAAQVmVyc2lvbgAAAAAACUxhc3RXcml0ZQBR2VP/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a89f1eda-088c-4195-80d4-a28fac9e437a"/>
  <p:tag name="DOWN_MIGRATION_INITIAL_LAYOUT_REQUIRED" val="9.2.99"/>
  <p:tag name="EMPOWERCHARTSPROPERTIES_LASTWRITEDATE" val="6386216237092166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Violet;-1;Black;-1;-1;-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Black;-1;-1;-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Primary;-1;-2;-2;-1;-2"/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1sNKCMwApEvXbtUIHM0T8EAAAAAAADAAAABAADAAAAAwADAAAABAD///////8DAAAAAAD///////8DAAEA////////BQAAAAMAEAAL9I3f1vvkN0OELRS/q+pAFQQAAAABAAMAAAACAAMAAAABAAQAAgD///////8FAAAABAAQAAvF39w3veMJQp9p9IOtYhdM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Ww0oIzACkS9du1QgczRPwREYXRhAAUAAAAAAk5hbWUADQAAAExpbmtEYXRhTGlzdAAQVmVyc2lvbgABAAAACUxhc3RXcml0ZQAf2VP/kQEAAAABAP////9hAGEAAAAFX2lkABAAAAAE9I3f1vvkN0OELRS/q+pAFQREYXRhAAUAAAAAAk5hbWUADQAAAExpbmtEYXRhTGlzdAAQVmVyc2lvbgAAAAAACUxhc3RXcml0ZQAa2VP/kQEAAAACAP////9wAHAAAAAFX2lkABAAAAAExd/cN73jCUKfafSDrWIXTANEYXRhABYAAAACUGVyc29uYWxJZAABAAAAAAACTmFtZQALAAAAUGVyc29uYWxJZAAQVmVyc2lvbgAAAAAACUxhc3RXcml0ZQBR2VP/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a89f1eda-088c-4195-80d4-a28fac9e437a"/>
  <p:tag name="DOWN_MIGRATION_INITIAL_LAYOUT_REQUIRED" val="9.2.99"/>
  <p:tag name="EMPOWERCHARTSPROPERTIES_LASTWRITEDATE" val="63862162370921663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Violet;-1;Black;-1;-1;-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Black;-1;-1;-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Primary;-1;-2;-2;-1;-2"/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1sNKCMwApEvXbtUIHM0T8EAAAAAAADAAAABAADAAAAAwADAAAABAD///////8DAAAAAAD///////8DAAEA////////BQAAAAMAEAAL9I3f1vvkN0OELRS/q+pAFQQAAAABAAMAAAACAAMAAAABAAQAAgD///////8FAAAABAAQAAvF39w3veMJQp9p9IOtYhdM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Ww0oIzACkS9du1QgczRPwREYXRhAAUAAAAAAk5hbWUADQAAAExpbmtEYXRhTGlzdAAQVmVyc2lvbgABAAAACUxhc3RXcml0ZQAf2VP/kQEAAAABAP////9hAGEAAAAFX2lkABAAAAAE9I3f1vvkN0OELRS/q+pAFQREYXRhAAUAAAAAAk5hbWUADQAAAExpbmtEYXRhTGlzdAAQVmVyc2lvbgAAAAAACUxhc3RXcml0ZQAa2VP/kQEAAAACAP////9wAHAAAAAFX2lkABAAAAAExd/cN73jCUKfafSDrWIXTANEYXRhABYAAAACUGVyc29uYWxJZAABAAAAAAACTmFtZQALAAAAUGVyc29uYWxJZAAQVmVyc2lvbgAAAAAACUxhc3RXcml0ZQBR2VP/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a89f1eda-088c-4195-80d4-a28fac9e437a"/>
  <p:tag name="DOWN_MIGRATION_INITIAL_LAYOUT_REQUIRED" val="9.2.99"/>
  <p:tag name="EMPOWERCHARTSPROPERTIES_LASTWRITEDATE" val="6386216237092166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Primary;-1;-2;-2;-1;-2"/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1sNKCMwApEvXbtUIHM0T8EAAAAAAADAAAABAADAAAAAwADAAAABAD///////8DAAAAAAD///////8DAAEA////////BQAAAAMAEAAL9I3f1vvkN0OELRS/q+pAFQQAAAABAAMAAAACAAMAAAABAAQAAgD///////8FAAAABAAQAAvF39w3veMJQp9p9IOtYhdM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Ww0oIzACkS9du1QgczRPwREYXRhAAUAAAAAAk5hbWUADQAAAExpbmtEYXRhTGlzdAAQVmVyc2lvbgABAAAACUxhc3RXcml0ZQAf2VP/kQEAAAABAP////9hAGEAAAAFX2lkABAAAAAE9I3f1vvkN0OELRS/q+pAFQREYXRhAAUAAAAAAk5hbWUADQAAAExpbmtEYXRhTGlzdAAQVmVyc2lvbgAAAAAACUxhc3RXcml0ZQAa2VP/kQEAAAACAP////9wAHAAAAAFX2lkABAAAAAExd/cN73jCUKfafSDrWIXTANEYXRhABYAAAACUGVyc29uYWxJZAABAAAAAAACTmFtZQALAAAAUGVyc29uYWxJZAAQVmVyc2lvbgAAAAAACUxhc3RXcml0ZQBR2VP/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a89f1eda-088c-4195-80d4-a28fac9e437a"/>
  <p:tag name="DOWN_MIGRATION_INITIAL_LAYOUT_REQUIRED" val="9.2.99"/>
  <p:tag name="EMPOWERCHARTSPROPERTIES_LASTWRITEDATE" val="63862162370921663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Violet;-1;Black;-1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Black;-1;-2;-2;-1;-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Black;-1;-1;-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Violet;-1;Black;-1;-1;-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Black;-1;-1;-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Violet;-1;Black;-1;-1;-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Black;-1;-1;-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Violet;-1;Black;-1;-1;-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Black;-1;-1;-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Primary;-1;-2;-2;-1;-2"/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1sNKCMwApEvXbtUIHM0T8EAAAAAAADAAAABAADAAAAAwADAAAABAD///////8DAAAAAAD///////8DAAEA////////BQAAAAMAEAAL9I3f1vvkN0OELRS/q+pAFQQAAAABAAMAAAACAAMAAAABAAQAAgD///////8FAAAABAAQAAvF39w3veMJQp9p9IOtYhdM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Ww0oIzACkS9du1QgczRPwREYXRhAAUAAAAAAk5hbWUADQAAAExpbmtEYXRhTGlzdAAQVmVyc2lvbgABAAAACUxhc3RXcml0ZQAf2VP/kQEAAAABAP////9hAGEAAAAFX2lkABAAAAAE9I3f1vvkN0OELRS/q+pAFQREYXRhAAUAAAAAAk5hbWUADQAAAExpbmtEYXRhTGlzdAAQVmVyc2lvbgAAAAAACUxhc3RXcml0ZQAa2VP/kQEAAAACAP////9wAHAAAAAFX2lkABAAAAAExd/cN73jCUKfafSDrWIXTANEYXRhABYAAAACUGVyc29uYWxJZAABAAAAAAACTmFtZQALAAAAUGVyc29uYWxJZAAQVmVyc2lvbgAAAAAACUxhc3RXcml0ZQBR2VP/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a89f1eda-088c-4195-80d4-a28fac9e437a"/>
  <p:tag name="DOWN_MIGRATION_INITIAL_LAYOUT_REQUIRED" val="9.2.99"/>
  <p:tag name="EMPOWERCHARTSPROPERTIES_LASTWRITEDATE" val="63862162370921663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Primary;-1;-2;-2;-1;-2"/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1sNKCMwApEvXbtUIHM0T8EAAAAAAADAAAABAADAAAAAwADAAAABAD///////8DAAAAAAD///////8DAAEA////////BQAAAAMAEAAL9I3f1vvkN0OELRS/q+pAFQQAAAABAAMAAAACAAMAAAABAAQAAgD///////8FAAAABAAQAAvF39w3veMJQp9p9IOtYhdM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Ww0oIzACkS9du1QgczRPwREYXRhAAUAAAAAAk5hbWUADQAAAExpbmtEYXRhTGlzdAAQVmVyc2lvbgABAAAACUxhc3RXcml0ZQAf2VP/kQEAAAABAP////9hAGEAAAAFX2lkABAAAAAE9I3f1vvkN0OELRS/q+pAFQREYXRhAAUAAAAAAk5hbWUADQAAAExpbmtEYXRhTGlzdAAQVmVyc2lvbgAAAAAACUxhc3RXcml0ZQAa2VP/kQEAAAACAP////9wAHAAAAAFX2lkABAAAAAExd/cN73jCUKfafSDrWIXTANEYXRhABYAAAACUGVyc29uYWxJZAABAAAAAAACTmFtZQALAAAAUGVyc29uYWxJZAAQVmVyc2lvbgAAAAAACUxhc3RXcml0ZQBR2VP/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a89f1eda-088c-4195-80d4-a28fac9e437a"/>
  <p:tag name="DOWN_MIGRATION_INITIAL_LAYOUT_REQUIRED" val="9.2.99"/>
  <p:tag name="EMPOWERCHARTSPROPERTIES_LASTWRITEDATE" val="63862162370921663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a04399-c7e5-4fcf-b735-2678e6fed458">
      <Terms xmlns="http://schemas.microsoft.com/office/infopath/2007/PartnerControls"/>
    </lcf76f155ced4ddcb4097134ff3c332f>
    <TaxCatchAll xmlns="63bcba6c-a169-4f7f-9622-66e1309e990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5764B843F86745ABA63C00F7238EC0" ma:contentTypeVersion="18" ma:contentTypeDescription="Create a new document." ma:contentTypeScope="" ma:versionID="981a15c99f6cb83d6172824fb9239b50">
  <xsd:schema xmlns:xsd="http://www.w3.org/2001/XMLSchema" xmlns:xs="http://www.w3.org/2001/XMLSchema" xmlns:p="http://schemas.microsoft.com/office/2006/metadata/properties" xmlns:ns2="07a04399-c7e5-4fcf-b735-2678e6fed458" xmlns:ns3="63bcba6c-a169-4f7f-9622-66e1309e9900" targetNamespace="http://schemas.microsoft.com/office/2006/metadata/properties" ma:root="true" ma:fieldsID="a0fa2637f1b40fe599f4bb50bc3a021c" ns2:_="" ns3:_="">
    <xsd:import namespace="07a04399-c7e5-4fcf-b735-2678e6fed458"/>
    <xsd:import namespace="63bcba6c-a169-4f7f-9622-66e1309e99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04399-c7e5-4fcf-b735-2678e6fed4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13b2ed-c304-4591-a7c9-eb826bf95b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bcba6c-a169-4f7f-9622-66e1309e990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dfcacdf-b702-44f0-ac36-c9d63de21d8c}" ma:internalName="TaxCatchAll" ma:showField="CatchAllData" ma:web="63bcba6c-a169-4f7f-9622-66e1309e99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C6DA17-B042-4E4F-AC60-B99E50B34DD0}">
  <ds:schemaRefs>
    <ds:schemaRef ds:uri="http://www.w3.org/XML/1998/namespace"/>
    <ds:schemaRef ds:uri="http://schemas.microsoft.com/office/2006/documentManagement/types"/>
    <ds:schemaRef ds:uri="http://purl.org/dc/terms/"/>
    <ds:schemaRef ds:uri="63bcba6c-a169-4f7f-9622-66e1309e9900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07a04399-c7e5-4fcf-b735-2678e6fed458"/>
  </ds:schemaRefs>
</ds:datastoreItem>
</file>

<file path=customXml/itemProps2.xml><?xml version="1.0" encoding="utf-8"?>
<ds:datastoreItem xmlns:ds="http://schemas.openxmlformats.org/officeDocument/2006/customXml" ds:itemID="{16241542-829C-476C-9205-8310A68D99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52A3F7-DA7A-421C-BF80-748D41A67DFA}">
  <ds:schemaRefs>
    <ds:schemaRef ds:uri="07a04399-c7e5-4fcf-b735-2678e6fed458"/>
    <ds:schemaRef ds:uri="63bcba6c-a169-4f7f-9622-66e1309e99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1137</Words>
  <Application>Microsoft Office PowerPoint</Application>
  <PresentationFormat>On-screen Show (16:9)</PresentationFormat>
  <Paragraphs>272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ＭＳ Ｐゴシック</vt:lpstr>
      <vt:lpstr>Aptos</vt:lpstr>
      <vt:lpstr>Arial</vt:lpstr>
      <vt:lpstr>Bosch Office Sans</vt:lpstr>
      <vt:lpstr>Bosch Sans Regular</vt:lpstr>
      <vt:lpstr>Calibri</vt:lpstr>
      <vt:lpstr>Cambria Math</vt:lpstr>
      <vt:lpstr>ProximaNova-Regular</vt:lpstr>
      <vt:lpstr>Wingdings</vt:lpstr>
      <vt:lpstr>Office Theme</vt:lpstr>
      <vt:lpstr>1_Office Theme</vt:lpstr>
      <vt:lpstr>PowerPoint Presentation</vt:lpstr>
      <vt:lpstr>Learnings from R290  System Development</vt:lpstr>
      <vt:lpstr>Learnings from R290 System Development</vt:lpstr>
      <vt:lpstr>Bosch Thermal System Portfolio for R290</vt:lpstr>
      <vt:lpstr>Thermal Systems Research Lab – Waltham MA</vt:lpstr>
      <vt:lpstr>Oil Circulation &amp; Solubility vs Performance</vt:lpstr>
      <vt:lpstr>Importance of Thermal Isolation</vt:lpstr>
      <vt:lpstr>Influence of Vapor Injection (VI)</vt:lpstr>
      <vt:lpstr>Vapor Injection vs Hot Gas Cycle at -30°C (-22°F)</vt:lpstr>
      <vt:lpstr>Single vs Dual Chiller Systems (1/2)</vt:lpstr>
      <vt:lpstr>Single vs Dual Chiller Systems (2/2)</vt:lpstr>
      <vt:lpstr>Contributors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Schall</dc:creator>
  <cp:lastModifiedBy>Nicgorski Dana (PS-TS/ENS PS-TS/ENS1)</cp:lastModifiedBy>
  <cp:revision>66</cp:revision>
  <dcterms:created xsi:type="dcterms:W3CDTF">2023-08-28T14:19:58Z</dcterms:created>
  <dcterms:modified xsi:type="dcterms:W3CDTF">2025-05-16T14:53:43Z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0x010100325764B843F86745ABA63C00F7238EC0</vt:lpwstr>
  </property>
  <property fmtid="{D5CDD505-2E9C-101B-9397-08002B2CF9AE}" pid="3" name="MediaServiceImageTags">
    <vt:lpwstr/>
  </property>
</Properties>
</file>