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77" r:id="rId5"/>
    <p:sldId id="3708" r:id="rId6"/>
    <p:sldId id="3696" r:id="rId7"/>
    <p:sldId id="3689" r:id="rId8"/>
    <p:sldId id="3685" r:id="rId9"/>
    <p:sldId id="3704" r:id="rId10"/>
    <p:sldId id="3710" r:id="rId11"/>
    <p:sldId id="3699" r:id="rId12"/>
    <p:sldId id="3707" r:id="rId13"/>
    <p:sldId id="3700" r:id="rId14"/>
    <p:sldId id="3712" r:id="rId15"/>
    <p:sldId id="3715" r:id="rId16"/>
    <p:sldId id="3717" r:id="rId17"/>
    <p:sldId id="3713" r:id="rId18"/>
    <p:sldId id="3719" r:id="rId19"/>
    <p:sldId id="3691" r:id="rId20"/>
    <p:sldId id="3673" r:id="rId21"/>
    <p:sldId id="3667" r:id="rId22"/>
    <p:sldId id="3668" r:id="rId23"/>
    <p:sldId id="3720" r:id="rId24"/>
    <p:sldId id="276" r:id="rId25"/>
  </p:sldIdLst>
  <p:sldSz cx="12192000" cy="6858000"/>
  <p:notesSz cx="6807200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3DF297-6801-BD3E-1C58-6217CA449057}" name="NAKAUE Tsubasa 仲上 翼" initials="N翼" userId="S::nakauet@daikin.co.jp::2ec7fa8b-fdd0-4e34-a6ff-691750d49e3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翼" initials="翼" lastIdx="2" clrIdx="0">
    <p:extLst>
      <p:ext uri="{19B8F6BF-5375-455C-9EA6-DF929625EA0E}">
        <p15:presenceInfo xmlns:p15="http://schemas.microsoft.com/office/powerpoint/2012/main" userId="S::nakauet@daikin.co.jp::2ec7fa8b-fdd0-4e34-a6ff-691750d49e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428"/>
    <a:srgbClr val="FFFFFF"/>
    <a:srgbClr val="0092D2"/>
    <a:srgbClr val="FFFF99"/>
    <a:srgbClr val="000000"/>
    <a:srgbClr val="545B5E"/>
    <a:srgbClr val="41B3DC"/>
    <a:srgbClr val="008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274" y="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8747C2-5706-4F1B-BAC9-B7A6F3E4731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622ED069-6CB4-4AE7-A4C5-CD7CAD06FA27}">
      <dgm:prSet phldrT="[Text]"/>
      <dgm:spPr/>
      <dgm:t>
        <a:bodyPr/>
        <a:lstStyle/>
        <a:p>
          <a:r>
            <a:rPr lang="de-DE" dirty="0"/>
            <a:t>Q4/2024</a:t>
          </a:r>
          <a:endParaRPr lang="en-US" dirty="0"/>
        </a:p>
      </dgm:t>
    </dgm:pt>
    <dgm:pt modelId="{540372A3-0BAB-458A-8733-5DA5EB263F43}" type="parTrans" cxnId="{B4B802EB-A236-4FA1-97BA-D1CCAABC69CC}">
      <dgm:prSet/>
      <dgm:spPr/>
      <dgm:t>
        <a:bodyPr/>
        <a:lstStyle/>
        <a:p>
          <a:endParaRPr lang="en-US"/>
        </a:p>
      </dgm:t>
    </dgm:pt>
    <dgm:pt modelId="{631316B9-FCE4-4A19-84DE-DD008813C912}" type="sibTrans" cxnId="{B4B802EB-A236-4FA1-97BA-D1CCAABC69CC}">
      <dgm:prSet/>
      <dgm:spPr/>
      <dgm:t>
        <a:bodyPr/>
        <a:lstStyle/>
        <a:p>
          <a:endParaRPr lang="en-US"/>
        </a:p>
      </dgm:t>
    </dgm:pt>
    <dgm:pt modelId="{9DD82C0F-022D-443C-AFCF-D5E7AE1DBB40}">
      <dgm:prSet phldrT="[Text]"/>
      <dgm:spPr/>
      <dgm:t>
        <a:bodyPr/>
        <a:lstStyle/>
        <a:p>
          <a:r>
            <a:rPr lang="de-DE" dirty="0"/>
            <a:t>Q2/2025</a:t>
          </a:r>
          <a:endParaRPr lang="en-US" dirty="0"/>
        </a:p>
      </dgm:t>
    </dgm:pt>
    <dgm:pt modelId="{B5882BD6-0772-47DE-B395-C58E7219D966}" type="parTrans" cxnId="{196BEAF3-A7A5-4E9A-AD49-D9D8A216B117}">
      <dgm:prSet/>
      <dgm:spPr/>
      <dgm:t>
        <a:bodyPr/>
        <a:lstStyle/>
        <a:p>
          <a:endParaRPr lang="en-US"/>
        </a:p>
      </dgm:t>
    </dgm:pt>
    <dgm:pt modelId="{A1581334-FA7F-47AE-98D4-DF90C6C26DD6}" type="sibTrans" cxnId="{196BEAF3-A7A5-4E9A-AD49-D9D8A216B117}">
      <dgm:prSet/>
      <dgm:spPr/>
      <dgm:t>
        <a:bodyPr/>
        <a:lstStyle/>
        <a:p>
          <a:endParaRPr lang="en-US"/>
        </a:p>
      </dgm:t>
    </dgm:pt>
    <dgm:pt modelId="{51F1A776-59D4-4AD4-B054-C3A643494F01}">
      <dgm:prSet phldrT="[Text]"/>
      <dgm:spPr/>
      <dgm:t>
        <a:bodyPr/>
        <a:lstStyle/>
        <a:p>
          <a:r>
            <a:rPr lang="de-DE" dirty="0"/>
            <a:t>Q4/2025</a:t>
          </a:r>
          <a:endParaRPr lang="en-US" dirty="0"/>
        </a:p>
      </dgm:t>
    </dgm:pt>
    <dgm:pt modelId="{A9BF247A-925A-489B-8688-6C5D3B72E4E9}" type="parTrans" cxnId="{17DBFEE1-515B-4C44-BE13-932C74E5F323}">
      <dgm:prSet/>
      <dgm:spPr/>
      <dgm:t>
        <a:bodyPr/>
        <a:lstStyle/>
        <a:p>
          <a:endParaRPr lang="en-US"/>
        </a:p>
      </dgm:t>
    </dgm:pt>
    <dgm:pt modelId="{F9324AED-7568-4C0D-980B-AC85AE2D198C}" type="sibTrans" cxnId="{17DBFEE1-515B-4C44-BE13-932C74E5F323}">
      <dgm:prSet/>
      <dgm:spPr/>
      <dgm:t>
        <a:bodyPr/>
        <a:lstStyle/>
        <a:p>
          <a:endParaRPr lang="en-US"/>
        </a:p>
      </dgm:t>
    </dgm:pt>
    <dgm:pt modelId="{3490E4BE-1ECB-46E3-8AB0-18A9582487CC}" type="pres">
      <dgm:prSet presAssocID="{518747C2-5706-4F1B-BAC9-B7A6F3E47315}" presName="Name0" presStyleCnt="0">
        <dgm:presLayoutVars>
          <dgm:dir/>
          <dgm:resizeHandles val="exact"/>
        </dgm:presLayoutVars>
      </dgm:prSet>
      <dgm:spPr/>
    </dgm:pt>
    <dgm:pt modelId="{B8CBC683-7F6F-4E9E-9BC6-5AB5C8C999FB}" type="pres">
      <dgm:prSet presAssocID="{518747C2-5706-4F1B-BAC9-B7A6F3E47315}" presName="arrow" presStyleLbl="bgShp" presStyleIdx="0" presStyleCnt="1"/>
      <dgm:spPr/>
    </dgm:pt>
    <dgm:pt modelId="{87C0BF4B-D2CE-4D73-9B27-4FD648D09988}" type="pres">
      <dgm:prSet presAssocID="{518747C2-5706-4F1B-BAC9-B7A6F3E47315}" presName="points" presStyleCnt="0"/>
      <dgm:spPr/>
    </dgm:pt>
    <dgm:pt modelId="{CF57C883-1787-4675-B9CE-E54499BC6525}" type="pres">
      <dgm:prSet presAssocID="{622ED069-6CB4-4AE7-A4C5-CD7CAD06FA27}" presName="compositeA" presStyleCnt="0"/>
      <dgm:spPr/>
    </dgm:pt>
    <dgm:pt modelId="{C5431F35-00DC-4BEA-83B7-A1F58B211841}" type="pres">
      <dgm:prSet presAssocID="{622ED069-6CB4-4AE7-A4C5-CD7CAD06FA27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85C2D7-3DCF-473B-AFD2-9D340264FAED}" type="pres">
      <dgm:prSet presAssocID="{622ED069-6CB4-4AE7-A4C5-CD7CAD06FA27}" presName="circleA" presStyleLbl="node1" presStyleIdx="0" presStyleCnt="3"/>
      <dgm:spPr/>
    </dgm:pt>
    <dgm:pt modelId="{8F0D7ABB-DF12-4536-AEDD-D22BA553E748}" type="pres">
      <dgm:prSet presAssocID="{622ED069-6CB4-4AE7-A4C5-CD7CAD06FA27}" presName="spaceA" presStyleCnt="0"/>
      <dgm:spPr/>
    </dgm:pt>
    <dgm:pt modelId="{128160EA-6619-49BA-A103-65ABD2629DDE}" type="pres">
      <dgm:prSet presAssocID="{631316B9-FCE4-4A19-84DE-DD008813C912}" presName="space" presStyleCnt="0"/>
      <dgm:spPr/>
    </dgm:pt>
    <dgm:pt modelId="{34CDE629-33DE-4C2C-A722-EBC822D344F3}" type="pres">
      <dgm:prSet presAssocID="{9DD82C0F-022D-443C-AFCF-D5E7AE1DBB40}" presName="compositeB" presStyleCnt="0"/>
      <dgm:spPr/>
    </dgm:pt>
    <dgm:pt modelId="{6023B997-99F8-4D51-96E3-80650582C115}" type="pres">
      <dgm:prSet presAssocID="{9DD82C0F-022D-443C-AFCF-D5E7AE1DBB40}" presName="textB" presStyleLbl="revTx" presStyleIdx="1" presStyleCnt="3" custLinFactY="-6179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4DF56-54CD-48F7-9AC0-4B3DA6DFAF3F}" type="pres">
      <dgm:prSet presAssocID="{9DD82C0F-022D-443C-AFCF-D5E7AE1DBB40}" presName="circleB" presStyleLbl="node1" presStyleIdx="1" presStyleCnt="3"/>
      <dgm:spPr/>
    </dgm:pt>
    <dgm:pt modelId="{E4A1B2A9-32B1-4FB2-BF59-D43C2E7A5456}" type="pres">
      <dgm:prSet presAssocID="{9DD82C0F-022D-443C-AFCF-D5E7AE1DBB40}" presName="spaceB" presStyleCnt="0"/>
      <dgm:spPr/>
    </dgm:pt>
    <dgm:pt modelId="{FB2F6A83-3EEC-4386-B5A9-1FD766A40892}" type="pres">
      <dgm:prSet presAssocID="{A1581334-FA7F-47AE-98D4-DF90C6C26DD6}" presName="space" presStyleCnt="0"/>
      <dgm:spPr/>
    </dgm:pt>
    <dgm:pt modelId="{86F0CC94-F172-492A-9A78-F3326CB285E3}" type="pres">
      <dgm:prSet presAssocID="{51F1A776-59D4-4AD4-B054-C3A643494F01}" presName="compositeA" presStyleCnt="0"/>
      <dgm:spPr/>
    </dgm:pt>
    <dgm:pt modelId="{4AA56874-54DA-4A19-A556-B99AEE78FCCE}" type="pres">
      <dgm:prSet presAssocID="{51F1A776-59D4-4AD4-B054-C3A643494F01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AE5E5-D554-470C-A8C0-4414BBB95244}" type="pres">
      <dgm:prSet presAssocID="{51F1A776-59D4-4AD4-B054-C3A643494F01}" presName="circleA" presStyleLbl="node1" presStyleIdx="2" presStyleCnt="3"/>
      <dgm:spPr/>
    </dgm:pt>
    <dgm:pt modelId="{313F811D-6221-49F5-ABA8-7CDB23C917A0}" type="pres">
      <dgm:prSet presAssocID="{51F1A776-59D4-4AD4-B054-C3A643494F01}" presName="spaceA" presStyleCnt="0"/>
      <dgm:spPr/>
    </dgm:pt>
  </dgm:ptLst>
  <dgm:cxnLst>
    <dgm:cxn modelId="{D13D7C8C-FDC9-4C10-9D14-68E465EB9303}" type="presOf" srcId="{518747C2-5706-4F1B-BAC9-B7A6F3E47315}" destId="{3490E4BE-1ECB-46E3-8AB0-18A9582487CC}" srcOrd="0" destOrd="0" presId="urn:microsoft.com/office/officeart/2005/8/layout/hProcess11"/>
    <dgm:cxn modelId="{B514A46C-575A-4D70-8B83-CD94C8C8159E}" type="presOf" srcId="{622ED069-6CB4-4AE7-A4C5-CD7CAD06FA27}" destId="{C5431F35-00DC-4BEA-83B7-A1F58B211841}" srcOrd="0" destOrd="0" presId="urn:microsoft.com/office/officeart/2005/8/layout/hProcess11"/>
    <dgm:cxn modelId="{7219D89B-9D07-4D6B-989B-8E2B3579B7FD}" type="presOf" srcId="{9DD82C0F-022D-443C-AFCF-D5E7AE1DBB40}" destId="{6023B997-99F8-4D51-96E3-80650582C115}" srcOrd="0" destOrd="0" presId="urn:microsoft.com/office/officeart/2005/8/layout/hProcess11"/>
    <dgm:cxn modelId="{B4B802EB-A236-4FA1-97BA-D1CCAABC69CC}" srcId="{518747C2-5706-4F1B-BAC9-B7A6F3E47315}" destId="{622ED069-6CB4-4AE7-A4C5-CD7CAD06FA27}" srcOrd="0" destOrd="0" parTransId="{540372A3-0BAB-458A-8733-5DA5EB263F43}" sibTransId="{631316B9-FCE4-4A19-84DE-DD008813C912}"/>
    <dgm:cxn modelId="{AD597C03-6BCE-4857-9B0A-337718A19E7C}" type="presOf" srcId="{51F1A776-59D4-4AD4-B054-C3A643494F01}" destId="{4AA56874-54DA-4A19-A556-B99AEE78FCCE}" srcOrd="0" destOrd="0" presId="urn:microsoft.com/office/officeart/2005/8/layout/hProcess11"/>
    <dgm:cxn modelId="{17DBFEE1-515B-4C44-BE13-932C74E5F323}" srcId="{518747C2-5706-4F1B-BAC9-B7A6F3E47315}" destId="{51F1A776-59D4-4AD4-B054-C3A643494F01}" srcOrd="2" destOrd="0" parTransId="{A9BF247A-925A-489B-8688-6C5D3B72E4E9}" sibTransId="{F9324AED-7568-4C0D-980B-AC85AE2D198C}"/>
    <dgm:cxn modelId="{196BEAF3-A7A5-4E9A-AD49-D9D8A216B117}" srcId="{518747C2-5706-4F1B-BAC9-B7A6F3E47315}" destId="{9DD82C0F-022D-443C-AFCF-D5E7AE1DBB40}" srcOrd="1" destOrd="0" parTransId="{B5882BD6-0772-47DE-B395-C58E7219D966}" sibTransId="{A1581334-FA7F-47AE-98D4-DF90C6C26DD6}"/>
    <dgm:cxn modelId="{DD8EC81F-EF62-4C32-9362-ED96EEA0B8AB}" type="presParOf" srcId="{3490E4BE-1ECB-46E3-8AB0-18A9582487CC}" destId="{B8CBC683-7F6F-4E9E-9BC6-5AB5C8C999FB}" srcOrd="0" destOrd="0" presId="urn:microsoft.com/office/officeart/2005/8/layout/hProcess11"/>
    <dgm:cxn modelId="{03970028-86B3-4515-A736-FE67C5D8CA89}" type="presParOf" srcId="{3490E4BE-1ECB-46E3-8AB0-18A9582487CC}" destId="{87C0BF4B-D2CE-4D73-9B27-4FD648D09988}" srcOrd="1" destOrd="0" presId="urn:microsoft.com/office/officeart/2005/8/layout/hProcess11"/>
    <dgm:cxn modelId="{403702DB-C6AC-421E-8F0E-E07FDF06FD09}" type="presParOf" srcId="{87C0BF4B-D2CE-4D73-9B27-4FD648D09988}" destId="{CF57C883-1787-4675-B9CE-E54499BC6525}" srcOrd="0" destOrd="0" presId="urn:microsoft.com/office/officeart/2005/8/layout/hProcess11"/>
    <dgm:cxn modelId="{1A6818F1-21C3-465B-AB47-D02F0840D4C7}" type="presParOf" srcId="{CF57C883-1787-4675-B9CE-E54499BC6525}" destId="{C5431F35-00DC-4BEA-83B7-A1F58B211841}" srcOrd="0" destOrd="0" presId="urn:microsoft.com/office/officeart/2005/8/layout/hProcess11"/>
    <dgm:cxn modelId="{604A7F5B-9D21-4E00-9A8D-A571AB95A35B}" type="presParOf" srcId="{CF57C883-1787-4675-B9CE-E54499BC6525}" destId="{B585C2D7-3DCF-473B-AFD2-9D340264FAED}" srcOrd="1" destOrd="0" presId="urn:microsoft.com/office/officeart/2005/8/layout/hProcess11"/>
    <dgm:cxn modelId="{4B6CD60E-04D0-4DF9-9038-F97D3B9F5C7A}" type="presParOf" srcId="{CF57C883-1787-4675-B9CE-E54499BC6525}" destId="{8F0D7ABB-DF12-4536-AEDD-D22BA553E748}" srcOrd="2" destOrd="0" presId="urn:microsoft.com/office/officeart/2005/8/layout/hProcess11"/>
    <dgm:cxn modelId="{AA55AE8E-4E16-419F-8B1B-45ADCB05BFEE}" type="presParOf" srcId="{87C0BF4B-D2CE-4D73-9B27-4FD648D09988}" destId="{128160EA-6619-49BA-A103-65ABD2629DDE}" srcOrd="1" destOrd="0" presId="urn:microsoft.com/office/officeart/2005/8/layout/hProcess11"/>
    <dgm:cxn modelId="{EAEDC797-32C7-4786-95C9-AE9EF6DFCEE3}" type="presParOf" srcId="{87C0BF4B-D2CE-4D73-9B27-4FD648D09988}" destId="{34CDE629-33DE-4C2C-A722-EBC822D344F3}" srcOrd="2" destOrd="0" presId="urn:microsoft.com/office/officeart/2005/8/layout/hProcess11"/>
    <dgm:cxn modelId="{8D2FD555-6647-41DB-AC86-804AE38329F1}" type="presParOf" srcId="{34CDE629-33DE-4C2C-A722-EBC822D344F3}" destId="{6023B997-99F8-4D51-96E3-80650582C115}" srcOrd="0" destOrd="0" presId="urn:microsoft.com/office/officeart/2005/8/layout/hProcess11"/>
    <dgm:cxn modelId="{7B1BD1BC-4695-46C5-B73B-773AFC3B18C3}" type="presParOf" srcId="{34CDE629-33DE-4C2C-A722-EBC822D344F3}" destId="{0BD4DF56-54CD-48F7-9AC0-4B3DA6DFAF3F}" srcOrd="1" destOrd="0" presId="urn:microsoft.com/office/officeart/2005/8/layout/hProcess11"/>
    <dgm:cxn modelId="{FCD49AE5-5D8E-4814-A92C-664F6979150D}" type="presParOf" srcId="{34CDE629-33DE-4C2C-A722-EBC822D344F3}" destId="{E4A1B2A9-32B1-4FB2-BF59-D43C2E7A5456}" srcOrd="2" destOrd="0" presId="urn:microsoft.com/office/officeart/2005/8/layout/hProcess11"/>
    <dgm:cxn modelId="{65E131CD-E504-4228-8B9D-D328B576AE07}" type="presParOf" srcId="{87C0BF4B-D2CE-4D73-9B27-4FD648D09988}" destId="{FB2F6A83-3EEC-4386-B5A9-1FD766A40892}" srcOrd="3" destOrd="0" presId="urn:microsoft.com/office/officeart/2005/8/layout/hProcess11"/>
    <dgm:cxn modelId="{479FE168-7421-412A-9BD0-AB7643D79703}" type="presParOf" srcId="{87C0BF4B-D2CE-4D73-9B27-4FD648D09988}" destId="{86F0CC94-F172-492A-9A78-F3326CB285E3}" srcOrd="4" destOrd="0" presId="urn:microsoft.com/office/officeart/2005/8/layout/hProcess11"/>
    <dgm:cxn modelId="{2D64C494-F12C-4868-BBA2-6FD36B4C1685}" type="presParOf" srcId="{86F0CC94-F172-492A-9A78-F3326CB285E3}" destId="{4AA56874-54DA-4A19-A556-B99AEE78FCCE}" srcOrd="0" destOrd="0" presId="urn:microsoft.com/office/officeart/2005/8/layout/hProcess11"/>
    <dgm:cxn modelId="{A19397E6-909E-47C3-B5C7-9C1BDB165C8E}" type="presParOf" srcId="{86F0CC94-F172-492A-9A78-F3326CB285E3}" destId="{78FAE5E5-D554-470C-A8C0-4414BBB95244}" srcOrd="1" destOrd="0" presId="urn:microsoft.com/office/officeart/2005/8/layout/hProcess11"/>
    <dgm:cxn modelId="{DC40DFC8-CAA5-42FD-BDDE-E2B972441508}" type="presParOf" srcId="{86F0CC94-F172-492A-9A78-F3326CB285E3}" destId="{313F811D-6221-49F5-ABA8-7CDB23C917A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BC683-7F6F-4E9E-9BC6-5AB5C8C999FB}">
      <dsp:nvSpPr>
        <dsp:cNvPr id="0" name=""/>
        <dsp:cNvSpPr/>
      </dsp:nvSpPr>
      <dsp:spPr>
        <a:xfrm>
          <a:off x="0" y="554306"/>
          <a:ext cx="11798300" cy="73907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431F35-00DC-4BEA-83B7-A1F58B211841}">
      <dsp:nvSpPr>
        <dsp:cNvPr id="0" name=""/>
        <dsp:cNvSpPr/>
      </dsp:nvSpPr>
      <dsp:spPr>
        <a:xfrm>
          <a:off x="5184" y="0"/>
          <a:ext cx="3421967" cy="739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/>
            <a:t>Q4/2024</a:t>
          </a:r>
          <a:endParaRPr lang="en-US" sz="2500" kern="1200" dirty="0"/>
        </a:p>
      </dsp:txBody>
      <dsp:txXfrm>
        <a:off x="5184" y="0"/>
        <a:ext cx="3421967" cy="739074"/>
      </dsp:txXfrm>
    </dsp:sp>
    <dsp:sp modelId="{B585C2D7-3DCF-473B-AFD2-9D340264FAED}">
      <dsp:nvSpPr>
        <dsp:cNvPr id="0" name=""/>
        <dsp:cNvSpPr/>
      </dsp:nvSpPr>
      <dsp:spPr>
        <a:xfrm>
          <a:off x="1623784" y="831459"/>
          <a:ext cx="184768" cy="184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3B997-99F8-4D51-96E3-80650582C115}">
      <dsp:nvSpPr>
        <dsp:cNvPr id="0" name=""/>
        <dsp:cNvSpPr/>
      </dsp:nvSpPr>
      <dsp:spPr>
        <a:xfrm>
          <a:off x="3598251" y="0"/>
          <a:ext cx="3421967" cy="739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/>
            <a:t>Q2/2025</a:t>
          </a:r>
          <a:endParaRPr lang="en-US" sz="2500" kern="1200" dirty="0"/>
        </a:p>
      </dsp:txBody>
      <dsp:txXfrm>
        <a:off x="3598251" y="0"/>
        <a:ext cx="3421967" cy="739074"/>
      </dsp:txXfrm>
    </dsp:sp>
    <dsp:sp modelId="{0BD4DF56-54CD-48F7-9AC0-4B3DA6DFAF3F}">
      <dsp:nvSpPr>
        <dsp:cNvPr id="0" name=""/>
        <dsp:cNvSpPr/>
      </dsp:nvSpPr>
      <dsp:spPr>
        <a:xfrm>
          <a:off x="5216850" y="831459"/>
          <a:ext cx="184768" cy="184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56874-54DA-4A19-A556-B99AEE78FCCE}">
      <dsp:nvSpPr>
        <dsp:cNvPr id="0" name=""/>
        <dsp:cNvSpPr/>
      </dsp:nvSpPr>
      <dsp:spPr>
        <a:xfrm>
          <a:off x="7191317" y="0"/>
          <a:ext cx="3421967" cy="739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/>
            <a:t>Q4/2025</a:t>
          </a:r>
          <a:endParaRPr lang="en-US" sz="2500" kern="1200" dirty="0"/>
        </a:p>
      </dsp:txBody>
      <dsp:txXfrm>
        <a:off x="7191317" y="0"/>
        <a:ext cx="3421967" cy="739074"/>
      </dsp:txXfrm>
    </dsp:sp>
    <dsp:sp modelId="{78FAE5E5-D554-470C-A8C0-4414BBB95244}">
      <dsp:nvSpPr>
        <dsp:cNvPr id="0" name=""/>
        <dsp:cNvSpPr/>
      </dsp:nvSpPr>
      <dsp:spPr>
        <a:xfrm>
          <a:off x="8809916" y="831459"/>
          <a:ext cx="184768" cy="184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ja-JP" altLang="ja-JP">
              <a:ea typeface="メイリオ" panose="020B0604030504040204" pitchFamily="50" charset="-12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6DF26D-8D77-46D5-8E11-FB42E8C64E8D}" type="datetimeFigureOut">
              <a:rPr lang="en-US" altLang="ja-JP">
                <a:ea typeface="メイリオ" panose="020B0604030504040204" pitchFamily="50" charset="-128"/>
              </a:rPr>
              <a:pPr/>
              <a:t>6/2/2025</a:t>
            </a:fld>
            <a:endParaRPr lang="en-US" altLang="ja-JP">
              <a:ea typeface="メイリオ" panose="020B0604030504040204" pitchFamily="50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ja-JP" altLang="ja-JP">
              <a:ea typeface="メイリオ" panose="020B0604030504040204" pitchFamily="50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4AF693-41C7-4E4B-BB93-9EC650D9E453}" type="slidenum">
              <a:rPr lang="en-US" altLang="ja-JP">
                <a:ea typeface="メイリオ" panose="020B0604030504040204" pitchFamily="50" charset="-128"/>
              </a:rPr>
              <a:pPr/>
              <a:t>‹#›</a:t>
            </a:fld>
            <a:endParaRPr lang="en-US" altLang="ja-JP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55766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メイリオ" panose="020B0604030504040204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メイリオ" panose="020B0604030504040204" pitchFamily="50" charset="-128"/>
              </a:defRPr>
            </a:lvl1pPr>
          </a:lstStyle>
          <a:p>
            <a:fld id="{58A51D48-086C-4557-9EF5-5F4666DB099E}" type="datetimeFigureOut">
              <a:rPr lang="en-US" altLang="ja-JP" smtClean="0"/>
              <a:pPr/>
              <a:t>6/2/2025</a:t>
            </a:fld>
            <a:endParaRPr lang="en-US" altLang="ja-J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4229" tIns="47114" rIns="94229" bIns="4711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メイリオ" panose="020B0604030504040204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メイリオ" panose="020B0604030504040204" pitchFamily="50" charset="-128"/>
              </a:defRPr>
            </a:lvl1pPr>
          </a:lstStyle>
          <a:p>
            <a:fld id="{C9F80BE9-0893-4A4E-BA55-7F88B7424269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78813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メイリオ" panose="020B0604030504040204" pitchFamily="50" charset="-128"/>
        <a:cs typeface="メイリオ" panose="020B0604030504040204" pitchFamily="5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メイリオ" panose="020B0604030504040204" pitchFamily="5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メイリオ" panose="020B0604030504040204" pitchFamily="5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メイリオ" panose="020B0604030504040204" pitchFamily="5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メイリオ" panose="020B0604030504040204" pitchFamily="5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80BE9-0893-4A4E-BA55-7F88B7424269}" type="slidenum">
              <a:rPr lang="en-US" altLang="ja-JP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2453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800">
              <a:solidFill>
                <a:schemeClr val="tx1">
                  <a:lumMod val="50000"/>
                </a:schemeClr>
              </a:solidFill>
              <a:latin typeface="+mn-ea"/>
              <a:ea typeface="+mn-ea"/>
              <a:cs typeface="Arial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80BE9-0893-4A4E-BA55-7F88B7424269}" type="slidenum">
              <a:rPr lang="en-US" altLang="ja-JP" smtClean="0"/>
              <a:pPr/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079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800">
              <a:solidFill>
                <a:schemeClr val="tx1">
                  <a:lumMod val="50000"/>
                </a:schemeClr>
              </a:solidFill>
              <a:latin typeface="+mn-ea"/>
              <a:ea typeface="+mn-ea"/>
              <a:cs typeface="Arial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80BE9-0893-4A4E-BA55-7F88B7424269}" type="slidenum">
              <a:rPr lang="en-US" altLang="ja-JP" smtClean="0"/>
              <a:pPr/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7761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800">
              <a:solidFill>
                <a:schemeClr val="tx1">
                  <a:lumMod val="50000"/>
                </a:schemeClr>
              </a:solidFill>
              <a:latin typeface="+mn-ea"/>
              <a:ea typeface="+mn-ea"/>
              <a:cs typeface="Arial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80BE9-0893-4A4E-BA55-7F88B7424269}" type="slidenum">
              <a:rPr lang="en-US" altLang="ja-JP" smtClean="0"/>
              <a:pPr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0783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800">
              <a:solidFill>
                <a:schemeClr val="tx1">
                  <a:lumMod val="50000"/>
                </a:schemeClr>
              </a:solidFill>
              <a:latin typeface="+mn-ea"/>
              <a:ea typeface="+mn-ea"/>
              <a:cs typeface="Arial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80BE9-0893-4A4E-BA55-7F88B7424269}" type="slidenum">
              <a:rPr lang="en-US" altLang="ja-JP" smtClean="0"/>
              <a:pPr/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7498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800">
              <a:solidFill>
                <a:schemeClr val="tx1">
                  <a:lumMod val="50000"/>
                </a:schemeClr>
              </a:solidFill>
              <a:latin typeface="+mn-ea"/>
              <a:ea typeface="+mn-ea"/>
              <a:cs typeface="Arial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80BE9-0893-4A4E-BA55-7F88B7424269}" type="slidenum">
              <a:rPr lang="en-US" altLang="ja-JP" smtClean="0"/>
              <a:pPr/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0035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80BE9-0893-4A4E-BA55-7F88B7424269}" type="slidenum">
              <a:rPr lang="en-US" altLang="ja-JP" smtClean="0"/>
              <a:pPr/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2383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800">
              <a:solidFill>
                <a:schemeClr val="tx1">
                  <a:lumMod val="50000"/>
                </a:schemeClr>
              </a:solidFill>
              <a:latin typeface="+mn-ea"/>
              <a:ea typeface="+mn-ea"/>
              <a:cs typeface="Arial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80BE9-0893-4A4E-BA55-7F88B7424269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3894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800">
              <a:solidFill>
                <a:schemeClr val="tx1">
                  <a:lumMod val="50000"/>
                </a:schemeClr>
              </a:solidFill>
              <a:latin typeface="+mn-ea"/>
              <a:ea typeface="+mn-ea"/>
              <a:cs typeface="Arial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80BE9-0893-4A4E-BA55-7F88B7424269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0456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800">
              <a:solidFill>
                <a:schemeClr val="tx1">
                  <a:lumMod val="50000"/>
                </a:schemeClr>
              </a:solidFill>
              <a:latin typeface="+mn-ea"/>
              <a:ea typeface="+mn-ea"/>
              <a:cs typeface="Arial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80BE9-0893-4A4E-BA55-7F88B7424269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6708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800">
              <a:solidFill>
                <a:schemeClr val="tx1">
                  <a:lumMod val="50000"/>
                </a:schemeClr>
              </a:solidFill>
              <a:latin typeface="+mn-ea"/>
              <a:ea typeface="+mn-ea"/>
              <a:cs typeface="Arial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80BE9-0893-4A4E-BA55-7F88B7424269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4345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800">
              <a:solidFill>
                <a:schemeClr val="tx1">
                  <a:lumMod val="50000"/>
                </a:schemeClr>
              </a:solidFill>
              <a:latin typeface="+mn-ea"/>
              <a:ea typeface="+mn-ea"/>
              <a:cs typeface="Arial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80BE9-0893-4A4E-BA55-7F88B7424269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0813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800">
              <a:solidFill>
                <a:schemeClr val="tx1">
                  <a:lumMod val="50000"/>
                </a:schemeClr>
              </a:solidFill>
              <a:latin typeface="+mn-ea"/>
              <a:ea typeface="+mn-ea"/>
              <a:cs typeface="Arial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80BE9-0893-4A4E-BA55-7F88B7424269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4592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800">
              <a:solidFill>
                <a:schemeClr val="tx1">
                  <a:lumMod val="50000"/>
                </a:schemeClr>
              </a:solidFill>
              <a:latin typeface="+mn-ea"/>
              <a:ea typeface="+mn-ea"/>
              <a:cs typeface="Arial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80BE9-0893-4A4E-BA55-7F88B7424269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41760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800">
              <a:solidFill>
                <a:schemeClr val="tx1">
                  <a:lumMod val="50000"/>
                </a:schemeClr>
              </a:solidFill>
              <a:latin typeface="+mn-ea"/>
              <a:ea typeface="+mn-ea"/>
              <a:cs typeface="Arial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80BE9-0893-4A4E-BA55-7F88B7424269}" type="slidenum">
              <a:rPr lang="en-US" altLang="ja-JP" smtClean="0"/>
              <a:pPr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831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/>
          <p:nvPr/>
        </p:nvSpPr>
        <p:spPr>
          <a:xfrm>
            <a:off x="0" y="4293706"/>
            <a:ext cx="2464904" cy="1645918"/>
          </a:xfrm>
          <a:prstGeom prst="rect">
            <a:avLst/>
          </a:prstGeom>
          <a:solidFill>
            <a:srgbClr val="545B5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</a:rPr>
              <a:t> </a:t>
            </a:r>
          </a:p>
        </p:txBody>
      </p:sp>
      <p:sp>
        <p:nvSpPr>
          <p:cNvPr id="10" name="Rectangle 6"/>
          <p:cNvSpPr/>
          <p:nvPr/>
        </p:nvSpPr>
        <p:spPr>
          <a:xfrm>
            <a:off x="2544417" y="4293704"/>
            <a:ext cx="9647583" cy="16459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ja-JP" sz="1800">
              <a:solidFill>
                <a:srgbClr val="FFFFFF"/>
              </a:solidFill>
              <a:latin typeface="+mn-lt"/>
              <a:ea typeface="メイリオ" panose="020B0604030504040204" pitchFamily="5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9102" y="4381169"/>
            <a:ext cx="9138475" cy="886707"/>
          </a:xfrm>
        </p:spPr>
        <p:txBody>
          <a:bodyPr>
            <a:normAutofit/>
          </a:bodyPr>
          <a:lstStyle>
            <a:lvl1pPr algn="l">
              <a:defRPr sz="3200" b="1" baseline="0">
                <a:solidFill>
                  <a:srgbClr val="FFFFFF"/>
                </a:solidFill>
                <a:latin typeface="+mn-lt"/>
                <a:ea typeface="メイリオ" panose="020B0604030504040204" pitchFamily="50" charset="-128"/>
                <a:cs typeface="Arial"/>
              </a:defRPr>
            </a:lvl1pPr>
          </a:lstStyle>
          <a:p>
            <a:r>
              <a:rPr lang="de-DE" altLang="ja-JP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9103" y="5355312"/>
            <a:ext cx="9138476" cy="5227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aseline="0">
                <a:solidFill>
                  <a:srgbClr val="FFFFFF"/>
                </a:solidFill>
                <a:latin typeface="+mn-lt"/>
                <a:ea typeface="メイリオ" panose="020B0604030504040204" pitchFamily="50" charset="-128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altLang="ja-JP"/>
              <a:t>Formatvorlage des Untertitelmasters durch Klicken bearbeiten</a:t>
            </a:r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0"/>
          </p:nvPr>
        </p:nvSpPr>
        <p:spPr bwMode="auto">
          <a:xfrm>
            <a:off x="0" y="1280160"/>
            <a:ext cx="8082182" cy="2962656"/>
          </a:xfrm>
          <a:custGeom>
            <a:avLst/>
            <a:gdLst>
              <a:gd name="connsiteX0" fmla="*/ 0 w 6706491"/>
              <a:gd name="connsiteY0" fmla="*/ 2614027 h 2614027"/>
              <a:gd name="connsiteX1" fmla="*/ 653507 w 6706491"/>
              <a:gd name="connsiteY1" fmla="*/ 0 h 2614027"/>
              <a:gd name="connsiteX2" fmla="*/ 6706491 w 6706491"/>
              <a:gd name="connsiteY2" fmla="*/ 0 h 2614027"/>
              <a:gd name="connsiteX3" fmla="*/ 6052984 w 6706491"/>
              <a:gd name="connsiteY3" fmla="*/ 2614027 h 2614027"/>
              <a:gd name="connsiteX4" fmla="*/ 0 w 6706491"/>
              <a:gd name="connsiteY4" fmla="*/ 2614027 h 2614027"/>
              <a:gd name="connsiteX0" fmla="*/ 28282 w 6052984"/>
              <a:gd name="connsiteY0" fmla="*/ 2600658 h 2614027"/>
              <a:gd name="connsiteX1" fmla="*/ 0 w 6052984"/>
              <a:gd name="connsiteY1" fmla="*/ 0 h 2614027"/>
              <a:gd name="connsiteX2" fmla="*/ 6052984 w 6052984"/>
              <a:gd name="connsiteY2" fmla="*/ 0 h 2614027"/>
              <a:gd name="connsiteX3" fmla="*/ 5399477 w 6052984"/>
              <a:gd name="connsiteY3" fmla="*/ 2614027 h 2614027"/>
              <a:gd name="connsiteX4" fmla="*/ 28282 w 6052984"/>
              <a:gd name="connsiteY4" fmla="*/ 2600658 h 2614027"/>
              <a:gd name="connsiteX0" fmla="*/ 9232 w 6033934"/>
              <a:gd name="connsiteY0" fmla="*/ 2600658 h 2614027"/>
              <a:gd name="connsiteX1" fmla="*/ 0 w 6033934"/>
              <a:gd name="connsiteY1" fmla="*/ 0 h 2614027"/>
              <a:gd name="connsiteX2" fmla="*/ 6033934 w 6033934"/>
              <a:gd name="connsiteY2" fmla="*/ 0 h 2614027"/>
              <a:gd name="connsiteX3" fmla="*/ 5380427 w 6033934"/>
              <a:gd name="connsiteY3" fmla="*/ 2614027 h 2614027"/>
              <a:gd name="connsiteX4" fmla="*/ 9232 w 6033934"/>
              <a:gd name="connsiteY4" fmla="*/ 2600658 h 2614027"/>
              <a:gd name="connsiteX0" fmla="*/ 937 w 6034467"/>
              <a:gd name="connsiteY0" fmla="*/ 2614625 h 2614625"/>
              <a:gd name="connsiteX1" fmla="*/ 533 w 6034467"/>
              <a:gd name="connsiteY1" fmla="*/ 0 h 2614625"/>
              <a:gd name="connsiteX2" fmla="*/ 6034467 w 6034467"/>
              <a:gd name="connsiteY2" fmla="*/ 0 h 2614625"/>
              <a:gd name="connsiteX3" fmla="*/ 5380960 w 6034467"/>
              <a:gd name="connsiteY3" fmla="*/ 2614027 h 2614625"/>
              <a:gd name="connsiteX4" fmla="*/ 937 w 6034467"/>
              <a:gd name="connsiteY4" fmla="*/ 2614625 h 26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4467" h="2614625">
                <a:moveTo>
                  <a:pt x="937" y="2614625"/>
                </a:moveTo>
                <a:cubicBezTo>
                  <a:pt x="-2140" y="1747739"/>
                  <a:pt x="3610" y="866886"/>
                  <a:pt x="533" y="0"/>
                </a:cubicBezTo>
                <a:lnTo>
                  <a:pt x="6034467" y="0"/>
                </a:lnTo>
                <a:lnTo>
                  <a:pt x="5380960" y="2614027"/>
                </a:lnTo>
                <a:lnTo>
                  <a:pt x="937" y="261462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altLang="ja-JP" noProof="0"/>
              <a:t>Bild durch Klicken auf Symbol hinzufügen</a:t>
            </a:r>
            <a:endParaRPr lang="en-US" noProof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1"/>
          </p:nvPr>
        </p:nvSpPr>
        <p:spPr bwMode="auto">
          <a:xfrm>
            <a:off x="7283395" y="1280159"/>
            <a:ext cx="4908605" cy="2962656"/>
          </a:xfrm>
          <a:custGeom>
            <a:avLst/>
            <a:gdLst>
              <a:gd name="connsiteX0" fmla="*/ 0 w 4451684"/>
              <a:gd name="connsiteY0" fmla="*/ 2614027 h 2614027"/>
              <a:gd name="connsiteX1" fmla="*/ 653507 w 4451684"/>
              <a:gd name="connsiteY1" fmla="*/ 0 h 2614027"/>
              <a:gd name="connsiteX2" fmla="*/ 4451684 w 4451684"/>
              <a:gd name="connsiteY2" fmla="*/ 0 h 2614027"/>
              <a:gd name="connsiteX3" fmla="*/ 3798177 w 4451684"/>
              <a:gd name="connsiteY3" fmla="*/ 2614027 h 2614027"/>
              <a:gd name="connsiteX4" fmla="*/ 0 w 4451684"/>
              <a:gd name="connsiteY4" fmla="*/ 2614027 h 2614027"/>
              <a:gd name="connsiteX0" fmla="*/ 0 w 3798177"/>
              <a:gd name="connsiteY0" fmla="*/ 2614027 h 2614027"/>
              <a:gd name="connsiteX1" fmla="*/ 653507 w 3798177"/>
              <a:gd name="connsiteY1" fmla="*/ 0 h 2614027"/>
              <a:gd name="connsiteX2" fmla="*/ 3715084 w 3798177"/>
              <a:gd name="connsiteY2" fmla="*/ 0 h 2614027"/>
              <a:gd name="connsiteX3" fmla="*/ 3798177 w 3798177"/>
              <a:gd name="connsiteY3" fmla="*/ 2614027 h 2614027"/>
              <a:gd name="connsiteX4" fmla="*/ 0 w 3798177"/>
              <a:gd name="connsiteY4" fmla="*/ 2614027 h 2614027"/>
              <a:gd name="connsiteX0" fmla="*/ 0 w 3715627"/>
              <a:gd name="connsiteY0" fmla="*/ 2614027 h 2620377"/>
              <a:gd name="connsiteX1" fmla="*/ 653507 w 3715627"/>
              <a:gd name="connsiteY1" fmla="*/ 0 h 2620377"/>
              <a:gd name="connsiteX2" fmla="*/ 3715084 w 3715627"/>
              <a:gd name="connsiteY2" fmla="*/ 0 h 2620377"/>
              <a:gd name="connsiteX3" fmla="*/ 3715627 w 3715627"/>
              <a:gd name="connsiteY3" fmla="*/ 2620377 h 2620377"/>
              <a:gd name="connsiteX4" fmla="*/ 0 w 3715627"/>
              <a:gd name="connsiteY4" fmla="*/ 2614027 h 2620377"/>
              <a:gd name="connsiteX0" fmla="*/ 0 w 3715627"/>
              <a:gd name="connsiteY0" fmla="*/ 2614027 h 2616545"/>
              <a:gd name="connsiteX1" fmla="*/ 653507 w 3715627"/>
              <a:gd name="connsiteY1" fmla="*/ 0 h 2616545"/>
              <a:gd name="connsiteX2" fmla="*/ 3715084 w 3715627"/>
              <a:gd name="connsiteY2" fmla="*/ 0 h 2616545"/>
              <a:gd name="connsiteX3" fmla="*/ 3715627 w 3715627"/>
              <a:gd name="connsiteY3" fmla="*/ 2616545 h 2616545"/>
              <a:gd name="connsiteX4" fmla="*/ 0 w 3715627"/>
              <a:gd name="connsiteY4" fmla="*/ 2614027 h 2616545"/>
              <a:gd name="connsiteX0" fmla="*/ 0 w 3715627"/>
              <a:gd name="connsiteY0" fmla="*/ 2614027 h 2614027"/>
              <a:gd name="connsiteX1" fmla="*/ 653507 w 3715627"/>
              <a:gd name="connsiteY1" fmla="*/ 0 h 2614027"/>
              <a:gd name="connsiteX2" fmla="*/ 3715084 w 3715627"/>
              <a:gd name="connsiteY2" fmla="*/ 0 h 2614027"/>
              <a:gd name="connsiteX3" fmla="*/ 3715627 w 3715627"/>
              <a:gd name="connsiteY3" fmla="*/ 2608878 h 2614027"/>
              <a:gd name="connsiteX4" fmla="*/ 0 w 3715627"/>
              <a:gd name="connsiteY4" fmla="*/ 2614027 h 2614027"/>
              <a:gd name="connsiteX0" fmla="*/ 0 w 3715627"/>
              <a:gd name="connsiteY0" fmla="*/ 2614027 h 2614027"/>
              <a:gd name="connsiteX1" fmla="*/ 653507 w 3715627"/>
              <a:gd name="connsiteY1" fmla="*/ 0 h 2614027"/>
              <a:gd name="connsiteX2" fmla="*/ 3715084 w 3715627"/>
              <a:gd name="connsiteY2" fmla="*/ 0 h 2614027"/>
              <a:gd name="connsiteX3" fmla="*/ 3715627 w 3715627"/>
              <a:gd name="connsiteY3" fmla="*/ 2612711 h 2614027"/>
              <a:gd name="connsiteX4" fmla="*/ 0 w 3715627"/>
              <a:gd name="connsiteY4" fmla="*/ 2614027 h 261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627" h="2614027">
                <a:moveTo>
                  <a:pt x="0" y="2614027"/>
                </a:moveTo>
                <a:lnTo>
                  <a:pt x="653507" y="0"/>
                </a:lnTo>
                <a:lnTo>
                  <a:pt x="3715084" y="0"/>
                </a:lnTo>
                <a:lnTo>
                  <a:pt x="3715627" y="2612711"/>
                </a:lnTo>
                <a:lnTo>
                  <a:pt x="0" y="2614027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altLang="ja-JP" noProof="0"/>
              <a:t>Bild durch Klicken auf Symbol hinzufügen</a:t>
            </a:r>
            <a:endParaRPr lang="en-US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031468" y="4381169"/>
            <a:ext cx="1322917" cy="131488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6600">
                <a:solidFill>
                  <a:srgbClr val="FFFFFF"/>
                </a:solidFill>
                <a:latin typeface="+mn-lt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de-DE" altLang="ja-JP"/>
              <a:t>Formatvorlagen des Textmasters bearbeiten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63459" y="4544740"/>
            <a:ext cx="1322917" cy="600788"/>
          </a:xfrm>
        </p:spPr>
        <p:txBody>
          <a:bodyPr/>
          <a:lstStyle>
            <a:lvl1pPr marL="0" indent="0">
              <a:buFontTx/>
              <a:buNone/>
              <a:defRPr sz="3200" baseline="0">
                <a:solidFill>
                  <a:srgbClr val="FFFFFF"/>
                </a:solidFill>
                <a:latin typeface="+mn-lt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de-DE" altLang="ja-JP"/>
              <a:t>Formatvorlagen des Textmasters bearbeiten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63458" y="5064981"/>
            <a:ext cx="1322917" cy="631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41B3DC"/>
                </a:solidFill>
                <a:latin typeface="+mn-lt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de-DE" altLang="ja-JP"/>
              <a:t>Formatvorlagen des Textmasters bearbeiten</a:t>
            </a:r>
          </a:p>
        </p:txBody>
      </p:sp>
      <p:pic>
        <p:nvPicPr>
          <p:cNvPr id="15" name="図 4">
            <a:extLst>
              <a:ext uri="{FF2B5EF4-FFF2-40B4-BE49-F238E27FC236}">
                <a16:creationId xmlns:a16="http://schemas.microsoft.com/office/drawing/2014/main" id="{61D12785-1252-4718-91DF-623B190D16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13" y="281788"/>
            <a:ext cx="5350983" cy="72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8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>
            <a:off x="0" y="1317625"/>
            <a:ext cx="12192000" cy="421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ja-JP" sz="1800">
              <a:solidFill>
                <a:srgbClr val="FFFFFF"/>
              </a:solidFill>
              <a:latin typeface="+mn-lt"/>
              <a:ea typeface="メイリオ" panose="020B0604030504040204" pitchFamily="50" charset="-128"/>
            </a:endParaRPr>
          </a:p>
        </p:txBody>
      </p:sp>
      <p:sp>
        <p:nvSpPr>
          <p:cNvPr id="4" name="Rectangle 6"/>
          <p:cNvSpPr/>
          <p:nvPr/>
        </p:nvSpPr>
        <p:spPr>
          <a:xfrm>
            <a:off x="1" y="1147766"/>
            <a:ext cx="8305800" cy="122237"/>
          </a:xfrm>
          <a:prstGeom prst="rect">
            <a:avLst/>
          </a:prstGeom>
          <a:solidFill>
            <a:srgbClr val="545B5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ja-JP" sz="1800">
              <a:solidFill>
                <a:srgbClr val="FFFFFF"/>
              </a:solidFill>
              <a:latin typeface="+mn-lt"/>
              <a:ea typeface="メイリオ" panose="020B0604030504040204" pitchFamily="50" charset="-128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8358717" y="1147766"/>
            <a:ext cx="3833283" cy="12223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ja-JP" sz="1800">
              <a:solidFill>
                <a:srgbClr val="FFFFFF"/>
              </a:solidFill>
              <a:latin typeface="+mn-lt"/>
              <a:ea typeface="メイリオ" panose="020B0604030504040204" pitchFamily="50" charset="-128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2" y="5578478"/>
            <a:ext cx="1394884" cy="123825"/>
          </a:xfrm>
          <a:prstGeom prst="rect">
            <a:avLst/>
          </a:prstGeom>
          <a:solidFill>
            <a:srgbClr val="545B5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ja-JP" sz="1800">
              <a:solidFill>
                <a:srgbClr val="FFFFFF"/>
              </a:solidFill>
              <a:latin typeface="+mn-lt"/>
              <a:ea typeface="メイリオ" panose="020B0604030504040204" pitchFamily="50" charset="-128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437219" y="5578478"/>
            <a:ext cx="10754783" cy="12382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ja-JP" sz="1800">
              <a:solidFill>
                <a:srgbClr val="FFFFFF"/>
              </a:solidFill>
              <a:latin typeface="+mn-lt"/>
              <a:ea typeface="メイリオ" panose="020B0604030504040204" pitchFamily="5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29973"/>
            <a:ext cx="10972800" cy="1406601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rgbClr val="FFFFFF"/>
                </a:solidFill>
                <a:latin typeface="+mn-lt"/>
                <a:ea typeface="メイリオ" panose="020B0604030504040204" pitchFamily="50" charset="-128"/>
              </a:defRPr>
            </a:lvl1pPr>
          </a:lstStyle>
          <a:p>
            <a:r>
              <a:rPr lang="de-DE" altLang="ja-JP"/>
              <a:t>Titelmasterformat durch Klicken bearbeiten</a:t>
            </a:r>
            <a:endParaRPr 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067F5C4-514B-43BE-AB9E-E66BEF1B898E}"/>
              </a:ext>
            </a:extLst>
          </p:cNvPr>
          <p:cNvSpPr txBox="1"/>
          <p:nvPr userDrawn="1"/>
        </p:nvSpPr>
        <p:spPr>
          <a:xfrm>
            <a:off x="11632758" y="6460511"/>
            <a:ext cx="416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1D3A6D-8FEF-4733-9147-B2299901816F}" type="slidenum">
              <a:rPr kumimoji="1" lang="ja-JP" altLang="en-US" sz="110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/>
              </a:rPr>
              <a:t>‹#›</a:t>
            </a:fld>
            <a:endParaRPr kumimoji="1" lang="ja-JP" altLang="en-US" sz="110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10" name="スライド番号プレースホルダー 6">
            <a:extLst>
              <a:ext uri="{FF2B5EF4-FFF2-40B4-BE49-F238E27FC236}">
                <a16:creationId xmlns:a16="http://schemas.microsoft.com/office/drawing/2014/main" id="{520946F1-ED1D-4066-B7CC-36E9E78CAC90}"/>
              </a:ext>
            </a:extLst>
          </p:cNvPr>
          <p:cNvSpPr txBox="1">
            <a:spLocks/>
          </p:cNvSpPr>
          <p:nvPr userDrawn="1"/>
        </p:nvSpPr>
        <p:spPr>
          <a:xfrm>
            <a:off x="143123" y="6460511"/>
            <a:ext cx="4161458" cy="2616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+mn-lt"/>
                <a:ea typeface="メイリオ" panose="020B0604030504040204" pitchFamily="50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algn="l"/>
            <a:r>
              <a:rPr lang="en-US" altLang="ja-JP" sz="105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DAIKIN INDUSTRIES LTD. </a:t>
            </a:r>
          </a:p>
        </p:txBody>
      </p:sp>
    </p:spTree>
    <p:extLst>
      <p:ext uri="{BB962C8B-B14F-4D97-AF65-F5344CB8AC3E}">
        <p14:creationId xmlns:p14="http://schemas.microsoft.com/office/powerpoint/2010/main" val="366933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>
            <a:off x="1" y="-9525"/>
            <a:ext cx="8305800" cy="56832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ja-JP" sz="1800">
              <a:solidFill>
                <a:srgbClr val="FFFFFF"/>
              </a:solidFill>
              <a:latin typeface="+mn-lt"/>
              <a:ea typeface="メイリオ" panose="020B0604030504040204" pitchFamily="50" charset="-128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3A2DD9-4BCA-4E75-A806-0291440D5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947202"/>
            <a:ext cx="9889067" cy="3954463"/>
          </a:xfrm>
        </p:spPr>
        <p:txBody>
          <a:bodyPr>
            <a:normAutofit/>
          </a:bodyPr>
          <a:lstStyle>
            <a:lvl1pPr algn="just"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just"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algn="just"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algn="just"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algn="just"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lang="de-DE" altLang="ja-JP"/>
              <a:t>Formatvorlagen des Textmasters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8FA88A1-F3B5-4936-B0F0-54D0854108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0"/>
            <a:ext cx="8305800" cy="558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de-DE" altLang="ja-JP"/>
              <a:t>Formatvorlagen des Textmasters bearbeiten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325ECDD-14E5-4755-B555-FD57B82F3C6B}"/>
              </a:ext>
            </a:extLst>
          </p:cNvPr>
          <p:cNvSpPr txBox="1"/>
          <p:nvPr userDrawn="1"/>
        </p:nvSpPr>
        <p:spPr>
          <a:xfrm>
            <a:off x="11632758" y="6460511"/>
            <a:ext cx="416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1D3A6D-8FEF-4733-9147-B2299901816F}" type="slidenum">
              <a:rPr kumimoji="1" lang="ja-JP" altLang="en-US" sz="110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/>
              </a:rPr>
              <a:t>‹#›</a:t>
            </a:fld>
            <a:endParaRPr kumimoji="1" lang="ja-JP" altLang="en-US" sz="110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9" name="スライド番号プレースホルダー 6">
            <a:extLst>
              <a:ext uri="{FF2B5EF4-FFF2-40B4-BE49-F238E27FC236}">
                <a16:creationId xmlns:a16="http://schemas.microsoft.com/office/drawing/2014/main" id="{1CAB9DE1-99FA-40F8-AD0E-BD9EA17C826A}"/>
              </a:ext>
            </a:extLst>
          </p:cNvPr>
          <p:cNvSpPr txBox="1">
            <a:spLocks/>
          </p:cNvSpPr>
          <p:nvPr userDrawn="1"/>
        </p:nvSpPr>
        <p:spPr>
          <a:xfrm>
            <a:off x="143123" y="6460511"/>
            <a:ext cx="4161458" cy="2616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+mn-lt"/>
                <a:ea typeface="メイリオ" panose="020B0604030504040204" pitchFamily="50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algn="l"/>
            <a:r>
              <a:rPr lang="en-US" altLang="ja-JP" sz="105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DAIKIN INDUSTRIES LTD.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86D936-F661-436E-A7FA-06721F0A7E94}"/>
              </a:ext>
            </a:extLst>
          </p:cNvPr>
          <p:cNvSpPr/>
          <p:nvPr userDrawn="1"/>
        </p:nvSpPr>
        <p:spPr>
          <a:xfrm>
            <a:off x="8358717" y="-9525"/>
            <a:ext cx="3833283" cy="568325"/>
          </a:xfrm>
          <a:prstGeom prst="rect">
            <a:avLst/>
          </a:prstGeom>
          <a:solidFill>
            <a:srgbClr val="545B5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ja-JP" sz="1800">
              <a:solidFill>
                <a:srgbClr val="FFFFFF"/>
              </a:solidFill>
              <a:latin typeface="+mn-lt"/>
              <a:ea typeface="メイリオ" panose="020B0604030504040204" pitchFamily="50" charset="-128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E0294927-3204-4F74-AF82-6CD65F0DEFD6}"/>
              </a:ext>
            </a:extLst>
          </p:cNvPr>
          <p:cNvSpPr/>
          <p:nvPr userDrawn="1"/>
        </p:nvSpPr>
        <p:spPr>
          <a:xfrm>
            <a:off x="9394166" y="25429"/>
            <a:ext cx="1949570" cy="498415"/>
          </a:xfrm>
          <a:prstGeom prst="rect">
            <a:avLst/>
          </a:prstGeom>
          <a:noFill/>
          <a:ln w="28575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For SAE TMSS Conference</a:t>
            </a:r>
          </a:p>
        </p:txBody>
      </p:sp>
    </p:spTree>
    <p:extLst>
      <p:ext uri="{BB962C8B-B14F-4D97-AF65-F5344CB8AC3E}">
        <p14:creationId xmlns:p14="http://schemas.microsoft.com/office/powerpoint/2010/main" val="327856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>
            <a:off x="1" y="-9525"/>
            <a:ext cx="8305800" cy="56832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ja-JP" sz="1800">
              <a:solidFill>
                <a:srgbClr val="FFFFFF"/>
              </a:solidFill>
              <a:latin typeface="+mn-lt"/>
              <a:ea typeface="メイリオ" panose="020B0604030504040204" pitchFamily="50" charset="-128"/>
            </a:endParaRPr>
          </a:p>
        </p:txBody>
      </p:sp>
      <p:sp>
        <p:nvSpPr>
          <p:cNvPr id="4" name="Rectangle 6"/>
          <p:cNvSpPr/>
          <p:nvPr/>
        </p:nvSpPr>
        <p:spPr>
          <a:xfrm>
            <a:off x="8358717" y="-9525"/>
            <a:ext cx="3833283" cy="568325"/>
          </a:xfrm>
          <a:prstGeom prst="rect">
            <a:avLst/>
          </a:prstGeom>
          <a:solidFill>
            <a:srgbClr val="545B5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ja-JP" sz="1800">
              <a:solidFill>
                <a:srgbClr val="FFFFFF"/>
              </a:solidFill>
              <a:latin typeface="+mn-lt"/>
              <a:ea typeface="メイリオ" panose="020B0604030504040204" pitchFamily="50" charset="-128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3A2DD9-4BCA-4E75-A806-0291440D5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79" y="2084239"/>
            <a:ext cx="9889067" cy="3954463"/>
          </a:xfrm>
        </p:spPr>
        <p:txBody>
          <a:bodyPr>
            <a:normAutofit/>
          </a:bodyPr>
          <a:lstStyle>
            <a:lvl1pPr algn="just"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just"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algn="just"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algn="just"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algn="just"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lang="de-DE" altLang="ja-JP"/>
              <a:t>Formatvorlagen des Textmasters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5C9FD02-DECD-4626-98E4-9A8389B4531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62000" y="813669"/>
            <a:ext cx="10358046" cy="991277"/>
          </a:xfrm>
          <a:ln w="12700">
            <a:solidFill>
              <a:schemeClr val="tx1">
                <a:lumMod val="50000"/>
              </a:schemeClr>
            </a:solidFill>
          </a:ln>
        </p:spPr>
        <p:txBody>
          <a:bodyPr>
            <a:normAutofit/>
          </a:bodyPr>
          <a:lstStyle>
            <a:lvl1pPr algn="just"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just"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algn="just"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algn="just"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algn="just"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lang="de-DE" altLang="ja-JP"/>
              <a:t>Formatvorlagen des Textmasters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E6025B-AEFF-42AE-A60B-8A00538664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0"/>
            <a:ext cx="8305800" cy="558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de-DE" altLang="ja-JP"/>
              <a:t>Formatvorlagen des Textmasters bearbeiten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957F8F6-6B63-49C7-BED0-740183898EF3}"/>
              </a:ext>
            </a:extLst>
          </p:cNvPr>
          <p:cNvSpPr txBox="1"/>
          <p:nvPr userDrawn="1"/>
        </p:nvSpPr>
        <p:spPr>
          <a:xfrm>
            <a:off x="11632758" y="6460511"/>
            <a:ext cx="416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1D3A6D-8FEF-4733-9147-B2299901816F}" type="slidenum">
              <a:rPr kumimoji="1" lang="ja-JP" altLang="en-US" sz="110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/>
              </a:rPr>
              <a:t>‹#›</a:t>
            </a:fld>
            <a:endParaRPr kumimoji="1" lang="ja-JP" altLang="en-US" sz="110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14" name="スライド番号プレースホルダー 6">
            <a:extLst>
              <a:ext uri="{FF2B5EF4-FFF2-40B4-BE49-F238E27FC236}">
                <a16:creationId xmlns:a16="http://schemas.microsoft.com/office/drawing/2014/main" id="{7F66ABF3-9B65-45B6-968B-A2E2D82F33C5}"/>
              </a:ext>
            </a:extLst>
          </p:cNvPr>
          <p:cNvSpPr txBox="1">
            <a:spLocks/>
          </p:cNvSpPr>
          <p:nvPr userDrawn="1"/>
        </p:nvSpPr>
        <p:spPr>
          <a:xfrm>
            <a:off x="143123" y="6460511"/>
            <a:ext cx="4161458" cy="2616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+mn-lt"/>
                <a:ea typeface="メイリオ" panose="020B0604030504040204" pitchFamily="50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algn="l"/>
            <a:r>
              <a:rPr lang="en-US" altLang="ja-JP" sz="105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DAIKIN INDUSTRIES LTD.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FF6B8D-65E1-481E-AE65-F77884A9C56C}"/>
              </a:ext>
            </a:extLst>
          </p:cNvPr>
          <p:cNvSpPr/>
          <p:nvPr userDrawn="1"/>
        </p:nvSpPr>
        <p:spPr>
          <a:xfrm>
            <a:off x="9394166" y="25429"/>
            <a:ext cx="1949570" cy="498415"/>
          </a:xfrm>
          <a:prstGeom prst="rect">
            <a:avLst/>
          </a:prstGeom>
          <a:noFill/>
          <a:ln w="28575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For SAE TMSS Conference</a:t>
            </a:r>
          </a:p>
        </p:txBody>
      </p:sp>
    </p:spTree>
    <p:extLst>
      <p:ext uri="{BB962C8B-B14F-4D97-AF65-F5344CB8AC3E}">
        <p14:creationId xmlns:p14="http://schemas.microsoft.com/office/powerpoint/2010/main" val="148706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-9525"/>
            <a:ext cx="8305800" cy="56832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ja-JP" sz="1800">
              <a:solidFill>
                <a:srgbClr val="FFFFFF"/>
              </a:solidFill>
              <a:latin typeface="+mn-lt"/>
              <a:ea typeface="メイリオ" panose="020B0604030504040204" pitchFamily="50" charset="-128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8358717" y="-9525"/>
            <a:ext cx="3833283" cy="568325"/>
          </a:xfrm>
          <a:prstGeom prst="rect">
            <a:avLst/>
          </a:prstGeom>
          <a:solidFill>
            <a:srgbClr val="545B5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ja-JP" sz="1800">
              <a:solidFill>
                <a:srgbClr val="FFFFFF"/>
              </a:solidFill>
              <a:latin typeface="+mn-lt"/>
              <a:ea typeface="メイリオ" panose="020B0604030504040204" pitchFamily="5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838200"/>
            <a:ext cx="10769600" cy="13335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tx1">
                    <a:lumMod val="50000"/>
                  </a:schemeClr>
                </a:solidFill>
                <a:latin typeface="+mn-lt"/>
                <a:ea typeface="メイリオ" panose="020B0604030504040204" pitchFamily="50" charset="-128"/>
              </a:defRPr>
            </a:lvl1pPr>
          </a:lstStyle>
          <a:p>
            <a:r>
              <a:rPr lang="de-DE" altLang="ja-JP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33" y="2171703"/>
            <a:ext cx="9889067" cy="3954463"/>
          </a:xfrm>
        </p:spPr>
        <p:txBody>
          <a:bodyPr>
            <a:normAutofit/>
          </a:bodyPr>
          <a:lstStyle>
            <a:lvl1pPr algn="just"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just"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algn="just"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algn="just"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algn="just"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lang="de-DE" altLang="ja-JP"/>
              <a:t>Formatvorlagen des Textmasters bearbeiten</a:t>
            </a:r>
          </a:p>
          <a:p>
            <a:pPr lvl="1"/>
            <a:r>
              <a:rPr lang="de-DE" altLang="ja-JP"/>
              <a:t>Zweite Ebene</a:t>
            </a:r>
          </a:p>
          <a:p>
            <a:pPr lvl="2"/>
            <a:r>
              <a:rPr lang="de-DE" altLang="ja-JP"/>
              <a:t>Dritte Ebene</a:t>
            </a:r>
          </a:p>
          <a:p>
            <a:pPr lvl="3"/>
            <a:r>
              <a:rPr lang="de-DE" altLang="ja-JP"/>
              <a:t>Vierte Ebene</a:t>
            </a:r>
          </a:p>
          <a:p>
            <a:pPr lvl="4"/>
            <a:r>
              <a:rPr lang="de-DE" altLang="ja-JP"/>
              <a:t>Fünfte Ebene</a:t>
            </a:r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04FA143-1727-478C-B9AD-6ED77AF3F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0"/>
            <a:ext cx="8305800" cy="558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de-DE" altLang="ja-JP"/>
              <a:t>Formatvorlagen des Textmasters bearbeiten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A44B9C1-C2CA-465A-88BD-A275D7B5F37E}"/>
              </a:ext>
            </a:extLst>
          </p:cNvPr>
          <p:cNvSpPr txBox="1"/>
          <p:nvPr userDrawn="1"/>
        </p:nvSpPr>
        <p:spPr>
          <a:xfrm>
            <a:off x="11632758" y="6460511"/>
            <a:ext cx="416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1D3A6D-8FEF-4733-9147-B2299901816F}" type="slidenum">
              <a:rPr kumimoji="1" lang="ja-JP" altLang="en-US" sz="110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Arial"/>
              </a:rPr>
              <a:t>‹#›</a:t>
            </a:fld>
            <a:endParaRPr kumimoji="1" lang="ja-JP" altLang="en-US" sz="110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+mn-ea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A1475E-45CB-4CCA-BD93-7B7D000F8C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7153" y="6339049"/>
            <a:ext cx="4175247" cy="242923"/>
          </a:xfrm>
          <a:prstGeom prst="rect">
            <a:avLst/>
          </a:prstGeom>
        </p:spPr>
      </p:pic>
      <p:sp>
        <p:nvSpPr>
          <p:cNvPr id="13" name="スライド番号プレースホルダー 6">
            <a:extLst>
              <a:ext uri="{FF2B5EF4-FFF2-40B4-BE49-F238E27FC236}">
                <a16:creationId xmlns:a16="http://schemas.microsoft.com/office/drawing/2014/main" id="{7F693D93-80C6-4DF5-B2C2-C2BF1B609C38}"/>
              </a:ext>
            </a:extLst>
          </p:cNvPr>
          <p:cNvSpPr txBox="1">
            <a:spLocks/>
          </p:cNvSpPr>
          <p:nvPr userDrawn="1"/>
        </p:nvSpPr>
        <p:spPr>
          <a:xfrm>
            <a:off x="143123" y="6460511"/>
            <a:ext cx="4161458" cy="2616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+mn-lt"/>
                <a:ea typeface="メイリオ" panose="020B0604030504040204" pitchFamily="50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algn="l"/>
            <a:r>
              <a:rPr lang="en-US" altLang="ja-JP" sz="105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DAIKIN INDUSTRIES LTD.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8B3FBE-B634-44A3-9DCD-0312FD97DED0}"/>
              </a:ext>
            </a:extLst>
          </p:cNvPr>
          <p:cNvSpPr/>
          <p:nvPr userDrawn="1"/>
        </p:nvSpPr>
        <p:spPr>
          <a:xfrm>
            <a:off x="9394166" y="25429"/>
            <a:ext cx="1949570" cy="498415"/>
          </a:xfrm>
          <a:prstGeom prst="rect">
            <a:avLst/>
          </a:prstGeom>
          <a:noFill/>
          <a:ln w="28575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For SAE TMSS Conference</a:t>
            </a:r>
          </a:p>
        </p:txBody>
      </p:sp>
    </p:spTree>
    <p:extLst>
      <p:ext uri="{BB962C8B-B14F-4D97-AF65-F5344CB8AC3E}">
        <p14:creationId xmlns:p14="http://schemas.microsoft.com/office/powerpoint/2010/main" val="84262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EA9C74A7-DF18-42B5-8CC4-E27DCBE67EA1}"/>
              </a:ext>
            </a:extLst>
          </p:cNvPr>
          <p:cNvSpPr/>
          <p:nvPr userDrawn="1"/>
        </p:nvSpPr>
        <p:spPr>
          <a:xfrm>
            <a:off x="1" y="0"/>
            <a:ext cx="8305800" cy="122237"/>
          </a:xfrm>
          <a:prstGeom prst="rect">
            <a:avLst/>
          </a:prstGeom>
          <a:solidFill>
            <a:srgbClr val="545B5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ja-JP" sz="1800">
              <a:solidFill>
                <a:srgbClr val="FFFFFF"/>
              </a:solidFill>
              <a:latin typeface="+mn-lt"/>
              <a:ea typeface="メイリオ" panose="020B0604030504040204" pitchFamily="50" charset="-128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5B3C590A-903E-4792-8703-F15833BE49B4}"/>
              </a:ext>
            </a:extLst>
          </p:cNvPr>
          <p:cNvSpPr/>
          <p:nvPr userDrawn="1"/>
        </p:nvSpPr>
        <p:spPr>
          <a:xfrm>
            <a:off x="8358717" y="0"/>
            <a:ext cx="3833283" cy="12223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ja-JP" sz="1800">
              <a:solidFill>
                <a:srgbClr val="FFFFFF"/>
              </a:solidFill>
              <a:latin typeface="+mn-lt"/>
              <a:ea typeface="メイリオ" panose="020B060403050404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E077E73-6949-48C2-8C4B-ADEACA9CDBC8}"/>
              </a:ext>
            </a:extLst>
          </p:cNvPr>
          <p:cNvGrpSpPr/>
          <p:nvPr userDrawn="1"/>
        </p:nvGrpSpPr>
        <p:grpSpPr>
          <a:xfrm rot="10800000">
            <a:off x="1" y="6730590"/>
            <a:ext cx="12191999" cy="122237"/>
            <a:chOff x="1" y="1147766"/>
            <a:chExt cx="12191999" cy="122237"/>
          </a:xfrm>
        </p:grpSpPr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10D9A06B-B897-4A53-BB82-FFADEA8F06DF}"/>
                </a:ext>
              </a:extLst>
            </p:cNvPr>
            <p:cNvSpPr/>
            <p:nvPr userDrawn="1"/>
          </p:nvSpPr>
          <p:spPr>
            <a:xfrm>
              <a:off x="1" y="1147766"/>
              <a:ext cx="8305800" cy="122237"/>
            </a:xfrm>
            <a:prstGeom prst="rect">
              <a:avLst/>
            </a:prstGeom>
            <a:solidFill>
              <a:srgbClr val="545B5E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ja-JP" sz="1800">
                <a:solidFill>
                  <a:srgbClr val="FFFFFF"/>
                </a:solidFill>
                <a:latin typeface="+mn-lt"/>
                <a:ea typeface="メイリオ" panose="020B0604030504040204" pitchFamily="50" charset="-128"/>
              </a:endParaRPr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63F85D75-BDA0-44AD-A9D3-C925901B35F4}"/>
                </a:ext>
              </a:extLst>
            </p:cNvPr>
            <p:cNvSpPr/>
            <p:nvPr userDrawn="1"/>
          </p:nvSpPr>
          <p:spPr>
            <a:xfrm>
              <a:off x="8358717" y="1147766"/>
              <a:ext cx="3833283" cy="12223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ja-JP" sz="1800">
                <a:solidFill>
                  <a:srgbClr val="FFFFFF"/>
                </a:solidFill>
                <a:latin typeface="+mn-lt"/>
                <a:ea typeface="メイリオ" panose="020B0604030504040204" pitchFamily="50" charset="-128"/>
              </a:endParaRPr>
            </a:p>
          </p:txBody>
        </p:sp>
      </p:grpSp>
      <p:pic>
        <p:nvPicPr>
          <p:cNvPr id="9" name="図 3">
            <a:extLst>
              <a:ext uri="{FF2B5EF4-FFF2-40B4-BE49-F238E27FC236}">
                <a16:creationId xmlns:a16="http://schemas.microsoft.com/office/drawing/2014/main" id="{1FCD2E35-4EAB-4141-92A9-B25BCFA0C2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2866" y="2921113"/>
            <a:ext cx="8090949" cy="109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1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0287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71703"/>
            <a:ext cx="10972800" cy="293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40" r:id="rId3"/>
    <p:sldLayoutId id="2147483744" r:id="rId4"/>
    <p:sldLayoutId id="2147483737" r:id="rId5"/>
    <p:sldLayoutId id="2147483747" r:id="rId6"/>
  </p:sldLayoutIdLst>
  <p:hf hdr="0" ftr="0" dt="0"/>
  <p:txStyles>
    <p:titleStyle>
      <a:lvl1pPr algn="l" defTabSz="457200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kumimoji="1" sz="3600" kern="1200">
          <a:solidFill>
            <a:schemeClr val="tx1">
              <a:lumMod val="50000"/>
            </a:schemeClr>
          </a:solidFill>
          <a:latin typeface="+mn-lt"/>
          <a:ea typeface="メイリオ" panose="020B0604030504040204" pitchFamily="50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545B5E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545B5E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545B5E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545B5E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545B5E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545B5E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545B5E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545B5E"/>
          </a:solidFill>
          <a:latin typeface="Arial" charset="0"/>
          <a:ea typeface="ＭＳ Ｐゴシック" charset="0"/>
        </a:defRPr>
      </a:lvl9pPr>
    </p:titleStyle>
    <p:bodyStyle>
      <a:lvl1pPr marL="342900" indent="-342900" algn="just" defTabSz="457200" rtl="0" eaLnBrk="1" fontAlgn="base" hangingPunct="1">
        <a:lnSpc>
          <a:spcPct val="140000"/>
        </a:lnSpc>
        <a:spcBef>
          <a:spcPts val="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>
              <a:lumMod val="50000"/>
            </a:schemeClr>
          </a:solidFill>
          <a:latin typeface="+mn-lt"/>
          <a:ea typeface="メイリオ" panose="020B0604030504040204" pitchFamily="50" charset="-128"/>
          <a:cs typeface="Arial"/>
        </a:defRPr>
      </a:lvl1pPr>
      <a:lvl2pPr marL="742950" indent="-285750" algn="just" defTabSz="457200" rtl="0" eaLnBrk="1" fontAlgn="base" hangingPunct="1">
        <a:lnSpc>
          <a:spcPct val="140000"/>
        </a:lnSpc>
        <a:spcBef>
          <a:spcPts val="0"/>
        </a:spcBef>
        <a:spcAft>
          <a:spcPct val="0"/>
        </a:spcAft>
        <a:buFont typeface="Arial" pitchFamily="34" charset="0"/>
        <a:buChar char="–"/>
        <a:defRPr kumimoji="1" sz="2400" kern="1200">
          <a:solidFill>
            <a:schemeClr val="tx1">
              <a:lumMod val="50000"/>
            </a:schemeClr>
          </a:solidFill>
          <a:latin typeface="+mn-lt"/>
          <a:ea typeface="メイリオ" panose="020B0604030504040204" pitchFamily="50" charset="-128"/>
          <a:cs typeface="Arial"/>
        </a:defRPr>
      </a:lvl2pPr>
      <a:lvl3pPr marL="1143000" indent="-228600" algn="just" defTabSz="457200" rtl="0" eaLnBrk="1" fontAlgn="base" hangingPunct="1">
        <a:lnSpc>
          <a:spcPct val="140000"/>
        </a:lnSpc>
        <a:spcBef>
          <a:spcPts val="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>
              <a:lumMod val="50000"/>
            </a:schemeClr>
          </a:solidFill>
          <a:latin typeface="+mn-lt"/>
          <a:ea typeface="メイリオ" panose="020B0604030504040204" pitchFamily="50" charset="-128"/>
          <a:cs typeface="Arial"/>
        </a:defRPr>
      </a:lvl3pPr>
      <a:lvl4pPr marL="1600200" indent="-228600" algn="just" defTabSz="457200" rtl="0" eaLnBrk="1" fontAlgn="base" hangingPunct="1">
        <a:lnSpc>
          <a:spcPct val="140000"/>
        </a:lnSpc>
        <a:spcBef>
          <a:spcPts val="0"/>
        </a:spcBef>
        <a:spcAft>
          <a:spcPct val="0"/>
        </a:spcAft>
        <a:buFont typeface="Arial" pitchFamily="34" charset="0"/>
        <a:buChar char="–"/>
        <a:defRPr kumimoji="1" sz="2400" kern="1200">
          <a:solidFill>
            <a:schemeClr val="tx1">
              <a:lumMod val="50000"/>
            </a:schemeClr>
          </a:solidFill>
          <a:latin typeface="+mn-lt"/>
          <a:ea typeface="メイリオ" panose="020B0604030504040204" pitchFamily="50" charset="-128"/>
          <a:cs typeface="Arial"/>
        </a:defRPr>
      </a:lvl4pPr>
      <a:lvl5pPr marL="2057400" indent="-228600" algn="just" defTabSz="457200" rtl="0" eaLnBrk="1" fontAlgn="base" hangingPunct="1">
        <a:lnSpc>
          <a:spcPct val="140000"/>
        </a:lnSpc>
        <a:spcBef>
          <a:spcPts val="0"/>
        </a:spcBef>
        <a:spcAft>
          <a:spcPct val="0"/>
        </a:spcAft>
        <a:buFont typeface="Arial" pitchFamily="34" charset="0"/>
        <a:buChar char="»"/>
        <a:defRPr kumimoji="1" sz="2400" kern="1200">
          <a:solidFill>
            <a:schemeClr val="tx1">
              <a:lumMod val="50000"/>
            </a:schemeClr>
          </a:solidFill>
          <a:latin typeface="+mn-lt"/>
          <a:ea typeface="メイリオ" panose="020B0604030504040204" pitchFamily="50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cha.europa.eu/comments-submitted-to-date-on-restriction-report-on-pfa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cha.europa.eu/-/next-steps-for-pfas-restriction-proposal" TargetMode="External"/><Relationship Id="rId5" Type="http://schemas.openxmlformats.org/officeDocument/2006/relationships/hyperlink" Target="https://www.reach-clp-biozid-helpdesk.de/SharedDocs/Meldungen/DE/REACH/2024-04-12_Rolle_Aktivit%C3%A4t_PFAS.html" TargetMode="Externa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プレースホルダー 6">
            <a:extLst>
              <a:ext uri="{FF2B5EF4-FFF2-40B4-BE49-F238E27FC236}">
                <a16:creationId xmlns:a16="http://schemas.microsoft.com/office/drawing/2014/main" id="{CC694200-1A6B-2B49-B457-581E2DDDA3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80159"/>
            <a:ext cx="8215640" cy="2944368"/>
          </a:xfrm>
          <a:custGeom>
            <a:avLst/>
            <a:gdLst>
              <a:gd name="connsiteX0" fmla="*/ 0 w 6706491"/>
              <a:gd name="connsiteY0" fmla="*/ 2614027 h 2614027"/>
              <a:gd name="connsiteX1" fmla="*/ 653507 w 6706491"/>
              <a:gd name="connsiteY1" fmla="*/ 0 h 2614027"/>
              <a:gd name="connsiteX2" fmla="*/ 6706491 w 6706491"/>
              <a:gd name="connsiteY2" fmla="*/ 0 h 2614027"/>
              <a:gd name="connsiteX3" fmla="*/ 6052984 w 6706491"/>
              <a:gd name="connsiteY3" fmla="*/ 2614027 h 2614027"/>
              <a:gd name="connsiteX4" fmla="*/ 0 w 6706491"/>
              <a:gd name="connsiteY4" fmla="*/ 2614027 h 2614027"/>
              <a:gd name="connsiteX0" fmla="*/ 28282 w 6052984"/>
              <a:gd name="connsiteY0" fmla="*/ 2600658 h 2614027"/>
              <a:gd name="connsiteX1" fmla="*/ 0 w 6052984"/>
              <a:gd name="connsiteY1" fmla="*/ 0 h 2614027"/>
              <a:gd name="connsiteX2" fmla="*/ 6052984 w 6052984"/>
              <a:gd name="connsiteY2" fmla="*/ 0 h 2614027"/>
              <a:gd name="connsiteX3" fmla="*/ 5399477 w 6052984"/>
              <a:gd name="connsiteY3" fmla="*/ 2614027 h 2614027"/>
              <a:gd name="connsiteX4" fmla="*/ 28282 w 6052984"/>
              <a:gd name="connsiteY4" fmla="*/ 2600658 h 2614027"/>
              <a:gd name="connsiteX0" fmla="*/ 9232 w 6033934"/>
              <a:gd name="connsiteY0" fmla="*/ 2600658 h 2614027"/>
              <a:gd name="connsiteX1" fmla="*/ 0 w 6033934"/>
              <a:gd name="connsiteY1" fmla="*/ 0 h 2614027"/>
              <a:gd name="connsiteX2" fmla="*/ 6033934 w 6033934"/>
              <a:gd name="connsiteY2" fmla="*/ 0 h 2614027"/>
              <a:gd name="connsiteX3" fmla="*/ 5380427 w 6033934"/>
              <a:gd name="connsiteY3" fmla="*/ 2614027 h 2614027"/>
              <a:gd name="connsiteX4" fmla="*/ 9232 w 6033934"/>
              <a:gd name="connsiteY4" fmla="*/ 2600658 h 2614027"/>
              <a:gd name="connsiteX0" fmla="*/ 937 w 6034467"/>
              <a:gd name="connsiteY0" fmla="*/ 2614625 h 2614625"/>
              <a:gd name="connsiteX1" fmla="*/ 533 w 6034467"/>
              <a:gd name="connsiteY1" fmla="*/ 0 h 2614625"/>
              <a:gd name="connsiteX2" fmla="*/ 6034467 w 6034467"/>
              <a:gd name="connsiteY2" fmla="*/ 0 h 2614625"/>
              <a:gd name="connsiteX3" fmla="*/ 5380960 w 6034467"/>
              <a:gd name="connsiteY3" fmla="*/ 2614027 h 2614625"/>
              <a:gd name="connsiteX4" fmla="*/ 937 w 6034467"/>
              <a:gd name="connsiteY4" fmla="*/ 2614625 h 26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4467" h="2614625">
                <a:moveTo>
                  <a:pt x="937" y="2614625"/>
                </a:moveTo>
                <a:cubicBezTo>
                  <a:pt x="-2140" y="1747739"/>
                  <a:pt x="3610" y="866886"/>
                  <a:pt x="533" y="0"/>
                </a:cubicBezTo>
                <a:lnTo>
                  <a:pt x="6034467" y="0"/>
                </a:lnTo>
                <a:lnTo>
                  <a:pt x="5380960" y="2614027"/>
                </a:lnTo>
                <a:lnTo>
                  <a:pt x="937" y="261462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1" name="図プレースホルダー 10">
            <a:extLst>
              <a:ext uri="{FF2B5EF4-FFF2-40B4-BE49-F238E27FC236}">
                <a16:creationId xmlns:a16="http://schemas.microsoft.com/office/drawing/2014/main" id="{E94D2658-4345-454D-8BAA-352154C1FB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6351" y="1280159"/>
            <a:ext cx="5015649" cy="2944368"/>
          </a:xfrm>
          <a:custGeom>
            <a:avLst/>
            <a:gdLst>
              <a:gd name="connsiteX0" fmla="*/ 0 w 4451684"/>
              <a:gd name="connsiteY0" fmla="*/ 2614027 h 2614027"/>
              <a:gd name="connsiteX1" fmla="*/ 653507 w 4451684"/>
              <a:gd name="connsiteY1" fmla="*/ 0 h 2614027"/>
              <a:gd name="connsiteX2" fmla="*/ 4451684 w 4451684"/>
              <a:gd name="connsiteY2" fmla="*/ 0 h 2614027"/>
              <a:gd name="connsiteX3" fmla="*/ 3798177 w 4451684"/>
              <a:gd name="connsiteY3" fmla="*/ 2614027 h 2614027"/>
              <a:gd name="connsiteX4" fmla="*/ 0 w 4451684"/>
              <a:gd name="connsiteY4" fmla="*/ 2614027 h 2614027"/>
              <a:gd name="connsiteX0" fmla="*/ 0 w 3798177"/>
              <a:gd name="connsiteY0" fmla="*/ 2614027 h 2614027"/>
              <a:gd name="connsiteX1" fmla="*/ 653507 w 3798177"/>
              <a:gd name="connsiteY1" fmla="*/ 0 h 2614027"/>
              <a:gd name="connsiteX2" fmla="*/ 3715084 w 3798177"/>
              <a:gd name="connsiteY2" fmla="*/ 0 h 2614027"/>
              <a:gd name="connsiteX3" fmla="*/ 3798177 w 3798177"/>
              <a:gd name="connsiteY3" fmla="*/ 2614027 h 2614027"/>
              <a:gd name="connsiteX4" fmla="*/ 0 w 3798177"/>
              <a:gd name="connsiteY4" fmla="*/ 2614027 h 2614027"/>
              <a:gd name="connsiteX0" fmla="*/ 0 w 3715627"/>
              <a:gd name="connsiteY0" fmla="*/ 2614027 h 2620377"/>
              <a:gd name="connsiteX1" fmla="*/ 653507 w 3715627"/>
              <a:gd name="connsiteY1" fmla="*/ 0 h 2620377"/>
              <a:gd name="connsiteX2" fmla="*/ 3715084 w 3715627"/>
              <a:gd name="connsiteY2" fmla="*/ 0 h 2620377"/>
              <a:gd name="connsiteX3" fmla="*/ 3715627 w 3715627"/>
              <a:gd name="connsiteY3" fmla="*/ 2620377 h 2620377"/>
              <a:gd name="connsiteX4" fmla="*/ 0 w 3715627"/>
              <a:gd name="connsiteY4" fmla="*/ 2614027 h 2620377"/>
              <a:gd name="connsiteX0" fmla="*/ 0 w 3715627"/>
              <a:gd name="connsiteY0" fmla="*/ 2614027 h 2616545"/>
              <a:gd name="connsiteX1" fmla="*/ 653507 w 3715627"/>
              <a:gd name="connsiteY1" fmla="*/ 0 h 2616545"/>
              <a:gd name="connsiteX2" fmla="*/ 3715084 w 3715627"/>
              <a:gd name="connsiteY2" fmla="*/ 0 h 2616545"/>
              <a:gd name="connsiteX3" fmla="*/ 3715627 w 3715627"/>
              <a:gd name="connsiteY3" fmla="*/ 2616545 h 2616545"/>
              <a:gd name="connsiteX4" fmla="*/ 0 w 3715627"/>
              <a:gd name="connsiteY4" fmla="*/ 2614027 h 2616545"/>
              <a:gd name="connsiteX0" fmla="*/ 0 w 3715627"/>
              <a:gd name="connsiteY0" fmla="*/ 2614027 h 2614027"/>
              <a:gd name="connsiteX1" fmla="*/ 653507 w 3715627"/>
              <a:gd name="connsiteY1" fmla="*/ 0 h 2614027"/>
              <a:gd name="connsiteX2" fmla="*/ 3715084 w 3715627"/>
              <a:gd name="connsiteY2" fmla="*/ 0 h 2614027"/>
              <a:gd name="connsiteX3" fmla="*/ 3715627 w 3715627"/>
              <a:gd name="connsiteY3" fmla="*/ 2608878 h 2614027"/>
              <a:gd name="connsiteX4" fmla="*/ 0 w 3715627"/>
              <a:gd name="connsiteY4" fmla="*/ 2614027 h 2614027"/>
              <a:gd name="connsiteX0" fmla="*/ 0 w 3715627"/>
              <a:gd name="connsiteY0" fmla="*/ 2614027 h 2614027"/>
              <a:gd name="connsiteX1" fmla="*/ 653507 w 3715627"/>
              <a:gd name="connsiteY1" fmla="*/ 0 h 2614027"/>
              <a:gd name="connsiteX2" fmla="*/ 3715084 w 3715627"/>
              <a:gd name="connsiteY2" fmla="*/ 0 h 2614027"/>
              <a:gd name="connsiteX3" fmla="*/ 3715627 w 3715627"/>
              <a:gd name="connsiteY3" fmla="*/ 2612711 h 2614027"/>
              <a:gd name="connsiteX4" fmla="*/ 0 w 3715627"/>
              <a:gd name="connsiteY4" fmla="*/ 2614027 h 261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627" h="2614027">
                <a:moveTo>
                  <a:pt x="0" y="2614027"/>
                </a:moveTo>
                <a:lnTo>
                  <a:pt x="653507" y="0"/>
                </a:lnTo>
                <a:lnTo>
                  <a:pt x="3715084" y="0"/>
                </a:lnTo>
                <a:lnTo>
                  <a:pt x="3715627" y="2612711"/>
                </a:lnTo>
                <a:lnTo>
                  <a:pt x="0" y="2614027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1AAFFB-76C5-C348-BE94-A8B73994AA48}"/>
              </a:ext>
            </a:extLst>
          </p:cNvPr>
          <p:cNvCxnSpPr>
            <a:cxnSpLocks/>
          </p:cNvCxnSpPr>
          <p:nvPr/>
        </p:nvCxnSpPr>
        <p:spPr>
          <a:xfrm flipH="1">
            <a:off x="7176351" y="1136821"/>
            <a:ext cx="975400" cy="3137121"/>
          </a:xfrm>
          <a:prstGeom prst="line">
            <a:avLst/>
          </a:prstGeom>
          <a:ln w="793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611" name="タイトル 24610">
            <a:extLst>
              <a:ext uri="{FF2B5EF4-FFF2-40B4-BE49-F238E27FC236}">
                <a16:creationId xmlns:a16="http://schemas.microsoft.com/office/drawing/2014/main" id="{73AA1EED-AA2B-41C5-AFE7-05753290A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9102" y="4623418"/>
            <a:ext cx="9138475" cy="886707"/>
          </a:xfrm>
        </p:spPr>
        <p:txBody>
          <a:bodyPr>
            <a:noAutofit/>
          </a:bodyPr>
          <a:lstStyle/>
          <a:p>
            <a:r>
              <a:rPr lang="en-US" altLang="ja-JP" sz="2800" dirty="0"/>
              <a:t>Enhancing Electric Vehicle Efficiency: A Comparative Study of R-474A, R-1234yf, and R-744 using Digital Twin Simulation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4612" name="字幕 24611">
            <a:extLst>
              <a:ext uri="{FF2B5EF4-FFF2-40B4-BE49-F238E27FC236}">
                <a16:creationId xmlns:a16="http://schemas.microsoft.com/office/drawing/2014/main" id="{FB846E79-A76F-4140-90A4-F52C4B7D7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5983" y="1427188"/>
            <a:ext cx="3312356" cy="1430313"/>
          </a:xfrm>
          <a:solidFill>
            <a:srgbClr val="FFFFFF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1200" b="1" dirty="0">
                <a:solidFill>
                  <a:schemeClr val="tx1"/>
                </a:solidFill>
                <a:ea typeface="メイリオ"/>
              </a:rPr>
              <a:t>Thermal Management Systems Symposium</a:t>
            </a:r>
          </a:p>
          <a:p>
            <a:r>
              <a:rPr lang="en-US" altLang="ja-JP" sz="1200" dirty="0">
                <a:solidFill>
                  <a:schemeClr val="tx1"/>
                </a:solidFill>
                <a:ea typeface="メイリオ"/>
              </a:rPr>
              <a:t>October 14 -15, 2025 | Ypsilanti, Michigan</a:t>
            </a:r>
          </a:p>
          <a:p>
            <a:endParaRPr lang="en-US" altLang="ja-JP" sz="1200" dirty="0">
              <a:solidFill>
                <a:schemeClr val="tx1"/>
              </a:solidFill>
              <a:ea typeface="メイリオ"/>
            </a:endParaRPr>
          </a:p>
          <a:p>
            <a:r>
              <a:rPr lang="de-DE" altLang="ja-JP" sz="1200" dirty="0">
                <a:solidFill>
                  <a:schemeClr val="tx1"/>
                </a:solidFill>
                <a:ea typeface="メイリオ"/>
              </a:rPr>
              <a:t>Christian Macrì, Álvaro de León, Felix Flohr, Tim Snyder, Janet Maxwell</a:t>
            </a: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458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103029" y="4280075"/>
            <a:ext cx="1508286" cy="1033669"/>
          </a:xfrm>
        </p:spPr>
        <p:txBody>
          <a:bodyPr/>
          <a:lstStyle/>
          <a:p>
            <a:r>
              <a:rPr lang="de-DE" altLang="ja-JP" dirty="0">
                <a:ea typeface="メイリオ"/>
                <a:cs typeface="Segoe UI"/>
              </a:rPr>
              <a:t>1*</a:t>
            </a:r>
            <a:endParaRPr lang="de-DE" altLang="ja-JP" dirty="0"/>
          </a:p>
        </p:txBody>
      </p:sp>
      <p:sp>
        <p:nvSpPr>
          <p:cNvPr id="2458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94421" y="4533709"/>
            <a:ext cx="1322917" cy="600788"/>
          </a:xfrm>
        </p:spPr>
        <p:txBody>
          <a:bodyPr/>
          <a:lstStyle/>
          <a:p>
            <a:r>
              <a:rPr lang="en-US" altLang="ja-JP" dirty="0">
                <a:ea typeface="メイリオ"/>
                <a:cs typeface="Segoe UI"/>
              </a:rPr>
              <a:t>Oct </a:t>
            </a:r>
            <a:endParaRPr lang="en-US" altLang="ja-JP" dirty="0"/>
          </a:p>
        </p:txBody>
      </p:sp>
      <p:sp>
        <p:nvSpPr>
          <p:cNvPr id="2458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58032" y="5066772"/>
            <a:ext cx="1322917" cy="631075"/>
          </a:xfrm>
        </p:spPr>
        <p:txBody>
          <a:bodyPr/>
          <a:lstStyle/>
          <a:p>
            <a:r>
              <a:rPr lang="en-US" altLang="ja-JP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664759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CD9E107-82E1-401D-ADA0-B401D4883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altLang="ja-JP" dirty="0">
                <a:ea typeface="メイリオ"/>
              </a:rPr>
              <a:t>Project Schedule of the Overall Simulation Project</a:t>
            </a:r>
            <a:endParaRPr lang="en-US" dirty="0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B3EF3A1D-0FEC-47FF-9940-7F03510319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7534818"/>
              </p:ext>
            </p:extLst>
          </p:nvPr>
        </p:nvGraphicFramePr>
        <p:xfrm>
          <a:off x="326292" y="508650"/>
          <a:ext cx="11798300" cy="184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CEF12AF3-CC61-4451-AED3-152054AEF27B}"/>
              </a:ext>
            </a:extLst>
          </p:cNvPr>
          <p:cNvSpPr/>
          <p:nvPr/>
        </p:nvSpPr>
        <p:spPr>
          <a:xfrm>
            <a:off x="3831772" y="3336627"/>
            <a:ext cx="1895020" cy="1296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PHASE 2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R-474A virtual vehicle integration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6B5274-B320-4A51-A962-68ED547BD5C0}"/>
              </a:ext>
            </a:extLst>
          </p:cNvPr>
          <p:cNvSpPr/>
          <p:nvPr/>
        </p:nvSpPr>
        <p:spPr>
          <a:xfrm>
            <a:off x="5726791" y="4863287"/>
            <a:ext cx="2409097" cy="1296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PHASE 3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R-474A Comparative analysis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9DADE26-736D-4F3B-B5C7-3E14D616281B}"/>
              </a:ext>
            </a:extLst>
          </p:cNvPr>
          <p:cNvSpPr/>
          <p:nvPr/>
        </p:nvSpPr>
        <p:spPr>
          <a:xfrm>
            <a:off x="1045029" y="1809968"/>
            <a:ext cx="2786742" cy="129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FFFFFF"/>
                </a:solidFill>
              </a:rPr>
              <a:t>PHASE 1</a:t>
            </a:r>
          </a:p>
          <a:p>
            <a:pPr algn="ctr"/>
            <a:r>
              <a:rPr lang="de-DE" dirty="0">
                <a:solidFill>
                  <a:srgbClr val="FFFFFF"/>
                </a:solidFill>
              </a:rPr>
              <a:t>R-474A System level assessment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F5E75A4-A45C-436C-9080-9E3B720EA6C6}"/>
              </a:ext>
            </a:extLst>
          </p:cNvPr>
          <p:cNvSpPr txBox="1"/>
          <p:nvPr/>
        </p:nvSpPr>
        <p:spPr>
          <a:xfrm>
            <a:off x="3831771" y="1809968"/>
            <a:ext cx="4821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sz="16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/>
              </a:rPr>
              <a:t>Phase 1 Key Deliverables:</a:t>
            </a:r>
          </a:p>
          <a:p>
            <a:r>
              <a:rPr kumimoji="1" lang="en-GB" sz="16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/>
              </a:rPr>
              <a:t>System level comparative report summarising the baseline performance of R-744, R-1234yf &amp; R-474A in a heat pump application.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44868BC5-643D-41C4-BC7C-3DE44CEE229B}"/>
              </a:ext>
            </a:extLst>
          </p:cNvPr>
          <p:cNvSpPr txBox="1"/>
          <p:nvPr/>
        </p:nvSpPr>
        <p:spPr>
          <a:xfrm>
            <a:off x="5725037" y="3343506"/>
            <a:ext cx="4821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sz="16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/>
              </a:rPr>
              <a:t>Phase 2 Key Deliverables:</a:t>
            </a:r>
          </a:p>
          <a:p>
            <a:r>
              <a:rPr kumimoji="1" lang="en-GB" sz="16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/>
              </a:rPr>
              <a:t>Vehicle model validation report taking the Hyundai Kona heat pump model and integrating it into an VW ID.3 vehicle model, along with a bespoke climate control system.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765E222-4105-41D4-A3FE-71EF9896B84D}"/>
              </a:ext>
            </a:extLst>
          </p:cNvPr>
          <p:cNvSpPr txBox="1"/>
          <p:nvPr/>
        </p:nvSpPr>
        <p:spPr>
          <a:xfrm>
            <a:off x="8135888" y="4864428"/>
            <a:ext cx="383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sz="16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/>
              </a:rPr>
              <a:t>Phase 3 Key Deliverables:</a:t>
            </a:r>
          </a:p>
          <a:p>
            <a:r>
              <a:rPr kumimoji="1" lang="en-GB" sz="16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/>
              </a:rPr>
              <a:t>Comprehensive assessment report for a detailed analysis and energy efficiency optimisation, based on the refrigerants R-744, R-1234yf &amp; R-474A.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761FFF2-145E-49C5-B903-8A534497DF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482" y="4341935"/>
            <a:ext cx="1676781" cy="1042704"/>
          </a:xfrm>
          <a:prstGeom prst="rect">
            <a:avLst/>
          </a:prstGeom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4280C828-8221-4DA6-8B97-EB06A8F381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3493" y="4415503"/>
            <a:ext cx="1411958" cy="895567"/>
          </a:xfrm>
          <a:prstGeom prst="rect">
            <a:avLst/>
          </a:prstGeom>
        </p:spPr>
      </p:pic>
      <p:sp>
        <p:nvSpPr>
          <p:cNvPr id="15" name="テキスト ボックス 10">
            <a:extLst>
              <a:ext uri="{FF2B5EF4-FFF2-40B4-BE49-F238E27FC236}">
                <a16:creationId xmlns:a16="http://schemas.microsoft.com/office/drawing/2014/main" id="{543BBE62-DC9F-4188-B22A-7E689EDB8F8E}"/>
              </a:ext>
            </a:extLst>
          </p:cNvPr>
          <p:cNvSpPr txBox="1"/>
          <p:nvPr/>
        </p:nvSpPr>
        <p:spPr>
          <a:xfrm>
            <a:off x="440029" y="3628405"/>
            <a:ext cx="1352691" cy="61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6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Arial"/>
              </a:defRPr>
            </a:lvl1pPr>
            <a:lvl2pPr marL="800100" lvl="1" indent="-342900">
              <a:buFont typeface="Arial" panose="020B0604020202020204" pitchFamily="34" charset="0"/>
              <a:buChar char="•"/>
              <a:defRPr kumimoji="1" sz="16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Arial"/>
              </a:defRPr>
            </a:lvl2pPr>
          </a:lstStyle>
          <a:p>
            <a:pPr algn="ctr">
              <a:lnSpc>
                <a:spcPct val="150000"/>
              </a:lnSpc>
            </a:pPr>
            <a:r>
              <a:rPr lang="en-US" altLang="ja-JP" sz="1200" b="1" dirty="0"/>
              <a:t>R-744 heat pump system</a:t>
            </a:r>
          </a:p>
        </p:txBody>
      </p:sp>
      <p:sp>
        <p:nvSpPr>
          <p:cNvPr id="16" name="テキスト ボックス 10">
            <a:extLst>
              <a:ext uri="{FF2B5EF4-FFF2-40B4-BE49-F238E27FC236}">
                <a16:creationId xmlns:a16="http://schemas.microsoft.com/office/drawing/2014/main" id="{384F2C6E-32A5-42F3-A4FE-ACD63A011233}"/>
              </a:ext>
            </a:extLst>
          </p:cNvPr>
          <p:cNvSpPr txBox="1"/>
          <p:nvPr/>
        </p:nvSpPr>
        <p:spPr>
          <a:xfrm>
            <a:off x="1904599" y="3630817"/>
            <a:ext cx="1644175" cy="61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kumimoji="1" sz="1200" b="1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Arial"/>
              </a:defRPr>
            </a:lvl1pPr>
            <a:lvl2pPr marL="800100" lvl="1" indent="-342900">
              <a:buFont typeface="Arial" panose="020B0604020202020204" pitchFamily="34" charset="0"/>
              <a:buChar char="•"/>
              <a:defRPr kumimoji="1" sz="16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Arial"/>
              </a:defRPr>
            </a:lvl2pPr>
          </a:lstStyle>
          <a:p>
            <a:r>
              <a:rPr lang="en-US" altLang="ja-JP" dirty="0"/>
              <a:t>R-1234yf/R-474A heat pump system</a:t>
            </a:r>
          </a:p>
        </p:txBody>
      </p:sp>
      <p:sp>
        <p:nvSpPr>
          <p:cNvPr id="18" name="Arrow: Right 13">
            <a:extLst>
              <a:ext uri="{FF2B5EF4-FFF2-40B4-BE49-F238E27FC236}">
                <a16:creationId xmlns:a16="http://schemas.microsoft.com/office/drawing/2014/main" id="{76C67DB7-1D1B-46D2-AB03-84622D5E9F58}"/>
              </a:ext>
            </a:extLst>
          </p:cNvPr>
          <p:cNvSpPr/>
          <p:nvPr/>
        </p:nvSpPr>
        <p:spPr>
          <a:xfrm rot="18316301">
            <a:off x="1712632" y="3176407"/>
            <a:ext cx="621722" cy="505185"/>
          </a:xfrm>
          <a:prstGeom prst="rightArrow">
            <a:avLst>
              <a:gd name="adj1" fmla="val 30461"/>
              <a:gd name="adj2" fmla="val 595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706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hteck: abgerundete Ecken 54">
            <a:extLst>
              <a:ext uri="{FF2B5EF4-FFF2-40B4-BE49-F238E27FC236}">
                <a16:creationId xmlns:a16="http://schemas.microsoft.com/office/drawing/2014/main" id="{1FA46484-6EE6-4D61-A955-65AFB9F69706}"/>
              </a:ext>
            </a:extLst>
          </p:cNvPr>
          <p:cNvSpPr/>
          <p:nvPr/>
        </p:nvSpPr>
        <p:spPr>
          <a:xfrm>
            <a:off x="8160168" y="1345223"/>
            <a:ext cx="4031832" cy="3991708"/>
          </a:xfrm>
          <a:prstGeom prst="roundRect">
            <a:avLst>
              <a:gd name="adj" fmla="val 407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hteck: abgerundete Ecken 53">
            <a:extLst>
              <a:ext uri="{FF2B5EF4-FFF2-40B4-BE49-F238E27FC236}">
                <a16:creationId xmlns:a16="http://schemas.microsoft.com/office/drawing/2014/main" id="{DFCD7BEA-A150-4638-86D1-A789C06E7FFF}"/>
              </a:ext>
            </a:extLst>
          </p:cNvPr>
          <p:cNvSpPr/>
          <p:nvPr/>
        </p:nvSpPr>
        <p:spPr>
          <a:xfrm>
            <a:off x="4074675" y="1345223"/>
            <a:ext cx="3298235" cy="3438491"/>
          </a:xfrm>
          <a:prstGeom prst="roundRect">
            <a:avLst>
              <a:gd name="adj" fmla="val 407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hteck: abgerundete Ecken 52">
            <a:extLst>
              <a:ext uri="{FF2B5EF4-FFF2-40B4-BE49-F238E27FC236}">
                <a16:creationId xmlns:a16="http://schemas.microsoft.com/office/drawing/2014/main" id="{C10B9C7F-7B11-4849-A3E3-777892FE8021}"/>
              </a:ext>
            </a:extLst>
          </p:cNvPr>
          <p:cNvSpPr/>
          <p:nvPr/>
        </p:nvSpPr>
        <p:spPr>
          <a:xfrm>
            <a:off x="26376" y="1345223"/>
            <a:ext cx="3298235" cy="4883838"/>
          </a:xfrm>
          <a:prstGeom prst="roundRect">
            <a:avLst>
              <a:gd name="adj" fmla="val 407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CD9E107-82E1-401D-ADA0-B401D4883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de-DE" dirty="0">
                <a:ea typeface="メイリオ"/>
              </a:rPr>
              <a:t>Phase 1 Assessment: Model Simulation Setups &amp; </a:t>
            </a:r>
            <a:r>
              <a:rPr lang="de-DE" dirty="0" err="1">
                <a:ea typeface="メイリオ"/>
              </a:rPr>
              <a:t>Steps</a:t>
            </a:r>
            <a:endParaRPr lang="en-GB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832308B-27BF-4645-A1E6-EFCB03354616}"/>
              </a:ext>
            </a:extLst>
          </p:cNvPr>
          <p:cNvSpPr txBox="1"/>
          <p:nvPr/>
        </p:nvSpPr>
        <p:spPr>
          <a:xfrm>
            <a:off x="0" y="1427309"/>
            <a:ext cx="23827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Cooling mode</a:t>
            </a:r>
            <a:r>
              <a:rPr lang="en-US" sz="1400" dirty="0"/>
              <a:t> for the hot ambient, which involves Evaporator only or Evaporator plus Battery Chiller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D965AB8-2603-4041-A76B-43204F4648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43" t="43208" r="81409"/>
          <a:stretch/>
        </p:blipFill>
        <p:spPr>
          <a:xfrm>
            <a:off x="2329961" y="1458189"/>
            <a:ext cx="703385" cy="1612226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9405C3B7-D89D-4BFF-8A74-42CE54F8156B}"/>
              </a:ext>
            </a:extLst>
          </p:cNvPr>
          <p:cNvSpPr txBox="1"/>
          <p:nvPr/>
        </p:nvSpPr>
        <p:spPr>
          <a:xfrm>
            <a:off x="0" y="3380253"/>
            <a:ext cx="23827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Heat Pump mode</a:t>
            </a:r>
            <a:r>
              <a:rPr lang="en-US" sz="1400" dirty="0"/>
              <a:t> for cold ambient, which involves the inner condenser, OHX and heat pump chillers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E2F6633-2B2E-4CE7-899E-C09BBFF139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00" t="43958" r="81436" b="1"/>
          <a:stretch/>
        </p:blipFill>
        <p:spPr>
          <a:xfrm>
            <a:off x="2321170" y="3380253"/>
            <a:ext cx="712176" cy="157491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4609D8C-6480-4805-BE00-D2D9AD06E2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43" t="76085" r="81409" b="1"/>
          <a:stretch/>
        </p:blipFill>
        <p:spPr>
          <a:xfrm>
            <a:off x="2329961" y="5265002"/>
            <a:ext cx="703385" cy="387284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CE18EC90-1CC9-4E01-B34E-077639B3935A}"/>
              </a:ext>
            </a:extLst>
          </p:cNvPr>
          <p:cNvSpPr txBox="1"/>
          <p:nvPr/>
        </p:nvSpPr>
        <p:spPr>
          <a:xfrm>
            <a:off x="0" y="5265002"/>
            <a:ext cx="23827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Re-heat mode</a:t>
            </a:r>
            <a:r>
              <a:rPr lang="en-US" sz="1400" dirty="0"/>
              <a:t> for Dehumidification, which involves the Evaporator, inner condenser &amp; OHX</a:t>
            </a:r>
          </a:p>
        </p:txBody>
      </p:sp>
      <p:sp>
        <p:nvSpPr>
          <p:cNvPr id="11" name="Additionszeichen 10">
            <a:extLst>
              <a:ext uri="{FF2B5EF4-FFF2-40B4-BE49-F238E27FC236}">
                <a16:creationId xmlns:a16="http://schemas.microsoft.com/office/drawing/2014/main" id="{369C5599-94B3-425A-A67A-6F31974DE019}"/>
              </a:ext>
            </a:extLst>
          </p:cNvPr>
          <p:cNvSpPr/>
          <p:nvPr/>
        </p:nvSpPr>
        <p:spPr>
          <a:xfrm>
            <a:off x="3298235" y="3340254"/>
            <a:ext cx="792000" cy="792000"/>
          </a:xfrm>
          <a:prstGeom prst="mathPlu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F4691A0B-7EEA-435E-BD3A-DF45C8CF05C5}"/>
              </a:ext>
            </a:extLst>
          </p:cNvPr>
          <p:cNvSpPr txBox="1"/>
          <p:nvPr/>
        </p:nvSpPr>
        <p:spPr>
          <a:xfrm>
            <a:off x="4152901" y="1459727"/>
            <a:ext cx="314178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/>
              <a:t>Charge determination of R-1234yf vs. R-474A</a:t>
            </a:r>
            <a:br>
              <a:rPr lang="en-US" sz="1400" dirty="0"/>
            </a:br>
            <a:r>
              <a:rPr lang="en-US" sz="1400" dirty="0"/>
              <a:t>(acc. to SAE J2765)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Model confirmation through correlation with test data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Baseline evaluation of Kona heat pump system for both refrigerants R-1234yf and R-474A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ym typeface="Wingdings" panose="05000000000000000000" pitchFamily="2" charset="2"/>
              </a:rPr>
              <a:t>Comparative </a:t>
            </a:r>
            <a:r>
              <a:rPr lang="en-US" sz="1400" dirty="0">
                <a:sym typeface="Wingdings" panose="05000000000000000000" pitchFamily="2" charset="2"/>
              </a:rPr>
              <a:t>simulation of R-474A, R-1234yf and R-744 using CO₂ based GT-Suite model (digital twin) of VW ID.3</a:t>
            </a:r>
            <a:endParaRPr lang="en-US" sz="1400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D82998A2-885A-42E6-B4FB-60282492F3BC}"/>
              </a:ext>
            </a:extLst>
          </p:cNvPr>
          <p:cNvSpPr txBox="1"/>
          <p:nvPr/>
        </p:nvSpPr>
        <p:spPr>
          <a:xfrm>
            <a:off x="104601" y="628938"/>
            <a:ext cx="314178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Definition of operation modes upon SAE J2765</a:t>
            </a:r>
            <a:endParaRPr lang="en-US" sz="1600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DD67266-211E-40F6-B625-414359C322CD}"/>
              </a:ext>
            </a:extLst>
          </p:cNvPr>
          <p:cNvSpPr txBox="1"/>
          <p:nvPr/>
        </p:nvSpPr>
        <p:spPr>
          <a:xfrm>
            <a:off x="4152901" y="628937"/>
            <a:ext cx="314178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Simulation procedure on system level</a:t>
            </a:r>
            <a:endParaRPr lang="en-US" sz="1600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723EA062-92A7-43E1-BD77-C562D95A3679}"/>
              </a:ext>
            </a:extLst>
          </p:cNvPr>
          <p:cNvSpPr txBox="1"/>
          <p:nvPr/>
        </p:nvSpPr>
        <p:spPr>
          <a:xfrm>
            <a:off x="8578816" y="628938"/>
            <a:ext cx="314178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System modifications as basis for further vehicle assessment</a:t>
            </a:r>
            <a:endParaRPr lang="en-US" sz="1600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D3A99039-01D5-475D-89EB-B5846EAE38BC}"/>
              </a:ext>
            </a:extLst>
          </p:cNvPr>
          <p:cNvSpPr txBox="1"/>
          <p:nvPr/>
        </p:nvSpPr>
        <p:spPr>
          <a:xfrm>
            <a:off x="8212017" y="1104143"/>
            <a:ext cx="3886198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buFont typeface="+mj-lt"/>
              <a:buAutoNum type="arabicPeriod"/>
              <a:defRPr sz="1400"/>
            </a:lvl1pPr>
          </a:lstStyle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Key parameters for the evaluation of simulation results:</a:t>
            </a:r>
          </a:p>
          <a:p>
            <a:r>
              <a:rPr lang="en-US" dirty="0"/>
              <a:t>Total power (cooling and/or heating) </a:t>
            </a:r>
          </a:p>
          <a:p>
            <a:r>
              <a:rPr lang="en-US" dirty="0"/>
              <a:t>Air off temperature of active heat exchanger in the HVAC </a:t>
            </a:r>
          </a:p>
          <a:p>
            <a:r>
              <a:rPr lang="en-US" dirty="0"/>
              <a:t>Compressor power consumption </a:t>
            </a:r>
          </a:p>
          <a:p>
            <a:r>
              <a:rPr lang="en-US" dirty="0"/>
              <a:t>System COP (without PTC heat load for heat pump cases)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Three stages to assess the system modifications’ impact on system efficiency:</a:t>
            </a:r>
          </a:p>
          <a:p>
            <a:r>
              <a:rPr lang="en-US" dirty="0"/>
              <a:t>Removing the de-superheater</a:t>
            </a:r>
          </a:p>
          <a:p>
            <a:r>
              <a:rPr lang="en-US" dirty="0"/>
              <a:t>Resizing the OHX: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/>
              <a:t>Increase of tube length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/>
              <a:t>Reduction of stack dimension</a:t>
            </a:r>
          </a:p>
          <a:p>
            <a:r>
              <a:rPr lang="en-US" dirty="0"/>
              <a:t>Resizing the inner condenser: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/>
              <a:t>Increase core depth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/>
              <a:t>Increase number of passes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2" name="Additionszeichen 51">
            <a:extLst>
              <a:ext uri="{FF2B5EF4-FFF2-40B4-BE49-F238E27FC236}">
                <a16:creationId xmlns:a16="http://schemas.microsoft.com/office/drawing/2014/main" id="{BAB307A4-551B-4818-BDDC-5186AB75345B}"/>
              </a:ext>
            </a:extLst>
          </p:cNvPr>
          <p:cNvSpPr/>
          <p:nvPr/>
        </p:nvSpPr>
        <p:spPr>
          <a:xfrm>
            <a:off x="7357351" y="3340254"/>
            <a:ext cx="792000" cy="792000"/>
          </a:xfrm>
          <a:prstGeom prst="mathPlu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78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CD9E107-82E1-401D-ADA0-B401D4883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dirty="0">
                <a:ea typeface="メイリオ"/>
              </a:rPr>
              <a:t>Phase 1 Assessment: Comparative Results R-474A vs. R-1234yf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6F42E20-074E-46B4-A6D5-C6B1C795D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" y="1205131"/>
            <a:ext cx="4035996" cy="240908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D243608-6535-4124-89A1-6EB6F9929BEB}"/>
              </a:ext>
            </a:extLst>
          </p:cNvPr>
          <p:cNvSpPr txBox="1"/>
          <p:nvPr/>
        </p:nvSpPr>
        <p:spPr>
          <a:xfrm>
            <a:off x="70338" y="558800"/>
            <a:ext cx="112541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For total cooling and heating power, the model controllers remained unchanged for both refrigerants to ensure capacity matching, which allows a direct comparison in terms of COP </a:t>
            </a:r>
            <a:endParaRPr lang="en-US" b="1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9B6D5BF-B9EE-490F-92B9-D7C373291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934" y="1458365"/>
            <a:ext cx="7597421" cy="4840835"/>
          </a:xfrm>
          <a:prstGeom prst="rect">
            <a:avLst/>
          </a:prstGeom>
        </p:spPr>
      </p:pic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44678408-2DA2-4D69-B7D3-C6FBD5D1A131}"/>
              </a:ext>
            </a:extLst>
          </p:cNvPr>
          <p:cNvSpPr/>
          <p:nvPr/>
        </p:nvSpPr>
        <p:spPr>
          <a:xfrm>
            <a:off x="70339" y="3812578"/>
            <a:ext cx="4666762" cy="2549356"/>
          </a:xfrm>
          <a:prstGeom prst="roundRect">
            <a:avLst/>
          </a:prstGeom>
          <a:solidFill>
            <a:srgbClr val="0097E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In terms of the COP of the system, R-474A showed a clear advantage for cooling modes.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For dehumidification cases, the original baseline model showed that R-474A had a COP disadvantage of -0.7 compared to R-1234yf (about -17.4% less COP than R-1234yf). However, with the implemented modifications, the overall COP of R-474A improved significantly.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Finally, for heat pump cases, R-474A showed a consistent advantage in both models, with the optimized model yielding the highest COP results</a:t>
            </a:r>
          </a:p>
        </p:txBody>
      </p:sp>
    </p:spTree>
    <p:extLst>
      <p:ext uri="{BB962C8B-B14F-4D97-AF65-F5344CB8AC3E}">
        <p14:creationId xmlns:p14="http://schemas.microsoft.com/office/powerpoint/2010/main" val="2751848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CD9E107-82E1-401D-ADA0-B401D4883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dirty="0">
                <a:ea typeface="メイリオ"/>
              </a:rPr>
              <a:t>Phase 1 Assessment: Benchmark R-474A vs. R-1234yf vs. R-744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1CE9D79-2CA0-4AD8-B5A4-84DAE6002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08903"/>
            <a:ext cx="7200900" cy="420187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4B1CB11-1632-47C1-98A6-261A90357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954" y="626606"/>
            <a:ext cx="4534646" cy="294803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905EFF7-3AE3-4239-A692-70ED78371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954" y="3721688"/>
            <a:ext cx="4534646" cy="2755552"/>
          </a:xfrm>
          <a:prstGeom prst="rect">
            <a:avLst/>
          </a:prstGeom>
        </p:spPr>
      </p:pic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AA2E33F4-D68A-45F8-8721-362D97DCE070}"/>
              </a:ext>
            </a:extLst>
          </p:cNvPr>
          <p:cNvSpPr/>
          <p:nvPr/>
        </p:nvSpPr>
        <p:spPr>
          <a:xfrm>
            <a:off x="70338" y="5043311"/>
            <a:ext cx="7434615" cy="1377777"/>
          </a:xfrm>
          <a:prstGeom prst="roundRect">
            <a:avLst/>
          </a:prstGeom>
          <a:solidFill>
            <a:srgbClr val="0097E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In cooling modes, 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R-474A demonstrated superior performance</a:t>
            </a:r>
            <a:r>
              <a:rPr kumimoji="0" lang="en-US" altLang="ja-JP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 compared to R-1234yf and </a:t>
            </a:r>
            <a:r>
              <a:rPr kumimoji="0" lang="en-US" altLang="ja-JP" sz="14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R-744 </a:t>
            </a:r>
            <a:r>
              <a:rPr kumimoji="0" lang="en-US" altLang="ja-JP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in certain test cases (such as H35b and I25c, with +12% vs. R-1234yf)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In heat pump modes, the 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R-474A had a slightly lower COP than R-744 </a:t>
            </a:r>
            <a:r>
              <a:rPr kumimoji="0" lang="en-US" altLang="ja-JP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at moderate cold conditions (0°C to -10°C), with an average difference of 15%.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メイリオ"/>
                <a:cs typeface="Arial" panose="020B0604020202020204" pitchFamily="34" charset="0"/>
              </a:rPr>
              <a:t>Discharge pressures and temperatures highest for R-744 while R-474A remains within the rang of c. +15-20% compared to R-1234yf.</a:t>
            </a:r>
          </a:p>
        </p:txBody>
      </p:sp>
    </p:spTree>
    <p:extLst>
      <p:ext uri="{BB962C8B-B14F-4D97-AF65-F5344CB8AC3E}">
        <p14:creationId xmlns:p14="http://schemas.microsoft.com/office/powerpoint/2010/main" val="1544635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CD9E107-82E1-401D-ADA0-B401D4883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de-DE" dirty="0">
                <a:ea typeface="メイリオ"/>
              </a:rPr>
              <a:t>Phase 2 Assessment: Model Simulation </a:t>
            </a:r>
            <a:r>
              <a:rPr lang="de-DE" dirty="0" err="1">
                <a:ea typeface="メイリオ"/>
              </a:rPr>
              <a:t>Methodology</a:t>
            </a:r>
            <a:endParaRPr lang="en-GB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DE142F8-DE2A-41B4-9A3B-93588F9559FF}"/>
              </a:ext>
            </a:extLst>
          </p:cNvPr>
          <p:cNvSpPr txBox="1"/>
          <p:nvPr/>
        </p:nvSpPr>
        <p:spPr>
          <a:xfrm>
            <a:off x="104600" y="609483"/>
            <a:ext cx="1198363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Goal of Phase 2: </a:t>
            </a:r>
            <a:r>
              <a:rPr lang="en-US" sz="1600" dirty="0"/>
              <a:t>GT-Suite system model developed for R-474A and R-1234yf in Phase 1 is integrated into the “MIRA Digital Twin” of the VW ID.3 to enable high-fidelity co-simulation of thermal management systems on vehicle level under transient conditions.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6535" y="1879596"/>
            <a:ext cx="2788189" cy="954107"/>
            <a:chOff x="104600" y="1790485"/>
            <a:chExt cx="2788189" cy="954107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49D3B022-6C43-4D22-8395-BCF8B7B256F7}"/>
                </a:ext>
              </a:extLst>
            </p:cNvPr>
            <p:cNvSpPr/>
            <p:nvPr/>
          </p:nvSpPr>
          <p:spPr>
            <a:xfrm>
              <a:off x="104600" y="1790485"/>
              <a:ext cx="2788189" cy="954107"/>
            </a:xfrm>
            <a:prstGeom prst="roundRect">
              <a:avLst>
                <a:gd name="adj" fmla="val 4074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10E232E-E0D6-47B4-858F-D7FACC95CBFB}"/>
                </a:ext>
              </a:extLst>
            </p:cNvPr>
            <p:cNvSpPr txBox="1"/>
            <p:nvPr/>
          </p:nvSpPr>
          <p:spPr>
            <a:xfrm>
              <a:off x="104600" y="1790485"/>
              <a:ext cx="276181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/>
                <a:t>Climate control modes: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Cooling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Heating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Heating with </a:t>
              </a:r>
              <a:r>
                <a:rPr lang="en-US" sz="1400" dirty="0" smtClean="0"/>
                <a:t>dehumidification</a:t>
              </a:r>
              <a:endParaRPr lang="en-US" sz="1400" dirty="0"/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3018F205-DC50-4E06-8EF1-3A37C7348331}"/>
              </a:ext>
            </a:extLst>
          </p:cNvPr>
          <p:cNvSpPr txBox="1"/>
          <p:nvPr/>
        </p:nvSpPr>
        <p:spPr>
          <a:xfrm>
            <a:off x="331172" y="1312946"/>
            <a:ext cx="5051463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Load cases for Phase 2 assessment</a:t>
            </a:r>
            <a:endParaRPr lang="en-US" sz="16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6D3F466-B28F-4DD9-8009-D50AF85B326C}"/>
              </a:ext>
            </a:extLst>
          </p:cNvPr>
          <p:cNvSpPr txBox="1"/>
          <p:nvPr/>
        </p:nvSpPr>
        <p:spPr>
          <a:xfrm>
            <a:off x="6469326" y="1312946"/>
            <a:ext cx="5051463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Controller Development and Calibration</a:t>
            </a:r>
            <a:endParaRPr lang="en-US" sz="1600" dirty="0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130DA7BE-1E54-4810-AB50-741E2B8D9384}"/>
              </a:ext>
            </a:extLst>
          </p:cNvPr>
          <p:cNvSpPr/>
          <p:nvPr/>
        </p:nvSpPr>
        <p:spPr>
          <a:xfrm>
            <a:off x="6206243" y="1708398"/>
            <a:ext cx="2535240" cy="3406074"/>
          </a:xfrm>
          <a:prstGeom prst="roundRect">
            <a:avLst>
              <a:gd name="adj" fmla="val 407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662E5FF-F39E-4C6A-B8B6-D1FFF97FF0B0}"/>
              </a:ext>
            </a:extLst>
          </p:cNvPr>
          <p:cNvSpPr txBox="1"/>
          <p:nvPr/>
        </p:nvSpPr>
        <p:spPr>
          <a:xfrm>
            <a:off x="6179866" y="1790485"/>
            <a:ext cx="256161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Controller development: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Refrigerant circuits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Coolant circuit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Cabin air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Vehicle powertrain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b="1" dirty="0"/>
              <a:t>Main VTMS control parameters: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Compressor 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Evaporator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Cabin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Set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Inner condenser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Battery chiller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Expansion valves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6A13E0C8-F12A-4DD2-8A46-724D946437E8}"/>
              </a:ext>
            </a:extLst>
          </p:cNvPr>
          <p:cNvSpPr/>
          <p:nvPr/>
        </p:nvSpPr>
        <p:spPr>
          <a:xfrm>
            <a:off x="8867942" y="1689790"/>
            <a:ext cx="2970183" cy="1280390"/>
          </a:xfrm>
          <a:prstGeom prst="roundRect">
            <a:avLst>
              <a:gd name="adj" fmla="val 407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7B398A9-DB3E-436C-B33F-095A96AFE782}"/>
              </a:ext>
            </a:extLst>
          </p:cNvPr>
          <p:cNvSpPr txBox="1"/>
          <p:nvPr/>
        </p:nvSpPr>
        <p:spPr>
          <a:xfrm>
            <a:off x="8841566" y="1771875"/>
            <a:ext cx="289647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Safety controls (refrigerant-specific)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Maximum discharge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Maximum discharge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Minimum Suction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33346" y="2918279"/>
            <a:ext cx="2788189" cy="2328855"/>
            <a:chOff x="3105364" y="2146695"/>
            <a:chExt cx="2788189" cy="2328855"/>
          </a:xfrm>
        </p:grpSpPr>
        <p:sp>
          <p:nvSpPr>
            <p:cNvPr id="18" name="Rechteck: abgerundete Ecken 7">
              <a:extLst>
                <a:ext uri="{FF2B5EF4-FFF2-40B4-BE49-F238E27FC236}">
                  <a16:creationId xmlns:a16="http://schemas.microsoft.com/office/drawing/2014/main" id="{49D3B022-6C43-4D22-8395-BCF8B7B256F7}"/>
                </a:ext>
              </a:extLst>
            </p:cNvPr>
            <p:cNvSpPr/>
            <p:nvPr/>
          </p:nvSpPr>
          <p:spPr>
            <a:xfrm>
              <a:off x="3105364" y="2146695"/>
              <a:ext cx="2788189" cy="2328855"/>
            </a:xfrm>
            <a:prstGeom prst="roundRect">
              <a:avLst>
                <a:gd name="adj" fmla="val 4074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feld 8">
              <a:extLst>
                <a:ext uri="{FF2B5EF4-FFF2-40B4-BE49-F238E27FC236}">
                  <a16:creationId xmlns:a16="http://schemas.microsoft.com/office/drawing/2014/main" id="{A10E232E-E0D6-47B4-858F-D7FACC95CBFB}"/>
                </a:ext>
              </a:extLst>
            </p:cNvPr>
            <p:cNvSpPr txBox="1"/>
            <p:nvPr/>
          </p:nvSpPr>
          <p:spPr>
            <a:xfrm>
              <a:off x="3105364" y="2228781"/>
              <a:ext cx="2761813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 smtClean="0"/>
                <a:t>Driving </a:t>
              </a:r>
              <a:r>
                <a:rPr lang="en-US" sz="1400" b="1" dirty="0"/>
                <a:t>cycles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Pull-Up and Pull-Down Cycles: Each cycle includes three driving speeds, each lasting 30 minutes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WLTP Cycle (Worldwide Harmonized Light Vehicles Test Procedure): A standard driving profile used for emissions and energy consumption testing</a:t>
              </a:r>
            </a:p>
          </p:txBody>
        </p:sp>
      </p:grpSp>
      <p:sp>
        <p:nvSpPr>
          <p:cNvPr id="21" name="Pfeil: nach rechts 2">
            <a:extLst>
              <a:ext uri="{FF2B5EF4-FFF2-40B4-BE49-F238E27FC236}">
                <a16:creationId xmlns:a16="http://schemas.microsoft.com/office/drawing/2014/main" id="{FD050942-F1A5-4754-A021-CD37CCA1EEF1}"/>
              </a:ext>
            </a:extLst>
          </p:cNvPr>
          <p:cNvSpPr/>
          <p:nvPr/>
        </p:nvSpPr>
        <p:spPr>
          <a:xfrm>
            <a:off x="5756905" y="2795799"/>
            <a:ext cx="312689" cy="1309991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34807" y="2153073"/>
            <a:ext cx="2623043" cy="12854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Transient Test </a:t>
            </a:r>
            <a:r>
              <a:rPr lang="en-US" sz="1200" b="1" dirty="0" smtClean="0"/>
              <a:t>scenarios:</a:t>
            </a:r>
            <a:endParaRPr lang="en-US" sz="1200" b="1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 smtClean="0"/>
              <a:t>Pull-Down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 smtClean="0"/>
              <a:t>Pull-Up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 smtClean="0"/>
              <a:t>Dehumidification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 smtClean="0"/>
              <a:t>WLTP</a:t>
            </a:r>
            <a:endParaRPr lang="en-US" sz="1200" dirty="0"/>
          </a:p>
        </p:txBody>
      </p:sp>
      <p:sp>
        <p:nvSpPr>
          <p:cNvPr id="22" name="Oval 21"/>
          <p:cNvSpPr/>
          <p:nvPr/>
        </p:nvSpPr>
        <p:spPr>
          <a:xfrm>
            <a:off x="3066747" y="3780707"/>
            <a:ext cx="2623043" cy="12854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Solar load:</a:t>
            </a:r>
            <a:endParaRPr lang="en-US" sz="1200" b="1" dirty="0"/>
          </a:p>
          <a:p>
            <a:pPr algn="ctr"/>
            <a:r>
              <a:rPr lang="en-US" sz="1200" dirty="0"/>
              <a:t>0 &lt; solar load &lt; </a:t>
            </a:r>
            <a:r>
              <a:rPr lang="en-US" sz="1200" dirty="0" smtClean="0"/>
              <a:t>1000W/m²</a:t>
            </a:r>
          </a:p>
          <a:p>
            <a:pPr algn="ctr"/>
            <a:r>
              <a:rPr lang="en-US" sz="1200" dirty="0" smtClean="0"/>
              <a:t>(depending </a:t>
            </a:r>
            <a:r>
              <a:rPr lang="en-US" sz="1200" dirty="0"/>
              <a:t>on ambient temperature)</a:t>
            </a:r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id="{2452FBB6-7123-4F4A-9E63-63C8337A9CD9}"/>
              </a:ext>
            </a:extLst>
          </p:cNvPr>
          <p:cNvSpPr/>
          <p:nvPr/>
        </p:nvSpPr>
        <p:spPr>
          <a:xfrm>
            <a:off x="368300" y="5484518"/>
            <a:ext cx="11430000" cy="94244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ja-JP" dirty="0">
                <a:solidFill>
                  <a:srgbClr val="FFFFFF"/>
                </a:solidFill>
                <a:cs typeface="Arial"/>
              </a:rPr>
              <a:t>The biggest challenge of Phase 2 was the modelling of proper vehicle controllers for the various sub-systems such as front module fan, battery PTC, and coolant </a:t>
            </a:r>
            <a:r>
              <a:rPr lang="en-US" altLang="ja-JP" dirty="0" err="1">
                <a:solidFill>
                  <a:srgbClr val="FFFFFF"/>
                </a:solidFill>
                <a:cs typeface="Arial"/>
              </a:rPr>
              <a:t>massflow</a:t>
            </a:r>
            <a:r>
              <a:rPr lang="en-US" altLang="ja-JP" dirty="0">
                <a:solidFill>
                  <a:srgbClr val="FFFFFF"/>
                </a:solidFill>
                <a:cs typeface="Arial"/>
              </a:rPr>
              <a:t>.</a:t>
            </a:r>
          </a:p>
          <a:p>
            <a:pPr algn="ctr"/>
            <a:r>
              <a:rPr lang="en-US" altLang="ja-JP" dirty="0">
                <a:solidFill>
                  <a:srgbClr val="FFFFFF"/>
                </a:solidFill>
                <a:cs typeface="Arial"/>
              </a:rPr>
              <a:t>This also includes strategies for radiator by-pass and fresh air / recirculation door positioning.</a:t>
            </a:r>
            <a:endParaRPr lang="en-US" altLang="ja-JP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8219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CD9E107-82E1-401D-ADA0-B401D4883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dirty="0">
                <a:ea typeface="メイリオ"/>
              </a:rPr>
              <a:t>Phase 3 Assessment &amp; Results</a:t>
            </a:r>
            <a:endParaRPr lang="en-GB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C798386-AF3F-48F0-BE17-B9BF34A4911C}"/>
              </a:ext>
            </a:extLst>
          </p:cNvPr>
          <p:cNvSpPr txBox="1"/>
          <p:nvPr/>
        </p:nvSpPr>
        <p:spPr>
          <a:xfrm rot="20200403">
            <a:off x="2089136" y="2362228"/>
            <a:ext cx="7280950" cy="2400657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000" b="1" i="0" u="none" strike="noStrike" cap="none" dirty="0">
                <a:solidFill>
                  <a:srgbClr val="FF0000"/>
                </a:solidFill>
              </a:rPr>
              <a:t>TO BE UPDATED FOR FINAL VERSION (results not available yet)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260619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DB2B4E-396B-4ACD-A617-8FB09892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メイリオ"/>
              </a:rPr>
              <a:t>EU PFAS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02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CD9E107-82E1-401D-ADA0-B401D4883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ea typeface="メイリオ"/>
              </a:rPr>
              <a:t>EU ECHA Restriction Process for PFAS *</a:t>
            </a:r>
          </a:p>
        </p:txBody>
      </p:sp>
      <p:grpSp>
        <p:nvGrpSpPr>
          <p:cNvPr id="13" name="Google Shape;203;p11">
            <a:extLst>
              <a:ext uri="{FF2B5EF4-FFF2-40B4-BE49-F238E27FC236}">
                <a16:creationId xmlns:a16="http://schemas.microsoft.com/office/drawing/2014/main" id="{B8CC97C1-A5A0-4229-8973-10DAE2660D35}"/>
              </a:ext>
            </a:extLst>
          </p:cNvPr>
          <p:cNvGrpSpPr/>
          <p:nvPr/>
        </p:nvGrpSpPr>
        <p:grpSpPr>
          <a:xfrm>
            <a:off x="622300" y="993932"/>
            <a:ext cx="10982400" cy="880051"/>
            <a:chOff x="622300" y="3467100"/>
            <a:chExt cx="10982400" cy="880051"/>
          </a:xfrm>
        </p:grpSpPr>
        <p:grpSp>
          <p:nvGrpSpPr>
            <p:cNvPr id="14" name="Google Shape;204;p11">
              <a:extLst>
                <a:ext uri="{FF2B5EF4-FFF2-40B4-BE49-F238E27FC236}">
                  <a16:creationId xmlns:a16="http://schemas.microsoft.com/office/drawing/2014/main" id="{718610E0-B4A4-4DDA-BB16-BC587FDC1583}"/>
                </a:ext>
              </a:extLst>
            </p:cNvPr>
            <p:cNvGrpSpPr/>
            <p:nvPr/>
          </p:nvGrpSpPr>
          <p:grpSpPr>
            <a:xfrm>
              <a:off x="622300" y="3467100"/>
              <a:ext cx="10982400" cy="880051"/>
              <a:chOff x="622300" y="3467100"/>
              <a:chExt cx="10982400" cy="880051"/>
            </a:xfrm>
          </p:grpSpPr>
          <p:sp>
            <p:nvSpPr>
              <p:cNvPr id="28" name="Google Shape;205;p11">
                <a:extLst>
                  <a:ext uri="{FF2B5EF4-FFF2-40B4-BE49-F238E27FC236}">
                    <a16:creationId xmlns:a16="http://schemas.microsoft.com/office/drawing/2014/main" id="{57BF1DE8-85C6-47FF-9081-294E24582B9C}"/>
                  </a:ext>
                </a:extLst>
              </p:cNvPr>
              <p:cNvSpPr/>
              <p:nvPr/>
            </p:nvSpPr>
            <p:spPr>
              <a:xfrm>
                <a:off x="622300" y="3477260"/>
                <a:ext cx="10982400" cy="858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2000" tIns="72000" rIns="72000" bIns="72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" name="Google Shape;206;p11">
                <a:extLst>
                  <a:ext uri="{FF2B5EF4-FFF2-40B4-BE49-F238E27FC236}">
                    <a16:creationId xmlns:a16="http://schemas.microsoft.com/office/drawing/2014/main" id="{83425DD4-6CCD-4CCB-B12A-653C83DBCBD7}"/>
                  </a:ext>
                </a:extLst>
              </p:cNvPr>
              <p:cNvCxnSpPr/>
              <p:nvPr/>
            </p:nvCxnSpPr>
            <p:spPr>
              <a:xfrm>
                <a:off x="1534160" y="3467100"/>
                <a:ext cx="0" cy="8583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" name="Google Shape;207;p11">
                <a:extLst>
                  <a:ext uri="{FF2B5EF4-FFF2-40B4-BE49-F238E27FC236}">
                    <a16:creationId xmlns:a16="http://schemas.microsoft.com/office/drawing/2014/main" id="{4674CA8F-EE8F-4695-BA61-B7667A93A1A3}"/>
                  </a:ext>
                </a:extLst>
              </p:cNvPr>
              <p:cNvCxnSpPr/>
              <p:nvPr/>
            </p:nvCxnSpPr>
            <p:spPr>
              <a:xfrm>
                <a:off x="3350260" y="3488851"/>
                <a:ext cx="0" cy="8583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1" name="Google Shape;208;p11">
                <a:extLst>
                  <a:ext uri="{FF2B5EF4-FFF2-40B4-BE49-F238E27FC236}">
                    <a16:creationId xmlns:a16="http://schemas.microsoft.com/office/drawing/2014/main" id="{2484465C-BE4D-4D68-BDFB-575F3457B4FA}"/>
                  </a:ext>
                </a:extLst>
              </p:cNvPr>
              <p:cNvCxnSpPr/>
              <p:nvPr/>
            </p:nvCxnSpPr>
            <p:spPr>
              <a:xfrm>
                <a:off x="2430780" y="3467100"/>
                <a:ext cx="0" cy="8583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2" name="Google Shape;209;p11">
                <a:extLst>
                  <a:ext uri="{FF2B5EF4-FFF2-40B4-BE49-F238E27FC236}">
                    <a16:creationId xmlns:a16="http://schemas.microsoft.com/office/drawing/2014/main" id="{3E399CDD-54F6-4758-8D67-50178CD7B70A}"/>
                  </a:ext>
                </a:extLst>
              </p:cNvPr>
              <p:cNvCxnSpPr/>
              <p:nvPr/>
            </p:nvCxnSpPr>
            <p:spPr>
              <a:xfrm>
                <a:off x="4269740" y="3488851"/>
                <a:ext cx="0" cy="8583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3" name="Google Shape;210;p11">
                <a:extLst>
                  <a:ext uri="{FF2B5EF4-FFF2-40B4-BE49-F238E27FC236}">
                    <a16:creationId xmlns:a16="http://schemas.microsoft.com/office/drawing/2014/main" id="{038CA8EE-4904-45BA-AEAE-2160B60BF43A}"/>
                  </a:ext>
                </a:extLst>
              </p:cNvPr>
              <p:cNvCxnSpPr/>
              <p:nvPr/>
            </p:nvCxnSpPr>
            <p:spPr>
              <a:xfrm>
                <a:off x="5179060" y="3488851"/>
                <a:ext cx="0" cy="8583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4" name="Google Shape;211;p11">
                <a:extLst>
                  <a:ext uri="{FF2B5EF4-FFF2-40B4-BE49-F238E27FC236}">
                    <a16:creationId xmlns:a16="http://schemas.microsoft.com/office/drawing/2014/main" id="{4A8CDA1E-2939-42BB-83AD-38E2C2A3EFD2}"/>
                  </a:ext>
                </a:extLst>
              </p:cNvPr>
              <p:cNvCxnSpPr/>
              <p:nvPr/>
            </p:nvCxnSpPr>
            <p:spPr>
              <a:xfrm>
                <a:off x="6096000" y="3477260"/>
                <a:ext cx="0" cy="8583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5" name="Google Shape;212;p11">
                <a:extLst>
                  <a:ext uri="{FF2B5EF4-FFF2-40B4-BE49-F238E27FC236}">
                    <a16:creationId xmlns:a16="http://schemas.microsoft.com/office/drawing/2014/main" id="{8B0003F4-669B-4CA0-80D3-B878FFD8B24D}"/>
                  </a:ext>
                </a:extLst>
              </p:cNvPr>
              <p:cNvCxnSpPr/>
              <p:nvPr/>
            </p:nvCxnSpPr>
            <p:spPr>
              <a:xfrm>
                <a:off x="7018866" y="3467100"/>
                <a:ext cx="0" cy="8583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" name="Google Shape;213;p11">
                <a:extLst>
                  <a:ext uri="{FF2B5EF4-FFF2-40B4-BE49-F238E27FC236}">
                    <a16:creationId xmlns:a16="http://schemas.microsoft.com/office/drawing/2014/main" id="{0F6237A2-79A1-490B-90E9-A694FE15B0B1}"/>
                  </a:ext>
                </a:extLst>
              </p:cNvPr>
              <p:cNvCxnSpPr/>
              <p:nvPr/>
            </p:nvCxnSpPr>
            <p:spPr>
              <a:xfrm>
                <a:off x="7916333" y="3488851"/>
                <a:ext cx="0" cy="8583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" name="Google Shape;214;p11">
                <a:extLst>
                  <a:ext uri="{FF2B5EF4-FFF2-40B4-BE49-F238E27FC236}">
                    <a16:creationId xmlns:a16="http://schemas.microsoft.com/office/drawing/2014/main" id="{0B37DF1E-BF88-40A2-A061-915F68CD2867}"/>
                  </a:ext>
                </a:extLst>
              </p:cNvPr>
              <p:cNvCxnSpPr/>
              <p:nvPr/>
            </p:nvCxnSpPr>
            <p:spPr>
              <a:xfrm>
                <a:off x="9753600" y="3488851"/>
                <a:ext cx="0" cy="8583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5" name="Google Shape;215;p11">
              <a:extLst>
                <a:ext uri="{FF2B5EF4-FFF2-40B4-BE49-F238E27FC236}">
                  <a16:creationId xmlns:a16="http://schemas.microsoft.com/office/drawing/2014/main" id="{C6B4139E-D4BA-4176-9B88-F02605BFE4C7}"/>
                </a:ext>
              </a:extLst>
            </p:cNvPr>
            <p:cNvSpPr txBox="1"/>
            <p:nvPr/>
          </p:nvSpPr>
          <p:spPr>
            <a:xfrm>
              <a:off x="4425929" y="3667597"/>
              <a:ext cx="632400" cy="3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lang="en-US" sz="1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Q1 2024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16;p11">
              <a:extLst>
                <a:ext uri="{FF2B5EF4-FFF2-40B4-BE49-F238E27FC236}">
                  <a16:creationId xmlns:a16="http://schemas.microsoft.com/office/drawing/2014/main" id="{81DFA870-3091-4AE2-8AEF-521164146E30}"/>
                </a:ext>
              </a:extLst>
            </p:cNvPr>
            <p:cNvSpPr txBox="1"/>
            <p:nvPr/>
          </p:nvSpPr>
          <p:spPr>
            <a:xfrm>
              <a:off x="1676823" y="3658072"/>
              <a:ext cx="632400" cy="3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lang="en-US" sz="1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Q2 2023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7;p11">
              <a:extLst>
                <a:ext uri="{FF2B5EF4-FFF2-40B4-BE49-F238E27FC236}">
                  <a16:creationId xmlns:a16="http://schemas.microsoft.com/office/drawing/2014/main" id="{9F3ADFF7-E4D4-4E3E-BD2E-F45F4544E225}"/>
                </a:ext>
              </a:extLst>
            </p:cNvPr>
            <p:cNvSpPr txBox="1"/>
            <p:nvPr/>
          </p:nvSpPr>
          <p:spPr>
            <a:xfrm>
              <a:off x="2566247" y="3658072"/>
              <a:ext cx="632400" cy="3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lang="en-US" sz="1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Q3 2023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18;p11">
              <a:extLst>
                <a:ext uri="{FF2B5EF4-FFF2-40B4-BE49-F238E27FC236}">
                  <a16:creationId xmlns:a16="http://schemas.microsoft.com/office/drawing/2014/main" id="{945DE627-1181-44AE-B5EF-172657E26ACA}"/>
                </a:ext>
              </a:extLst>
            </p:cNvPr>
            <p:cNvSpPr txBox="1"/>
            <p:nvPr/>
          </p:nvSpPr>
          <p:spPr>
            <a:xfrm>
              <a:off x="3485091" y="3658072"/>
              <a:ext cx="632400" cy="3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lang="en-US" sz="1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Q4 2023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19;p11">
              <a:extLst>
                <a:ext uri="{FF2B5EF4-FFF2-40B4-BE49-F238E27FC236}">
                  <a16:creationId xmlns:a16="http://schemas.microsoft.com/office/drawing/2014/main" id="{9D92E0B4-8489-4777-AA24-A74C0B1362C1}"/>
                </a:ext>
              </a:extLst>
            </p:cNvPr>
            <p:cNvSpPr txBox="1"/>
            <p:nvPr/>
          </p:nvSpPr>
          <p:spPr>
            <a:xfrm>
              <a:off x="745511" y="3657821"/>
              <a:ext cx="632400" cy="3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lang="en-US" sz="1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Q1 2023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20;p11">
              <a:extLst>
                <a:ext uri="{FF2B5EF4-FFF2-40B4-BE49-F238E27FC236}">
                  <a16:creationId xmlns:a16="http://schemas.microsoft.com/office/drawing/2014/main" id="{3EF7371A-CA40-44DA-83EC-956B22C70ADE}"/>
                </a:ext>
              </a:extLst>
            </p:cNvPr>
            <p:cNvSpPr txBox="1"/>
            <p:nvPr/>
          </p:nvSpPr>
          <p:spPr>
            <a:xfrm>
              <a:off x="5323818" y="3667597"/>
              <a:ext cx="632400" cy="3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lang="en-US" sz="1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Q2 2024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21;p11">
              <a:extLst>
                <a:ext uri="{FF2B5EF4-FFF2-40B4-BE49-F238E27FC236}">
                  <a16:creationId xmlns:a16="http://schemas.microsoft.com/office/drawing/2014/main" id="{C6A5245D-2F21-4843-BB90-B799D979D2A7}"/>
                </a:ext>
              </a:extLst>
            </p:cNvPr>
            <p:cNvSpPr txBox="1"/>
            <p:nvPr/>
          </p:nvSpPr>
          <p:spPr>
            <a:xfrm>
              <a:off x="6238685" y="3667597"/>
              <a:ext cx="632400" cy="3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lang="en-US" sz="1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Q3 2024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22;p11">
              <a:extLst>
                <a:ext uri="{FF2B5EF4-FFF2-40B4-BE49-F238E27FC236}">
                  <a16:creationId xmlns:a16="http://schemas.microsoft.com/office/drawing/2014/main" id="{E6C0BB1E-0B06-425C-8B46-0827397E5764}"/>
                </a:ext>
              </a:extLst>
            </p:cNvPr>
            <p:cNvSpPr txBox="1"/>
            <p:nvPr/>
          </p:nvSpPr>
          <p:spPr>
            <a:xfrm>
              <a:off x="7155243" y="3667597"/>
              <a:ext cx="632400" cy="3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lang="en-US" sz="1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Q4 2024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23;p11">
              <a:extLst>
                <a:ext uri="{FF2B5EF4-FFF2-40B4-BE49-F238E27FC236}">
                  <a16:creationId xmlns:a16="http://schemas.microsoft.com/office/drawing/2014/main" id="{55096F64-D584-4E3E-9ECB-9329ABB470B5}"/>
                </a:ext>
              </a:extLst>
            </p:cNvPr>
            <p:cNvSpPr txBox="1"/>
            <p:nvPr/>
          </p:nvSpPr>
          <p:spPr>
            <a:xfrm>
              <a:off x="8492892" y="3765399"/>
              <a:ext cx="632400" cy="30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lang="en-US" sz="1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2025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8" name="Google Shape;224;p11">
            <a:extLst>
              <a:ext uri="{FF2B5EF4-FFF2-40B4-BE49-F238E27FC236}">
                <a16:creationId xmlns:a16="http://schemas.microsoft.com/office/drawing/2014/main" id="{613AEFD8-4698-4F3C-BB5B-48A50ADCF39E}"/>
              </a:ext>
            </a:extLst>
          </p:cNvPr>
          <p:cNvCxnSpPr/>
          <p:nvPr/>
        </p:nvCxnSpPr>
        <p:spPr>
          <a:xfrm>
            <a:off x="803510" y="1510127"/>
            <a:ext cx="0" cy="524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39" name="Google Shape;225;p11">
            <a:extLst>
              <a:ext uri="{FF2B5EF4-FFF2-40B4-BE49-F238E27FC236}">
                <a16:creationId xmlns:a16="http://schemas.microsoft.com/office/drawing/2014/main" id="{2910518D-C52C-4E96-B17C-2203E911BDA4}"/>
              </a:ext>
            </a:extLst>
          </p:cNvPr>
          <p:cNvSpPr txBox="1"/>
          <p:nvPr/>
        </p:nvSpPr>
        <p:spPr>
          <a:xfrm>
            <a:off x="90066" y="2461307"/>
            <a:ext cx="1324200" cy="1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BAA5"/>
              </a:buClr>
              <a:buSzPts val="1100"/>
              <a:buFont typeface="Calibri"/>
              <a:buNone/>
            </a:pPr>
            <a:r>
              <a:rPr lang="en-US" sz="1100" b="1" i="1" u="none" strike="noStrike" cap="none">
                <a:solidFill>
                  <a:srgbClr val="5BBAA5"/>
                </a:solidFill>
                <a:latin typeface="Calibri"/>
                <a:ea typeface="Calibri"/>
                <a:cs typeface="Calibri"/>
                <a:sym typeface="Calibri"/>
              </a:rPr>
              <a:t>13 January 2023</a:t>
            </a:r>
            <a:r>
              <a:rPr lang="en-US" sz="1200" b="1" i="1" u="none" strike="noStrike" cap="none">
                <a:solidFill>
                  <a:srgbClr val="FBAB1D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200" b="1" i="1" u="none" strike="noStrike" cap="none">
                <a:solidFill>
                  <a:srgbClr val="FBAB1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00" b="1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Restriction Dossier Submitted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b="1" i="1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Calibri"/>
              <a:buNone/>
            </a:pPr>
            <a:r>
              <a:rPr lang="en-US" sz="1000" b="1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+ 30 Days Conformity Check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Google Shape;226;p11">
            <a:extLst>
              <a:ext uri="{FF2B5EF4-FFF2-40B4-BE49-F238E27FC236}">
                <a16:creationId xmlns:a16="http://schemas.microsoft.com/office/drawing/2014/main" id="{86154CEC-B086-433B-8890-4970440E50DB}"/>
              </a:ext>
            </a:extLst>
          </p:cNvPr>
          <p:cNvCxnSpPr/>
          <p:nvPr/>
        </p:nvCxnSpPr>
        <p:spPr>
          <a:xfrm>
            <a:off x="3177212" y="1782339"/>
            <a:ext cx="0" cy="524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41" name="Google Shape;227;p11">
            <a:extLst>
              <a:ext uri="{FF2B5EF4-FFF2-40B4-BE49-F238E27FC236}">
                <a16:creationId xmlns:a16="http://schemas.microsoft.com/office/drawing/2014/main" id="{2A5CB72E-AEF3-4B81-9F40-04D82A9CC967}"/>
              </a:ext>
            </a:extLst>
          </p:cNvPr>
          <p:cNvSpPr txBox="1"/>
          <p:nvPr/>
        </p:nvSpPr>
        <p:spPr>
          <a:xfrm>
            <a:off x="2356764" y="2313985"/>
            <a:ext cx="1017000" cy="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BAA5"/>
              </a:buClr>
              <a:buSzPts val="1100"/>
              <a:buFont typeface="Calibri"/>
              <a:buNone/>
            </a:pPr>
            <a:r>
              <a:rPr lang="en-US" sz="1100" b="1" i="1" u="none" strike="noStrike" cap="none">
                <a:solidFill>
                  <a:srgbClr val="5BBAA5"/>
                </a:solidFill>
                <a:latin typeface="Calibri"/>
                <a:ea typeface="Calibri"/>
                <a:cs typeface="Calibri"/>
                <a:sym typeface="Calibri"/>
              </a:rPr>
              <a:t>September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Calibri"/>
              <a:buNone/>
            </a:pPr>
            <a:r>
              <a:rPr lang="en-US" sz="1000" b="1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RAC and SEAC discussions on first draft opinion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228;p11">
            <a:extLst>
              <a:ext uri="{FF2B5EF4-FFF2-40B4-BE49-F238E27FC236}">
                <a16:creationId xmlns:a16="http://schemas.microsoft.com/office/drawing/2014/main" id="{3A125866-AC80-4C11-A891-2883E2FB8364}"/>
              </a:ext>
            </a:extLst>
          </p:cNvPr>
          <p:cNvSpPr/>
          <p:nvPr/>
        </p:nvSpPr>
        <p:spPr>
          <a:xfrm>
            <a:off x="621003" y="668055"/>
            <a:ext cx="4569600" cy="2538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ECHA COMMITTEES PROCESS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229;p11">
            <a:extLst>
              <a:ext uri="{FF2B5EF4-FFF2-40B4-BE49-F238E27FC236}">
                <a16:creationId xmlns:a16="http://schemas.microsoft.com/office/drawing/2014/main" id="{80AF8B71-E597-4B92-84AB-0FA476D0F702}"/>
              </a:ext>
            </a:extLst>
          </p:cNvPr>
          <p:cNvCxnSpPr/>
          <p:nvPr/>
        </p:nvCxnSpPr>
        <p:spPr>
          <a:xfrm>
            <a:off x="4119204" y="1686424"/>
            <a:ext cx="0" cy="93661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44" name="Google Shape;230;p11">
            <a:extLst>
              <a:ext uri="{FF2B5EF4-FFF2-40B4-BE49-F238E27FC236}">
                <a16:creationId xmlns:a16="http://schemas.microsoft.com/office/drawing/2014/main" id="{7FCC828C-DDF0-455D-A43E-469802550B7B}"/>
              </a:ext>
            </a:extLst>
          </p:cNvPr>
          <p:cNvSpPr txBox="1"/>
          <p:nvPr/>
        </p:nvSpPr>
        <p:spPr>
          <a:xfrm>
            <a:off x="3496735" y="2612865"/>
            <a:ext cx="946500" cy="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BAA5"/>
              </a:buClr>
              <a:buSzPts val="1100"/>
              <a:buFont typeface="Calibri"/>
              <a:buNone/>
            </a:pPr>
            <a:r>
              <a:rPr lang="en-US" sz="1100" b="1" i="1" u="none" strike="noStrike" cap="none">
                <a:solidFill>
                  <a:srgbClr val="5BBAA5"/>
                </a:solidFill>
                <a:latin typeface="Calibri"/>
                <a:ea typeface="Calibri"/>
                <a:cs typeface="Calibri"/>
                <a:sym typeface="Calibri"/>
              </a:rPr>
              <a:t>December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Calibri"/>
              <a:buNone/>
            </a:pPr>
            <a:r>
              <a:rPr lang="en-US" sz="1000" b="1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RAC &amp; SEAC 2024 workplan</a:t>
            </a:r>
            <a:endParaRPr sz="900" b="1" i="1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231;p11">
            <a:extLst>
              <a:ext uri="{FF2B5EF4-FFF2-40B4-BE49-F238E27FC236}">
                <a16:creationId xmlns:a16="http://schemas.microsoft.com/office/drawing/2014/main" id="{DFBCAD04-22C8-43C4-BAF5-38EAE766D469}"/>
              </a:ext>
            </a:extLst>
          </p:cNvPr>
          <p:cNvSpPr/>
          <p:nvPr/>
        </p:nvSpPr>
        <p:spPr>
          <a:xfrm>
            <a:off x="1116120" y="1898169"/>
            <a:ext cx="1980000" cy="199200"/>
          </a:xfrm>
          <a:prstGeom prst="homePlate">
            <a:avLst>
              <a:gd name="adj" fmla="val 50000"/>
            </a:avLst>
          </a:prstGeom>
          <a:solidFill>
            <a:srgbClr val="79A2DC">
              <a:alpha val="74509"/>
            </a:srgbClr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PUBLIC CONSULTATION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232;p11">
            <a:extLst>
              <a:ext uri="{FF2B5EF4-FFF2-40B4-BE49-F238E27FC236}">
                <a16:creationId xmlns:a16="http://schemas.microsoft.com/office/drawing/2014/main" id="{F587902B-CC8C-4E05-9CBB-140A2B57AAB6}"/>
              </a:ext>
            </a:extLst>
          </p:cNvPr>
          <p:cNvSpPr txBox="1"/>
          <p:nvPr/>
        </p:nvSpPr>
        <p:spPr>
          <a:xfrm>
            <a:off x="10144169" y="2391629"/>
            <a:ext cx="1223021" cy="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BAA5"/>
              </a:buClr>
              <a:buSzPts val="1100"/>
              <a:buFont typeface="Calibri"/>
              <a:buNone/>
            </a:pPr>
            <a:r>
              <a:rPr lang="en-US" sz="1100" b="1" i="1" u="none" strike="noStrike" cap="none">
                <a:solidFill>
                  <a:srgbClr val="5BBAA5"/>
                </a:solidFill>
                <a:latin typeface="Calibri"/>
                <a:ea typeface="Calibri"/>
                <a:cs typeface="Calibri"/>
                <a:sym typeface="Calibri"/>
              </a:rPr>
              <a:t>December 2026 ??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Calibri"/>
              <a:buNone/>
            </a:pPr>
            <a:r>
              <a:rPr lang="en-US" sz="1000" b="1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Entry into force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233;p11">
            <a:extLst>
              <a:ext uri="{FF2B5EF4-FFF2-40B4-BE49-F238E27FC236}">
                <a16:creationId xmlns:a16="http://schemas.microsoft.com/office/drawing/2014/main" id="{37FEE7C0-45C8-422E-B9DA-8BE22C07C343}"/>
              </a:ext>
            </a:extLst>
          </p:cNvPr>
          <p:cNvCxnSpPr/>
          <p:nvPr/>
        </p:nvCxnSpPr>
        <p:spPr>
          <a:xfrm>
            <a:off x="8787216" y="1638365"/>
            <a:ext cx="0" cy="8382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48" name="Google Shape;234;p11">
            <a:extLst>
              <a:ext uri="{FF2B5EF4-FFF2-40B4-BE49-F238E27FC236}">
                <a16:creationId xmlns:a16="http://schemas.microsoft.com/office/drawing/2014/main" id="{FDC78F7D-1938-40A9-A9EB-4BF328EA1782}"/>
              </a:ext>
            </a:extLst>
          </p:cNvPr>
          <p:cNvSpPr/>
          <p:nvPr/>
        </p:nvSpPr>
        <p:spPr>
          <a:xfrm>
            <a:off x="8853224" y="1960128"/>
            <a:ext cx="2620500" cy="231000"/>
          </a:xfrm>
          <a:prstGeom prst="homePlate">
            <a:avLst>
              <a:gd name="adj" fmla="val 50000"/>
            </a:avLst>
          </a:prstGeom>
          <a:solidFill>
            <a:srgbClr val="79A2DC">
              <a:alpha val="74509"/>
            </a:srgbClr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EP &amp; COUNCIL SCRUTINY? (REDUCED ROLE)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235;p11">
            <a:extLst>
              <a:ext uri="{FF2B5EF4-FFF2-40B4-BE49-F238E27FC236}">
                <a16:creationId xmlns:a16="http://schemas.microsoft.com/office/drawing/2014/main" id="{40D246C8-6C6E-492F-B395-447FEC9F440B}"/>
              </a:ext>
            </a:extLst>
          </p:cNvPr>
          <p:cNvSpPr txBox="1"/>
          <p:nvPr/>
        </p:nvSpPr>
        <p:spPr>
          <a:xfrm>
            <a:off x="10362882" y="1280234"/>
            <a:ext cx="6324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2026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236;p11">
            <a:extLst>
              <a:ext uri="{FF2B5EF4-FFF2-40B4-BE49-F238E27FC236}">
                <a16:creationId xmlns:a16="http://schemas.microsoft.com/office/drawing/2014/main" id="{3C891AD1-3D4B-4059-95D3-B7F318C7A0DC}"/>
              </a:ext>
            </a:extLst>
          </p:cNvPr>
          <p:cNvSpPr txBox="1"/>
          <p:nvPr/>
        </p:nvSpPr>
        <p:spPr>
          <a:xfrm>
            <a:off x="8631063" y="835887"/>
            <a:ext cx="2340187" cy="369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None/>
            </a:pPr>
            <a:r>
              <a:rPr lang="en-US" sz="1800" b="0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TENTATIVE TIMELINE!</a:t>
            </a:r>
            <a:endParaRPr sz="1800" b="0" i="1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237;p11">
            <a:extLst>
              <a:ext uri="{FF2B5EF4-FFF2-40B4-BE49-F238E27FC236}">
                <a16:creationId xmlns:a16="http://schemas.microsoft.com/office/drawing/2014/main" id="{B5580CC0-6BE2-4C6A-8777-F7F9753F3C5A}"/>
              </a:ext>
            </a:extLst>
          </p:cNvPr>
          <p:cNvSpPr/>
          <p:nvPr/>
        </p:nvSpPr>
        <p:spPr>
          <a:xfrm>
            <a:off x="5259489" y="669683"/>
            <a:ext cx="239400" cy="272700"/>
          </a:xfrm>
          <a:prstGeom prst="homePlate">
            <a:avLst>
              <a:gd name="adj" fmla="val 50000"/>
            </a:avLst>
          </a:prstGeom>
          <a:solidFill>
            <a:srgbClr val="F8AF77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238;p11">
            <a:extLst>
              <a:ext uri="{FF2B5EF4-FFF2-40B4-BE49-F238E27FC236}">
                <a16:creationId xmlns:a16="http://schemas.microsoft.com/office/drawing/2014/main" id="{AB8C3058-AC5F-4301-8774-24DD4A1B165F}"/>
              </a:ext>
            </a:extLst>
          </p:cNvPr>
          <p:cNvSpPr/>
          <p:nvPr/>
        </p:nvSpPr>
        <p:spPr>
          <a:xfrm>
            <a:off x="5567772" y="670187"/>
            <a:ext cx="239400" cy="272700"/>
          </a:xfrm>
          <a:prstGeom prst="homePlate">
            <a:avLst>
              <a:gd name="adj" fmla="val 50000"/>
            </a:avLst>
          </a:prstGeom>
          <a:solidFill>
            <a:srgbClr val="F8AF77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239;p11">
            <a:extLst>
              <a:ext uri="{FF2B5EF4-FFF2-40B4-BE49-F238E27FC236}">
                <a16:creationId xmlns:a16="http://schemas.microsoft.com/office/drawing/2014/main" id="{8C7C7C5C-ED3A-4001-8A87-DE62F7C142E4}"/>
              </a:ext>
            </a:extLst>
          </p:cNvPr>
          <p:cNvSpPr/>
          <p:nvPr/>
        </p:nvSpPr>
        <p:spPr>
          <a:xfrm rot="-2774903">
            <a:off x="5437075" y="1600736"/>
            <a:ext cx="350525" cy="328035"/>
          </a:xfrm>
          <a:prstGeom prst="plus">
            <a:avLst>
              <a:gd name="adj" fmla="val 50000"/>
            </a:avLst>
          </a:prstGeom>
          <a:solidFill>
            <a:srgbClr val="C00000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240;p11">
            <a:extLst>
              <a:ext uri="{FF2B5EF4-FFF2-40B4-BE49-F238E27FC236}">
                <a16:creationId xmlns:a16="http://schemas.microsoft.com/office/drawing/2014/main" id="{814860F1-66AF-4B18-A8F6-CD3A43CF1558}"/>
              </a:ext>
            </a:extLst>
          </p:cNvPr>
          <p:cNvSpPr txBox="1"/>
          <p:nvPr/>
        </p:nvSpPr>
        <p:spPr>
          <a:xfrm>
            <a:off x="4845781" y="2653059"/>
            <a:ext cx="1392904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BAA5"/>
              </a:buClr>
              <a:buSzPts val="1100"/>
              <a:buFont typeface="Calibri"/>
              <a:buNone/>
            </a:pPr>
            <a:r>
              <a:rPr lang="en-US" sz="1100" b="1" i="1" u="none" strike="noStrike" cap="none">
                <a:solidFill>
                  <a:srgbClr val="5BBAA5"/>
                </a:solidFill>
                <a:latin typeface="Calibri"/>
                <a:ea typeface="Calibri"/>
                <a:cs typeface="Calibri"/>
                <a:sym typeface="Calibri"/>
              </a:rPr>
              <a:t>March - December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Calibri"/>
              <a:buNone/>
            </a:pPr>
            <a:r>
              <a:rPr lang="en-US" sz="1000" b="1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RAC &amp; SEAC plenaries</a:t>
            </a:r>
            <a:endParaRPr sz="900" b="1" i="1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" name="Google Shape;241;p11">
            <a:extLst>
              <a:ext uri="{FF2B5EF4-FFF2-40B4-BE49-F238E27FC236}">
                <a16:creationId xmlns:a16="http://schemas.microsoft.com/office/drawing/2014/main" id="{73607235-B2C2-4341-9168-B40E9AD2D1AE}"/>
              </a:ext>
            </a:extLst>
          </p:cNvPr>
          <p:cNvCxnSpPr/>
          <p:nvPr/>
        </p:nvCxnSpPr>
        <p:spPr>
          <a:xfrm>
            <a:off x="5261900" y="1779734"/>
            <a:ext cx="9000" cy="8670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56" name="Google Shape;242;p11">
            <a:extLst>
              <a:ext uri="{FF2B5EF4-FFF2-40B4-BE49-F238E27FC236}">
                <a16:creationId xmlns:a16="http://schemas.microsoft.com/office/drawing/2014/main" id="{97FF18FB-5C28-41F7-B123-3F41B1D3BFF4}"/>
              </a:ext>
            </a:extLst>
          </p:cNvPr>
          <p:cNvCxnSpPr/>
          <p:nvPr/>
        </p:nvCxnSpPr>
        <p:spPr>
          <a:xfrm>
            <a:off x="7787704" y="1779734"/>
            <a:ext cx="0" cy="8433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57" name="Google Shape;243;p11">
            <a:extLst>
              <a:ext uri="{FF2B5EF4-FFF2-40B4-BE49-F238E27FC236}">
                <a16:creationId xmlns:a16="http://schemas.microsoft.com/office/drawing/2014/main" id="{506E1BA8-D15F-4965-861C-717C225ACA0F}"/>
              </a:ext>
            </a:extLst>
          </p:cNvPr>
          <p:cNvSpPr txBox="1"/>
          <p:nvPr/>
        </p:nvSpPr>
        <p:spPr>
          <a:xfrm>
            <a:off x="6794360" y="2623090"/>
            <a:ext cx="1209300" cy="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BAA5"/>
              </a:buClr>
              <a:buSzPts val="1100"/>
              <a:buFont typeface="Calibri"/>
              <a:buNone/>
            </a:pPr>
            <a:r>
              <a:rPr lang="en-US" sz="1100" b="1" i="1" u="none" strike="noStrike" cap="none">
                <a:solidFill>
                  <a:srgbClr val="5BBAA5"/>
                </a:solidFill>
                <a:latin typeface="Calibri"/>
                <a:ea typeface="Calibri"/>
                <a:cs typeface="Calibri"/>
                <a:sym typeface="Calibri"/>
              </a:rPr>
              <a:t>December ??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Calibri"/>
              <a:buNone/>
            </a:pPr>
            <a:r>
              <a:rPr lang="en-US" sz="1000" b="1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RAC opinion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Calibri"/>
              <a:buNone/>
            </a:pPr>
            <a:r>
              <a:rPr lang="en-US" sz="1000" b="1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SEAC draft opinion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" name="Google Shape;244;p11">
            <a:extLst>
              <a:ext uri="{FF2B5EF4-FFF2-40B4-BE49-F238E27FC236}">
                <a16:creationId xmlns:a16="http://schemas.microsoft.com/office/drawing/2014/main" id="{CAD51EC8-8C9C-463F-A377-3E6827A1F181}"/>
              </a:ext>
            </a:extLst>
          </p:cNvPr>
          <p:cNvCxnSpPr/>
          <p:nvPr/>
        </p:nvCxnSpPr>
        <p:spPr>
          <a:xfrm>
            <a:off x="11539178" y="1663031"/>
            <a:ext cx="0" cy="8382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59" name="Google Shape;245;p11">
            <a:extLst>
              <a:ext uri="{FF2B5EF4-FFF2-40B4-BE49-F238E27FC236}">
                <a16:creationId xmlns:a16="http://schemas.microsoft.com/office/drawing/2014/main" id="{DBF79EBE-F648-4FAA-B119-58F1ABF522BA}"/>
              </a:ext>
            </a:extLst>
          </p:cNvPr>
          <p:cNvSpPr txBox="1"/>
          <p:nvPr/>
        </p:nvSpPr>
        <p:spPr>
          <a:xfrm>
            <a:off x="8832048" y="2370883"/>
            <a:ext cx="894900" cy="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BAA5"/>
              </a:buClr>
              <a:buSzPts val="1100"/>
              <a:buFont typeface="Calibri"/>
              <a:buNone/>
            </a:pPr>
            <a:r>
              <a:rPr lang="en-US" sz="1100" b="1" i="1" u="none" strike="noStrike" cap="none">
                <a:solidFill>
                  <a:srgbClr val="5BBAA5"/>
                </a:solidFill>
                <a:latin typeface="Calibri"/>
                <a:ea typeface="Calibri"/>
                <a:cs typeface="Calibri"/>
                <a:sym typeface="Calibri"/>
              </a:rPr>
              <a:t>June</a:t>
            </a:r>
            <a:r>
              <a:rPr lang="en-US" sz="1100" b="1" i="1" u="none" strike="noStrike" cap="none">
                <a:solidFill>
                  <a:srgbClr val="F47B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1" i="1" u="none" strike="noStrike" cap="none">
                <a:solidFill>
                  <a:srgbClr val="5BBAA5"/>
                </a:solidFill>
                <a:latin typeface="Calibri"/>
                <a:ea typeface="Calibri"/>
                <a:cs typeface="Calibri"/>
                <a:sym typeface="Calibri"/>
              </a:rPr>
              <a:t>2025 ??</a:t>
            </a:r>
            <a:r>
              <a:rPr lang="en-US" sz="1100" b="1" i="1" u="none" strike="noStrike" cap="none">
                <a:solidFill>
                  <a:srgbClr val="FBAB1D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100" b="1" i="1" u="none" strike="noStrike" cap="none">
                <a:solidFill>
                  <a:srgbClr val="FBAB1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00" b="1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EU COM proposal</a:t>
            </a:r>
            <a:endParaRPr sz="900" b="1" i="1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" name="Google Shape;246;p11">
            <a:extLst>
              <a:ext uri="{FF2B5EF4-FFF2-40B4-BE49-F238E27FC236}">
                <a16:creationId xmlns:a16="http://schemas.microsoft.com/office/drawing/2014/main" id="{744543A6-9CC7-4CEF-8E08-AFBFD83DD176}"/>
              </a:ext>
            </a:extLst>
          </p:cNvPr>
          <p:cNvCxnSpPr/>
          <p:nvPr/>
        </p:nvCxnSpPr>
        <p:spPr>
          <a:xfrm>
            <a:off x="8358591" y="1794033"/>
            <a:ext cx="0" cy="818832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61" name="Google Shape;247;p11">
            <a:extLst>
              <a:ext uri="{FF2B5EF4-FFF2-40B4-BE49-F238E27FC236}">
                <a16:creationId xmlns:a16="http://schemas.microsoft.com/office/drawing/2014/main" id="{30E578D7-29BC-48FC-9188-86719509D941}"/>
              </a:ext>
            </a:extLst>
          </p:cNvPr>
          <p:cNvCxnSpPr>
            <a:stCxn id="63" idx="5"/>
            <a:endCxn id="70" idx="1"/>
          </p:cNvCxnSpPr>
          <p:nvPr/>
        </p:nvCxnSpPr>
        <p:spPr>
          <a:xfrm>
            <a:off x="7989921" y="1914521"/>
            <a:ext cx="1755000" cy="1505700"/>
          </a:xfrm>
          <a:prstGeom prst="straightConnector1">
            <a:avLst/>
          </a:prstGeom>
          <a:noFill/>
          <a:ln w="38100" cap="flat" cmpd="sng">
            <a:solidFill>
              <a:srgbClr val="0075BF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62" name="Google Shape;250;p11">
            <a:extLst>
              <a:ext uri="{FF2B5EF4-FFF2-40B4-BE49-F238E27FC236}">
                <a16:creationId xmlns:a16="http://schemas.microsoft.com/office/drawing/2014/main" id="{081CEA5E-12AA-409A-AD4D-19676B42C16E}"/>
              </a:ext>
            </a:extLst>
          </p:cNvPr>
          <p:cNvSpPr txBox="1"/>
          <p:nvPr/>
        </p:nvSpPr>
        <p:spPr>
          <a:xfrm>
            <a:off x="7998070" y="2679057"/>
            <a:ext cx="1074823" cy="8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BAA5"/>
              </a:buClr>
              <a:buSzPts val="1100"/>
              <a:buFont typeface="Calibri"/>
              <a:buNone/>
            </a:pPr>
            <a:r>
              <a:rPr lang="en-US" sz="1100" b="1" i="1" u="none" strike="noStrike" cap="none">
                <a:solidFill>
                  <a:srgbClr val="5BBAA5"/>
                </a:solidFill>
                <a:latin typeface="Calibri"/>
                <a:ea typeface="Calibri"/>
                <a:cs typeface="Calibri"/>
                <a:sym typeface="Calibri"/>
              </a:rPr>
              <a:t>March 2025 ??</a:t>
            </a:r>
            <a:br>
              <a:rPr lang="en-US" sz="1100" b="1" i="1" u="none" strike="noStrike" cap="none">
                <a:solidFill>
                  <a:srgbClr val="5BBAA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00" b="1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final opinion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248;p11">
            <a:extLst>
              <a:ext uri="{FF2B5EF4-FFF2-40B4-BE49-F238E27FC236}">
                <a16:creationId xmlns:a16="http://schemas.microsoft.com/office/drawing/2014/main" id="{AE073A3C-DD81-4653-BA76-E75A2B5B26A0}"/>
              </a:ext>
            </a:extLst>
          </p:cNvPr>
          <p:cNvSpPr/>
          <p:nvPr/>
        </p:nvSpPr>
        <p:spPr>
          <a:xfrm>
            <a:off x="7787117" y="1611851"/>
            <a:ext cx="237600" cy="354600"/>
          </a:xfrm>
          <a:prstGeom prst="ellipse">
            <a:avLst/>
          </a:prstGeom>
          <a:solidFill>
            <a:schemeClr val="accent5"/>
          </a:solidFill>
          <a:ln w="12700" cap="flat" cmpd="sng">
            <a:solidFill>
              <a:srgbClr val="00315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251;p11">
            <a:extLst>
              <a:ext uri="{FF2B5EF4-FFF2-40B4-BE49-F238E27FC236}">
                <a16:creationId xmlns:a16="http://schemas.microsoft.com/office/drawing/2014/main" id="{58A85C0F-78E9-4BF0-8919-ABEFB05FEA71}"/>
              </a:ext>
            </a:extLst>
          </p:cNvPr>
          <p:cNvSpPr txBox="1"/>
          <p:nvPr/>
        </p:nvSpPr>
        <p:spPr>
          <a:xfrm>
            <a:off x="388685" y="3632352"/>
            <a:ext cx="2046000" cy="120060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All 5642 comments submitted are now available on the </a:t>
            </a:r>
            <a:r>
              <a:rPr lang="en-US" sz="1800" b="1" i="0" u="sng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ECHA website</a:t>
            </a:r>
            <a:r>
              <a:rPr lang="en-US" sz="18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sz="1800" b="1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252;p11" descr="Arrow: Straight outline">
            <a:extLst>
              <a:ext uri="{FF2B5EF4-FFF2-40B4-BE49-F238E27FC236}">
                <a16:creationId xmlns:a16="http://schemas.microsoft.com/office/drawing/2014/main" id="{0140442B-E4FB-489D-991F-DDA4730007A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306302" y="2427197"/>
            <a:ext cx="145578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253;p11">
            <a:extLst>
              <a:ext uri="{FF2B5EF4-FFF2-40B4-BE49-F238E27FC236}">
                <a16:creationId xmlns:a16="http://schemas.microsoft.com/office/drawing/2014/main" id="{B213F5E6-FD9C-4D25-ABC1-DB8E80377BB8}"/>
              </a:ext>
            </a:extLst>
          </p:cNvPr>
          <p:cNvSpPr/>
          <p:nvPr/>
        </p:nvSpPr>
        <p:spPr>
          <a:xfrm>
            <a:off x="5353739" y="2240830"/>
            <a:ext cx="1980000" cy="199200"/>
          </a:xfrm>
          <a:prstGeom prst="homePlate">
            <a:avLst>
              <a:gd name="adj" fmla="val 50000"/>
            </a:avLst>
          </a:prstGeom>
          <a:solidFill>
            <a:srgbClr val="79A2DC">
              <a:alpha val="74509"/>
            </a:srgbClr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Plenaries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254;p11">
            <a:extLst>
              <a:ext uri="{FF2B5EF4-FFF2-40B4-BE49-F238E27FC236}">
                <a16:creationId xmlns:a16="http://schemas.microsoft.com/office/drawing/2014/main" id="{261E5F13-7853-4578-8339-7DF054B3A12B}"/>
              </a:ext>
            </a:extLst>
          </p:cNvPr>
          <p:cNvSpPr txBox="1"/>
          <p:nvPr/>
        </p:nvSpPr>
        <p:spPr>
          <a:xfrm>
            <a:off x="8984728" y="4809065"/>
            <a:ext cx="320396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“Hazards” might include TFA as topic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</a:t>
            </a:r>
            <a:r>
              <a:rPr lang="en-US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https://www.reach-clp-biozid-helpdesk.de/SharedDocs/Meldungen/DE/REACH/2024-04-12_Rolle_Aktivit%C3%A4t_PFAS.html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Tentative</a:t>
            </a:r>
            <a:endParaRPr/>
          </a:p>
        </p:txBody>
      </p:sp>
      <p:grpSp>
        <p:nvGrpSpPr>
          <p:cNvPr id="68" name="Google Shape;255;p11">
            <a:extLst>
              <a:ext uri="{FF2B5EF4-FFF2-40B4-BE49-F238E27FC236}">
                <a16:creationId xmlns:a16="http://schemas.microsoft.com/office/drawing/2014/main" id="{83366E69-2D57-4D28-92C8-21ED4F39FF6F}"/>
              </a:ext>
            </a:extLst>
          </p:cNvPr>
          <p:cNvGrpSpPr/>
          <p:nvPr/>
        </p:nvGrpSpPr>
        <p:grpSpPr>
          <a:xfrm>
            <a:off x="9325713" y="3259028"/>
            <a:ext cx="2862979" cy="1207627"/>
            <a:chOff x="9172602" y="3813951"/>
            <a:chExt cx="2929332" cy="798561"/>
          </a:xfrm>
        </p:grpSpPr>
        <p:sp>
          <p:nvSpPr>
            <p:cNvPr id="69" name="Google Shape;256;p11">
              <a:extLst>
                <a:ext uri="{FF2B5EF4-FFF2-40B4-BE49-F238E27FC236}">
                  <a16:creationId xmlns:a16="http://schemas.microsoft.com/office/drawing/2014/main" id="{92F64B05-6227-4148-A53A-9B2FF8AA86C9}"/>
                </a:ext>
              </a:extLst>
            </p:cNvPr>
            <p:cNvSpPr txBox="1"/>
            <p:nvPr/>
          </p:nvSpPr>
          <p:spPr>
            <a:xfrm>
              <a:off x="9463756" y="3946875"/>
              <a:ext cx="894900" cy="665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BAA5"/>
                </a:buClr>
                <a:buSzPts val="1100"/>
                <a:buFont typeface="Calibri"/>
                <a:buNone/>
              </a:pPr>
              <a:r>
                <a:rPr lang="en-US" sz="1100" b="1" i="1" u="none" strike="noStrike" cap="none">
                  <a:solidFill>
                    <a:srgbClr val="5BBAA5"/>
                  </a:solidFill>
                  <a:latin typeface="Calibri"/>
                  <a:ea typeface="Calibri"/>
                  <a:cs typeface="Calibri"/>
                  <a:sym typeface="Calibri"/>
                </a:rPr>
                <a:t>Late 2024 ??</a:t>
              </a:r>
              <a:r>
                <a:rPr lang="en-US" sz="1100" b="1" i="1" u="none" strike="noStrike" cap="none">
                  <a:solidFill>
                    <a:srgbClr val="FBAB1D"/>
                  </a:solidFill>
                  <a:latin typeface="Calibri"/>
                  <a:ea typeface="Calibri"/>
                  <a:cs typeface="Calibri"/>
                  <a:sym typeface="Calibri"/>
                </a:rPr>
                <a:t/>
              </a:r>
              <a:br>
                <a:rPr lang="en-US" sz="1100" b="1" i="1" u="none" strike="noStrike" cap="none">
                  <a:solidFill>
                    <a:srgbClr val="FBAB1D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000" b="1" i="1" u="none" strike="noStrike" cap="non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SEAC consultation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49;p11">
              <a:extLst>
                <a:ext uri="{FF2B5EF4-FFF2-40B4-BE49-F238E27FC236}">
                  <a16:creationId xmlns:a16="http://schemas.microsoft.com/office/drawing/2014/main" id="{43CBC76E-870A-470E-95B8-E89694B0478D}"/>
                </a:ext>
              </a:extLst>
            </p:cNvPr>
            <p:cNvSpPr/>
            <p:nvPr/>
          </p:nvSpPr>
          <p:spPr>
            <a:xfrm>
              <a:off x="9172602" y="3813951"/>
              <a:ext cx="2929332" cy="727593"/>
            </a:xfrm>
            <a:prstGeom prst="ellipse">
              <a:avLst/>
            </a:prstGeom>
            <a:noFill/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57;p11">
              <a:extLst>
                <a:ext uri="{FF2B5EF4-FFF2-40B4-BE49-F238E27FC236}">
                  <a16:creationId xmlns:a16="http://schemas.microsoft.com/office/drawing/2014/main" id="{8F81A9B2-809B-49EA-A261-A990EA8551DE}"/>
                </a:ext>
              </a:extLst>
            </p:cNvPr>
            <p:cNvSpPr txBox="1"/>
            <p:nvPr/>
          </p:nvSpPr>
          <p:spPr>
            <a:xfrm>
              <a:off x="10958973" y="4066376"/>
              <a:ext cx="894900" cy="362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BBAA5"/>
                </a:buClr>
                <a:buSzPts val="1100"/>
                <a:buFont typeface="Calibri"/>
                <a:buNone/>
              </a:pPr>
              <a:r>
                <a:rPr lang="en-US" sz="1100" b="1" i="1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Big delay expected</a:t>
              </a:r>
              <a:endParaRPr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58;p11">
              <a:extLst>
                <a:ext uri="{FF2B5EF4-FFF2-40B4-BE49-F238E27FC236}">
                  <a16:creationId xmlns:a16="http://schemas.microsoft.com/office/drawing/2014/main" id="{F345D522-D74D-4C52-BD57-97E07150A115}"/>
                </a:ext>
              </a:extLst>
            </p:cNvPr>
            <p:cNvSpPr/>
            <p:nvPr/>
          </p:nvSpPr>
          <p:spPr>
            <a:xfrm>
              <a:off x="10481778" y="4156446"/>
              <a:ext cx="378670" cy="91012"/>
            </a:xfrm>
            <a:prstGeom prst="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002B6A"/>
                </a:gs>
                <a:gs pos="100000">
                  <a:srgbClr val="AEB5CE"/>
                </a:gs>
              </a:gsLst>
              <a:lin ang="16200000" scaled="0"/>
            </a:gradFill>
            <a:ln w="9525" cap="flat" cmpd="sng">
              <a:solidFill>
                <a:srgbClr val="00295C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259;p11">
            <a:extLst>
              <a:ext uri="{FF2B5EF4-FFF2-40B4-BE49-F238E27FC236}">
                <a16:creationId xmlns:a16="http://schemas.microsoft.com/office/drawing/2014/main" id="{C0A2A195-7B1F-4B5B-83A9-2B0190673B96}"/>
              </a:ext>
            </a:extLst>
          </p:cNvPr>
          <p:cNvSpPr/>
          <p:nvPr/>
        </p:nvSpPr>
        <p:spPr>
          <a:xfrm>
            <a:off x="5469820" y="1960249"/>
            <a:ext cx="2232000" cy="198000"/>
          </a:xfrm>
          <a:prstGeom prst="homePlate">
            <a:avLst>
              <a:gd name="adj" fmla="val 50000"/>
            </a:avLst>
          </a:prstGeom>
          <a:solidFill>
            <a:srgbClr val="79A2DC">
              <a:alpha val="74509"/>
            </a:srgbClr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Update of PFAS restriction proposal </a:t>
            </a:r>
            <a:r>
              <a:rPr lang="en-US" sz="1000" b="1" i="0" u="none" strike="noStrike" cap="none" baseline="30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2)</a:t>
            </a:r>
            <a:endParaRPr sz="14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4" name="Google Shape;260;p11">
            <a:extLst>
              <a:ext uri="{FF2B5EF4-FFF2-40B4-BE49-F238E27FC236}">
                <a16:creationId xmlns:a16="http://schemas.microsoft.com/office/drawing/2014/main" id="{D69A8B2B-5006-4F7C-A8D8-FC88F679DE28}"/>
              </a:ext>
            </a:extLst>
          </p:cNvPr>
          <p:cNvGraphicFramePr/>
          <p:nvPr/>
        </p:nvGraphicFramePr>
        <p:xfrm>
          <a:off x="3101565" y="3207057"/>
          <a:ext cx="5821600" cy="36582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3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1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RAC &amp; SEAC PLENARIES 2024</a:t>
                      </a:r>
                      <a:endParaRPr sz="1800" b="1" u="none" strike="noStrike" cap="none" baseline="300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74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i="1" u="none" strike="noStrike" cap="none">
                          <a:solidFill>
                            <a:srgbClr val="181816"/>
                          </a:solidFill>
                        </a:rPr>
                        <a:t>Dates</a:t>
                      </a:r>
                      <a:endParaRPr sz="1200" i="1" u="none" strike="noStrike" cap="none">
                        <a:solidFill>
                          <a:srgbClr val="181816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i="1" u="none" strike="noStrike" cap="none">
                          <a:solidFill>
                            <a:srgbClr val="181816"/>
                          </a:solidFill>
                        </a:rPr>
                        <a:t>Sectors discussed </a:t>
                      </a:r>
                      <a:r>
                        <a:rPr lang="en-US" sz="1200" i="1" u="none" strike="noStrike" cap="none" baseline="30000">
                          <a:solidFill>
                            <a:srgbClr val="181816"/>
                          </a:solidFill>
                        </a:rPr>
                        <a:t>1)</a:t>
                      </a:r>
                      <a:endParaRPr sz="1200" i="1" u="none" strike="noStrike" cap="none" baseline="30000">
                        <a:solidFill>
                          <a:srgbClr val="181816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47B2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181816"/>
                          </a:solidFill>
                        </a:rPr>
                        <a:t>11-15 March</a:t>
                      </a:r>
                      <a:endParaRPr sz="1200" b="1" i="1" u="none" strike="noStrike" cap="none">
                        <a:solidFill>
                          <a:srgbClr val="18181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A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47B2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200" b="1" u="none" strike="noStrike" cap="none">
                          <a:solidFill>
                            <a:srgbClr val="00615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Consumer mixtures, cosmetics and ski wax</a:t>
                      </a:r>
                      <a:endParaRPr/>
                    </a:p>
                    <a:p>
                      <a:pPr marL="171450" marR="0" lvl="0" indent="-17145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47B2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200" b="1" u="none" strike="noStrike" cap="none">
                          <a:solidFill>
                            <a:srgbClr val="00615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Hazards of PFAS (only by RAC)</a:t>
                      </a:r>
                      <a:endParaRPr/>
                    </a:p>
                    <a:p>
                      <a:pPr marL="171450" marR="0" lvl="0" indent="-17145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47B2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200" b="1" u="none" strike="noStrike" cap="none">
                          <a:solidFill>
                            <a:srgbClr val="00615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General approach (only by SEAC)</a:t>
                      </a:r>
                      <a:endParaRPr sz="1200" b="1" i="1" u="none" strike="noStrike" cap="none">
                        <a:solidFill>
                          <a:srgbClr val="00615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181816"/>
                          </a:solidFill>
                        </a:rPr>
                        <a:t>3-14 June </a:t>
                      </a:r>
                      <a:endParaRPr sz="1200" b="0" i="0" u="none" strike="noStrike" cap="none">
                        <a:solidFill>
                          <a:srgbClr val="1818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BE7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47B2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200" b="1" u="none" strike="noStrike" cap="none">
                          <a:solidFill>
                            <a:srgbClr val="00615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Metal plating and manufacture of metal products</a:t>
                      </a:r>
                      <a:endParaRPr/>
                    </a:p>
                    <a:p>
                      <a:pPr marL="171450" marR="0" lvl="0" indent="-17145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47B2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200" b="1" u="none" strike="noStrike" cap="none">
                          <a:solidFill>
                            <a:srgbClr val="00615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Additional discussion on hazards (only by RAC)</a:t>
                      </a:r>
                      <a:endParaRPr sz="1200" b="1" u="none" strike="noStrike" cap="none">
                        <a:solidFill>
                          <a:srgbClr val="00615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181816"/>
                          </a:solidFill>
                        </a:rPr>
                        <a:t>9-20 Sept</a:t>
                      </a:r>
                      <a:endParaRPr sz="1200" b="0" i="0" u="none" strike="noStrike" cap="none">
                        <a:solidFill>
                          <a:srgbClr val="1818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A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47B2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200" b="1" u="none" strike="noStrike" cap="none">
                          <a:solidFill>
                            <a:srgbClr val="00615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Textiles, upholstery, leather, apparel, carpets (TULAC)</a:t>
                      </a:r>
                      <a:endParaRPr/>
                    </a:p>
                    <a:p>
                      <a:pPr marL="171450" marR="0" lvl="0" indent="-17145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47B2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200" b="1" u="none" strike="noStrike" cap="none">
                          <a:solidFill>
                            <a:srgbClr val="00615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Food contact materials and packaging</a:t>
                      </a:r>
                      <a:endParaRPr/>
                    </a:p>
                    <a:p>
                      <a:pPr marL="171450" marR="0" lvl="0" indent="-17145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47B2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200" b="1" u="none" strike="noStrike" cap="none">
                          <a:solidFill>
                            <a:srgbClr val="00615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Petroleum and mining</a:t>
                      </a:r>
                      <a:endParaRPr sz="1200" b="1" u="none" strike="noStrike" cap="none">
                        <a:solidFill>
                          <a:srgbClr val="00615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181816"/>
                          </a:solidFill>
                        </a:rPr>
                        <a:t>25 Nov – 5 Dec</a:t>
                      </a:r>
                      <a:endParaRPr sz="1200" b="0" i="0" u="none" strike="noStrike" cap="none" baseline="30000">
                        <a:solidFill>
                          <a:srgbClr val="1818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BE7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47B2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200" b="1" u="none" strike="noStrike" cap="none">
                          <a:solidFill>
                            <a:srgbClr val="006152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Textiles, upholstery, leather, apparel, carpets (TULAC)</a:t>
                      </a:r>
                      <a:endParaRPr/>
                    </a:p>
                    <a:p>
                      <a:pPr marL="171450" marR="0" lvl="0" indent="-17145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47B2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200" b="1" u="none" strike="noStrike" cap="none">
                          <a:solidFill>
                            <a:srgbClr val="006152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Food contact materials and packaging</a:t>
                      </a:r>
                      <a:endParaRPr/>
                    </a:p>
                    <a:p>
                      <a:pPr marL="171450" marR="0" lvl="0" indent="-17145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47B2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200" b="1" u="none" strike="noStrike" cap="none">
                          <a:solidFill>
                            <a:srgbClr val="006152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Construction </a:t>
                      </a:r>
                      <a:r>
                        <a:rPr lang="en-US" sz="12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*NEW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</a:rPr>
                        <a:t>2025 </a:t>
                      </a:r>
                      <a:r>
                        <a:rPr lang="en-US" sz="1200" b="0" u="none" strike="noStrike" cap="none" baseline="30000">
                          <a:solidFill>
                            <a:srgbClr val="181816"/>
                          </a:solidFill>
                        </a:rPr>
                        <a:t>3)</a:t>
                      </a:r>
                      <a:endParaRPr sz="12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BE7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47B2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200" b="1" i="0" u="none" strike="noStrike" cap="none" dirty="0">
                          <a:solidFill>
                            <a:srgbClr val="006152"/>
                          </a:solidFill>
                        </a:rPr>
                        <a:t>F-Gases </a:t>
                      </a:r>
                      <a:r>
                        <a:rPr lang="en-US" sz="1200" b="1" i="0" u="none" strike="noStrike" cap="none" dirty="0">
                          <a:solidFill>
                            <a:srgbClr val="FF0000"/>
                          </a:solidFill>
                        </a:rPr>
                        <a:t>*NEW/POSTPONED</a:t>
                      </a:r>
                      <a:endParaRPr dirty="0"/>
                    </a:p>
                    <a:p>
                      <a:pPr marL="171450" marR="0" lvl="0" indent="-17145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47B2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200" b="1" i="0" u="none" strike="noStrike" cap="none" dirty="0">
                          <a:solidFill>
                            <a:srgbClr val="006152"/>
                          </a:solidFill>
                        </a:rPr>
                        <a:t>Transport </a:t>
                      </a:r>
                      <a:r>
                        <a:rPr lang="en-US" sz="1200" b="1" i="0" u="none" strike="noStrike" cap="none" dirty="0">
                          <a:solidFill>
                            <a:srgbClr val="FF0000"/>
                          </a:solidFill>
                        </a:rPr>
                        <a:t>*NEW/POSTPONED</a:t>
                      </a:r>
                      <a:endParaRPr dirty="0"/>
                    </a:p>
                    <a:p>
                      <a:pPr marL="171450" marR="0" lvl="0" indent="-17145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47B2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200" b="1" i="0" u="none" strike="noStrike" cap="none" dirty="0">
                          <a:solidFill>
                            <a:srgbClr val="006152"/>
                          </a:solidFill>
                        </a:rPr>
                        <a:t>Energy </a:t>
                      </a:r>
                      <a:r>
                        <a:rPr lang="en-US" sz="1200" b="1" i="0" u="none" strike="noStrike" cap="none" dirty="0">
                          <a:solidFill>
                            <a:srgbClr val="FF0000"/>
                          </a:solidFill>
                        </a:rPr>
                        <a:t>*NEW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2742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5" name="Google Shape;261;p11">
            <a:extLst>
              <a:ext uri="{FF2B5EF4-FFF2-40B4-BE49-F238E27FC236}">
                <a16:creationId xmlns:a16="http://schemas.microsoft.com/office/drawing/2014/main" id="{ECF971E1-2948-4071-A4B1-32043516D4E1}"/>
              </a:ext>
            </a:extLst>
          </p:cNvPr>
          <p:cNvSpPr txBox="1"/>
          <p:nvPr/>
        </p:nvSpPr>
        <p:spPr>
          <a:xfrm>
            <a:off x="1759340" y="5673096"/>
            <a:ext cx="1342880" cy="90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343A3E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050" b="0" i="0" u="sng" strike="noStrike" cap="none">
                <a:solidFill>
                  <a:srgbClr val="343A3E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https://echa.europa.eu/-/next-steps-for-pfas-restriction-proposal</a:t>
            </a:r>
            <a:endParaRPr sz="1050" b="0" i="0" u="none" strike="noStrike" cap="none">
              <a:solidFill>
                <a:srgbClr val="343A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625;g268aa7e5370_0_476">
            <a:extLst>
              <a:ext uri="{FF2B5EF4-FFF2-40B4-BE49-F238E27FC236}">
                <a16:creationId xmlns:a16="http://schemas.microsoft.com/office/drawing/2014/main" id="{3F878CD3-0C92-40D8-91EC-36EE94579644}"/>
              </a:ext>
            </a:extLst>
          </p:cNvPr>
          <p:cNvSpPr txBox="1"/>
          <p:nvPr/>
        </p:nvSpPr>
        <p:spPr>
          <a:xfrm>
            <a:off x="7160784" y="326465"/>
            <a:ext cx="119780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* as of 11/2024 </a:t>
            </a:r>
            <a:endParaRPr sz="12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7DF68641-769D-4F5B-A296-D19DF792875D}"/>
              </a:ext>
            </a:extLst>
          </p:cNvPr>
          <p:cNvSpPr txBox="1"/>
          <p:nvPr/>
        </p:nvSpPr>
        <p:spPr>
          <a:xfrm rot="20200403">
            <a:off x="2089136" y="2362231"/>
            <a:ext cx="7280950" cy="2400657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000" b="1" i="0" u="none" strike="noStrike" cap="none" dirty="0">
                <a:solidFill>
                  <a:srgbClr val="FF0000"/>
                </a:solidFill>
              </a:rPr>
              <a:t>TO BE UPDATED FOR FINAL VERSION </a:t>
            </a:r>
            <a:r>
              <a:rPr lang="en-US" sz="5000" b="1" i="0" u="none" strike="noStrike" cap="none" dirty="0" smtClean="0">
                <a:solidFill>
                  <a:srgbClr val="FF0000"/>
                </a:solidFill>
              </a:rPr>
              <a:t>(placeholder EU PFAS content</a:t>
            </a:r>
            <a:r>
              <a:rPr lang="en-US" sz="5000" b="1" dirty="0" smtClean="0">
                <a:solidFill>
                  <a:srgbClr val="FF0000"/>
                </a:solidFill>
              </a:rPr>
              <a:t>)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985289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DB2B4E-396B-4ACD-A617-8FB09892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19991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C7A71-22AA-449B-85A4-6EB9A82DDC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ea typeface="メイリオ"/>
              </a:rPr>
              <a:t>Summary</a:t>
            </a:r>
            <a:endParaRPr lang="en-US" dirty="0"/>
          </a:p>
        </p:txBody>
      </p:sp>
      <p:sp>
        <p:nvSpPr>
          <p:cNvPr id="4" name="サブタイトル 2">
            <a:extLst>
              <a:ext uri="{FF2B5EF4-FFF2-40B4-BE49-F238E27FC236}">
                <a16:creationId xmlns:a16="http://schemas.microsoft.com/office/drawing/2014/main" id="{A6FC9E1F-822F-B038-B870-3F254BF0FA51}"/>
              </a:ext>
            </a:extLst>
          </p:cNvPr>
          <p:cNvSpPr txBox="1">
            <a:spLocks/>
          </p:cNvSpPr>
          <p:nvPr/>
        </p:nvSpPr>
        <p:spPr>
          <a:xfrm>
            <a:off x="229333" y="1136405"/>
            <a:ext cx="11746523" cy="3650437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ja-JP" sz="1800" b="1" dirty="0">
                <a:latin typeface="+mn-lt"/>
                <a:cs typeface="Arial" panose="020B0604020202020204" pitchFamily="34" charset="0"/>
              </a:rPr>
              <a:t>Summary</a:t>
            </a:r>
            <a:endParaRPr lang="en-US" altLang="ja-JP" sz="1800" b="1" i="1" dirty="0">
              <a:latin typeface="+mn-lt"/>
              <a:cs typeface="Arial" panose="020B0604020202020204" pitchFamily="34" charset="0"/>
            </a:endParaRPr>
          </a:p>
          <a:p>
            <a:pPr algn="l"/>
            <a:r>
              <a:rPr lang="en-US" altLang="ja-JP" sz="1800" b="1" dirty="0">
                <a:latin typeface="+mn-lt"/>
                <a:cs typeface="Arial" panose="020B0604020202020204" pitchFamily="34" charset="0"/>
              </a:rPr>
              <a:t>Kona model was developed and correlated </a:t>
            </a:r>
            <a:r>
              <a:rPr lang="en-US" altLang="ja-JP" sz="1800" dirty="0">
                <a:latin typeface="+mn-lt"/>
                <a:cs typeface="Arial" panose="020B0604020202020204" pitchFamily="34" charset="0"/>
              </a:rPr>
              <a:t>for R-474A and R-1234yf, allowing for a comprehensive evaluation of R-474A against R-1234yf and R-744 across cooling, dehumidification, and heat pump modes. </a:t>
            </a:r>
          </a:p>
          <a:p>
            <a:pPr algn="l"/>
            <a:r>
              <a:rPr lang="en-US" altLang="ja-JP" sz="1800" b="1" dirty="0">
                <a:latin typeface="+mn-lt"/>
                <a:cs typeface="Arial" panose="020B0604020202020204" pitchFamily="34" charset="0"/>
              </a:rPr>
              <a:t>R-474A generally demonstrated superior performance </a:t>
            </a:r>
            <a:r>
              <a:rPr lang="en-US" altLang="ja-JP" sz="1800" dirty="0">
                <a:latin typeface="+mn-lt"/>
                <a:cs typeface="Arial" panose="020B0604020202020204" pitchFamily="34" charset="0"/>
              </a:rPr>
              <a:t>over R-1234yf in all modes, showing higher cooling power and COP, and outperforming R-744 in dehumidification and some cooling/moderate heat pump conditions, while R-744 excelled in extreme cold heat pump operations.</a:t>
            </a:r>
          </a:p>
          <a:p>
            <a:pPr algn="l"/>
            <a:r>
              <a:rPr lang="en-US" altLang="ja-JP" sz="1800" b="1" dirty="0">
                <a:latin typeface="+mn-lt"/>
                <a:cs typeface="Arial" panose="020B0604020202020204" pitchFamily="34" charset="0"/>
              </a:rPr>
              <a:t>Complex control strategies </a:t>
            </a:r>
            <a:r>
              <a:rPr lang="en-US" altLang="ja-JP" sz="1800" dirty="0">
                <a:latin typeface="+mn-lt"/>
                <a:cs typeface="Arial" panose="020B0604020202020204" pitchFamily="34" charset="0"/>
              </a:rPr>
              <a:t>were developed and tested for the refrigerant, coolant, and airflow circuits across various scenarios like cooling, dehumidification, and heating. </a:t>
            </a:r>
          </a:p>
          <a:p>
            <a:pPr algn="l"/>
            <a:r>
              <a:rPr lang="en-US" altLang="ja-JP" sz="1800" dirty="0">
                <a:latin typeface="+mn-lt"/>
                <a:cs typeface="Arial" panose="020B0604020202020204" pitchFamily="34" charset="0"/>
              </a:rPr>
              <a:t>The validation confirmed the control strategies' effectiveness in </a:t>
            </a:r>
            <a:r>
              <a:rPr lang="en-US" altLang="ja-JP" sz="1800" b="1" dirty="0">
                <a:latin typeface="+mn-lt"/>
                <a:cs typeface="Arial" panose="020B0604020202020204" pitchFamily="34" charset="0"/>
              </a:rPr>
              <a:t>maintaining thermal comfort, optimizing energy efficiency, and ensuring system safety</a:t>
            </a:r>
            <a:r>
              <a:rPr lang="en-US" altLang="ja-JP" sz="1800" dirty="0">
                <a:latin typeface="+mn-lt"/>
                <a:cs typeface="Arial" panose="020B0604020202020204" pitchFamily="34" charset="0"/>
              </a:rPr>
              <a:t>, providing a basis for future dynamic load case analysis and comparative studies of R-474A.</a:t>
            </a:r>
          </a:p>
          <a:p>
            <a:pPr algn="l"/>
            <a:r>
              <a:rPr lang="en-US" altLang="ja-JP" sz="1800" dirty="0">
                <a:highlight>
                  <a:srgbClr val="FFFF00"/>
                </a:highlight>
                <a:latin typeface="+mn-lt"/>
                <a:cs typeface="Arial" panose="020B0604020202020204" pitchFamily="34" charset="0"/>
              </a:rPr>
              <a:t>PHASE 3 conclusion</a:t>
            </a:r>
          </a:p>
        </p:txBody>
      </p:sp>
    </p:spTree>
    <p:extLst>
      <p:ext uri="{BB962C8B-B14F-4D97-AF65-F5344CB8AC3E}">
        <p14:creationId xmlns:p14="http://schemas.microsoft.com/office/powerpoint/2010/main" val="3825525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CD9E107-82E1-401D-ADA0-B401D4883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 smtClean="0"/>
              <a:t>Global Market Perspective of Electric Vehicles</a:t>
            </a:r>
            <a:endParaRPr lang="en-US" altLang="ja-JP" dirty="0">
              <a:highlight>
                <a:srgbClr val="FFFF00"/>
              </a:highlight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768A92D-E4E6-4DDF-8C7D-303340C88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73" y="1319461"/>
            <a:ext cx="5818429" cy="3695826"/>
          </a:xfrm>
          <a:prstGeom prst="rect">
            <a:avLst/>
          </a:prstGeom>
        </p:spPr>
      </p:pic>
      <p:sp>
        <p:nvSpPr>
          <p:cNvPr id="16" name="テキスト ボックス 13">
            <a:extLst>
              <a:ext uri="{FF2B5EF4-FFF2-40B4-BE49-F238E27FC236}">
                <a16:creationId xmlns:a16="http://schemas.microsoft.com/office/drawing/2014/main" id="{59CF3A91-5458-4CF4-9D6B-C7FBE4AF1A63}"/>
              </a:ext>
            </a:extLst>
          </p:cNvPr>
          <p:cNvSpPr txBox="1"/>
          <p:nvPr/>
        </p:nvSpPr>
        <p:spPr>
          <a:xfrm>
            <a:off x="-3773" y="5110137"/>
            <a:ext cx="2716701" cy="3488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sz="1000" u="sng" baseline="30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mi R" panose="02030504000101010101" pitchFamily="18" charset="-127"/>
                <a:cs typeface="Arial" panose="020B0604020202020204" pitchFamily="34" charset="0"/>
              </a:rPr>
              <a:t>Details:</a:t>
            </a:r>
            <a:r>
              <a:rPr lang="en-US" altLang="ja-JP" sz="1000" baseline="30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mi R" panose="02030504000101010101" pitchFamily="18" charset="-127"/>
                <a:cs typeface="Arial" panose="020B0604020202020204" pitchFamily="34" charset="0"/>
              </a:rPr>
              <a:t> Worldwide; March 2022; 12,714 responders</a:t>
            </a:r>
          </a:p>
          <a:p>
            <a:r>
              <a:rPr lang="en-US" altLang="ja-JP" sz="1000" u="sng" baseline="30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mi R" panose="02030504000101010101" pitchFamily="18" charset="-127"/>
                <a:cs typeface="Arial" panose="020B0604020202020204" pitchFamily="34" charset="0"/>
              </a:rPr>
              <a:t>Source:</a:t>
            </a:r>
            <a:r>
              <a:rPr lang="en-US" altLang="ja-JP" sz="1000" baseline="30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mi R" panose="02030504000101010101" pitchFamily="18" charset="-127"/>
                <a:cs typeface="Arial" panose="020B0604020202020204" pitchFamily="34" charset="0"/>
              </a:rPr>
              <a:t> EY Mobility Consumer Index 2022 study, page 5</a:t>
            </a:r>
            <a:endParaRPr lang="ja-JP" sz="10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186984E-22AA-4453-87F6-C070F75CC5BB}"/>
              </a:ext>
            </a:extLst>
          </p:cNvPr>
          <p:cNvSpPr txBox="1"/>
          <p:nvPr/>
        </p:nvSpPr>
        <p:spPr>
          <a:xfrm>
            <a:off x="0" y="493375"/>
            <a:ext cx="5756500" cy="785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6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Arial"/>
              </a:defRPr>
            </a:lvl1pPr>
            <a:lvl2pPr marL="800100" lvl="1" indent="-342900">
              <a:buFont typeface="Arial" panose="020B0604020202020204" pitchFamily="34" charset="0"/>
              <a:buChar char="•"/>
              <a:defRPr kumimoji="1" sz="16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Arial"/>
              </a:defRPr>
            </a:lvl2pPr>
          </a:lstStyle>
          <a:p>
            <a:pPr>
              <a:lnSpc>
                <a:spcPct val="150000"/>
              </a:lnSpc>
            </a:pPr>
            <a:r>
              <a:rPr lang="en-US" altLang="ja-JP" b="1" dirty="0">
                <a:sym typeface="Wingdings" panose="05000000000000000000" pitchFamily="2" charset="2"/>
              </a:rPr>
              <a:t>Leading reasons inhibiting the purchase of electric vehicles according to consumers worldwide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D83548CC-2B0A-4B25-BA96-448308B4DF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325"/>
          <a:stretch/>
        </p:blipFill>
        <p:spPr>
          <a:xfrm>
            <a:off x="5814657" y="1346032"/>
            <a:ext cx="6272652" cy="341939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0D160B90-2742-4BF3-926A-0B829B5CB70B}"/>
              </a:ext>
            </a:extLst>
          </p:cNvPr>
          <p:cNvSpPr txBox="1"/>
          <p:nvPr/>
        </p:nvSpPr>
        <p:spPr>
          <a:xfrm>
            <a:off x="5756500" y="489444"/>
            <a:ext cx="6435500" cy="785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6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Arial"/>
              </a:defRPr>
            </a:lvl1pPr>
            <a:lvl2pPr marL="800100" lvl="1" indent="-342900">
              <a:buFont typeface="Arial" panose="020B0604020202020204" pitchFamily="34" charset="0"/>
              <a:buChar char="•"/>
              <a:defRPr kumimoji="1" sz="16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Arial"/>
              </a:defRPr>
            </a:lvl2pPr>
          </a:lstStyle>
          <a:p>
            <a:pPr>
              <a:lnSpc>
                <a:spcPct val="150000"/>
              </a:lnSpc>
            </a:pPr>
            <a:r>
              <a:rPr lang="en-US" altLang="ja-JP" b="1" dirty="0">
                <a:sym typeface="Wingdings" panose="05000000000000000000" pitchFamily="2" charset="2"/>
              </a:rPr>
              <a:t>Projections for the first-owned zero emission vehicles fleet size worldwide between 2020 and 2030, by region (in million units)</a:t>
            </a:r>
          </a:p>
        </p:txBody>
      </p:sp>
      <p:sp>
        <p:nvSpPr>
          <p:cNvPr id="21" name="テキスト ボックス 13">
            <a:extLst>
              <a:ext uri="{FF2B5EF4-FFF2-40B4-BE49-F238E27FC236}">
                <a16:creationId xmlns:a16="http://schemas.microsoft.com/office/drawing/2014/main" id="{9DF0BDCB-3D36-429F-A3E2-2E4977C588F7}"/>
              </a:ext>
            </a:extLst>
          </p:cNvPr>
          <p:cNvSpPr txBox="1"/>
          <p:nvPr/>
        </p:nvSpPr>
        <p:spPr>
          <a:xfrm>
            <a:off x="9370608" y="4867533"/>
            <a:ext cx="2716701" cy="3488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altLang="ja-JP" sz="1000" u="sng" baseline="30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mi R" panose="02030504000101010101" pitchFamily="18" charset="-127"/>
                <a:cs typeface="Arial" panose="020B0604020202020204" pitchFamily="34" charset="0"/>
              </a:rPr>
              <a:t>Details:</a:t>
            </a:r>
            <a:r>
              <a:rPr lang="en-US" altLang="ja-JP" sz="1000" baseline="30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mi R" panose="02030504000101010101" pitchFamily="18" charset="-127"/>
                <a:cs typeface="Arial" panose="020B0604020202020204" pitchFamily="34" charset="0"/>
              </a:rPr>
              <a:t> Worldwide; Statista estimates; ICCT; 2020</a:t>
            </a:r>
          </a:p>
          <a:p>
            <a:pPr algn="r"/>
            <a:r>
              <a:rPr lang="en-US" altLang="ja-JP" sz="1000" u="sng" baseline="30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mi R" panose="02030504000101010101" pitchFamily="18" charset="-127"/>
                <a:cs typeface="Arial" panose="020B0604020202020204" pitchFamily="34" charset="0"/>
              </a:rPr>
              <a:t>Source:</a:t>
            </a:r>
            <a:r>
              <a:rPr lang="en-US" altLang="ja-JP" sz="1000" baseline="30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mi R" panose="02030504000101010101" pitchFamily="18" charset="-127"/>
                <a:cs typeface="Arial" panose="020B0604020202020204" pitchFamily="34" charset="0"/>
              </a:rPr>
              <a:t> Statista estimates; ICCT</a:t>
            </a:r>
            <a:endParaRPr lang="ja-JP" sz="10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id="{2452FBB6-7123-4F4A-9E63-63C8337A9CD9}"/>
              </a:ext>
            </a:extLst>
          </p:cNvPr>
          <p:cNvSpPr/>
          <p:nvPr/>
        </p:nvSpPr>
        <p:spPr>
          <a:xfrm>
            <a:off x="368300" y="5484518"/>
            <a:ext cx="11430000" cy="94244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ja-JP" dirty="0">
                <a:solidFill>
                  <a:srgbClr val="FFFFFF"/>
                </a:solidFill>
                <a:cs typeface="Segoe UI"/>
              </a:rPr>
              <a:t>Among various statistical figures, the data shown above implies the </a:t>
            </a:r>
            <a:r>
              <a:rPr lang="en-US" altLang="ja-JP" b="1" dirty="0">
                <a:solidFill>
                  <a:srgbClr val="FFFFFF"/>
                </a:solidFill>
                <a:cs typeface="Segoe UI"/>
              </a:rPr>
              <a:t>necessity of high-efficient technologies</a:t>
            </a:r>
            <a:r>
              <a:rPr lang="en-US" altLang="ja-JP" dirty="0">
                <a:solidFill>
                  <a:srgbClr val="FFFFFF"/>
                </a:solidFill>
                <a:cs typeface="Segoe UI"/>
              </a:rPr>
              <a:t>:</a:t>
            </a:r>
          </a:p>
          <a:p>
            <a:pPr marL="342900" indent="-342900" algn="ctr">
              <a:buAutoNum type="arabicParenR"/>
            </a:pPr>
            <a:r>
              <a:rPr lang="en-US" altLang="ja-JP" dirty="0">
                <a:solidFill>
                  <a:srgbClr val="FFFFFF"/>
                </a:solidFill>
                <a:cs typeface="Segoe UI"/>
              </a:rPr>
              <a:t>The market demand depends on an acceptable driving range under all driving conditions.</a:t>
            </a:r>
          </a:p>
          <a:p>
            <a:pPr marL="342900" indent="-342900" algn="ctr">
              <a:buAutoNum type="arabicParenR"/>
            </a:pPr>
            <a:r>
              <a:rPr lang="en-US" altLang="ja-JP" dirty="0">
                <a:solidFill>
                  <a:srgbClr val="FFFFFF"/>
                </a:solidFill>
                <a:cs typeface="Segoe UI"/>
              </a:rPr>
              <a:t>The industry’s efforts to reduce CO</a:t>
            </a:r>
            <a:r>
              <a:rPr lang="en-US" altLang="ja-JP" baseline="-25000" dirty="0">
                <a:solidFill>
                  <a:srgbClr val="FFFFFF"/>
                </a:solidFill>
                <a:cs typeface="Segoe UI"/>
              </a:rPr>
              <a:t>2</a:t>
            </a:r>
            <a:r>
              <a:rPr lang="en-US" altLang="ja-JP" dirty="0">
                <a:solidFill>
                  <a:srgbClr val="FFFFFF"/>
                </a:solidFill>
                <a:cs typeface="Segoe UI"/>
              </a:rPr>
              <a:t>eq emissions for electrified vehicles.</a:t>
            </a:r>
          </a:p>
        </p:txBody>
      </p:sp>
      <p:sp>
        <p:nvSpPr>
          <p:cNvPr id="10" name="テキスト ボックス 13">
            <a:extLst>
              <a:ext uri="{FF2B5EF4-FFF2-40B4-BE49-F238E27FC236}">
                <a16:creationId xmlns:a16="http://schemas.microsoft.com/office/drawing/2014/main" id="{C5527D0F-3EAF-4376-9542-4B835765B03F}"/>
              </a:ext>
            </a:extLst>
          </p:cNvPr>
          <p:cNvSpPr txBox="1"/>
          <p:nvPr/>
        </p:nvSpPr>
        <p:spPr>
          <a:xfrm rot="16200000">
            <a:off x="5056670" y="2671620"/>
            <a:ext cx="1823751" cy="307777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sz="1400" b="1" baseline="30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mi R" panose="02030504000101010101" pitchFamily="18" charset="-127"/>
                <a:cs typeface="Arial" panose="020B0604020202020204" pitchFamily="34" charset="0"/>
              </a:rPr>
              <a:t>Vehicles in million units</a:t>
            </a:r>
            <a:endParaRPr lang="ja-JP" sz="1400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7F4EC40-FDDD-47D9-B4E6-562C8EE731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82" t="93830" r="20992" b="-397"/>
          <a:stretch/>
        </p:blipFill>
        <p:spPr>
          <a:xfrm>
            <a:off x="6655777" y="2025537"/>
            <a:ext cx="3464170" cy="244940"/>
          </a:xfrm>
          <a:prstGeom prst="rect">
            <a:avLst/>
          </a:prstGeom>
        </p:spPr>
      </p:pic>
      <p:sp>
        <p:nvSpPr>
          <p:cNvPr id="12" name="テキスト ボックス 13">
            <a:extLst>
              <a:ext uri="{FF2B5EF4-FFF2-40B4-BE49-F238E27FC236}">
                <a16:creationId xmlns:a16="http://schemas.microsoft.com/office/drawing/2014/main" id="{E1260814-8505-4A4A-A628-3569B24AEAB6}"/>
              </a:ext>
            </a:extLst>
          </p:cNvPr>
          <p:cNvSpPr txBox="1"/>
          <p:nvPr/>
        </p:nvSpPr>
        <p:spPr>
          <a:xfrm>
            <a:off x="2993409" y="4765430"/>
            <a:ext cx="1823751" cy="307777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sz="1400" b="1" baseline="30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mi R" panose="02030504000101010101" pitchFamily="18" charset="-127"/>
                <a:cs typeface="Arial" panose="020B0604020202020204" pitchFamily="34" charset="0"/>
              </a:rPr>
              <a:t>Share of respondents</a:t>
            </a:r>
            <a:endParaRPr lang="ja-JP" sz="1400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735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C7A71-22AA-449B-85A4-6EB9A82DDC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ea typeface="メイリオ"/>
              </a:rPr>
              <a:t>Outlook</a:t>
            </a:r>
            <a:endParaRPr lang="en-US" dirty="0"/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A6FC9E1F-822F-B038-B870-3F254BF0FA51}"/>
              </a:ext>
            </a:extLst>
          </p:cNvPr>
          <p:cNvSpPr txBox="1">
            <a:spLocks/>
          </p:cNvSpPr>
          <p:nvPr/>
        </p:nvSpPr>
        <p:spPr>
          <a:xfrm>
            <a:off x="229333" y="1136405"/>
            <a:ext cx="11746522" cy="1970942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ja-JP" sz="18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Next steps</a:t>
            </a:r>
            <a:endParaRPr lang="en-US" altLang="ja-JP" sz="18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altLang="ja-JP" sz="18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Use data to complete SAE’s Life Cycle Climate Performance (LCCP) tool for different climatic regions in a bottom-up approach from system to fleet to evaluate the total environmental footprint in comparison to other refrigerant solutions.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altLang="ja-JP" sz="18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Extend investigation scope to full secondary loop (FSL) system aiming the use of MIRA’s ID.3 digital twin.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altLang="ja-JP" sz="18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Proceed investigations on refrigerant blends outside the PFAS scope (referring to the ECHA PFAS dossier draft).</a:t>
            </a:r>
            <a:endParaRPr lang="en-US" altLang="ja-JP" sz="1800" b="1" dirty="0">
              <a:solidFill>
                <a:srgbClr val="FFFFFF"/>
              </a:solidFill>
              <a:highlight>
                <a:srgbClr val="FFFF00"/>
              </a:highlight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2BBA9EE0-B0C5-401C-AA88-6A04B0EE42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043025"/>
              </p:ext>
            </p:extLst>
          </p:nvPr>
        </p:nvGraphicFramePr>
        <p:xfrm>
          <a:off x="1113761" y="3949320"/>
          <a:ext cx="9881628" cy="168579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38780">
                  <a:extLst>
                    <a:ext uri="{9D8B030D-6E8A-4147-A177-3AD203B41FA5}">
                      <a16:colId xmlns:a16="http://schemas.microsoft.com/office/drawing/2014/main" val="1615185911"/>
                    </a:ext>
                  </a:extLst>
                </a:gridCol>
                <a:gridCol w="2160712">
                  <a:extLst>
                    <a:ext uri="{9D8B030D-6E8A-4147-A177-3AD203B41FA5}">
                      <a16:colId xmlns:a16="http://schemas.microsoft.com/office/drawing/2014/main" val="2687998641"/>
                    </a:ext>
                  </a:extLst>
                </a:gridCol>
                <a:gridCol w="2160712">
                  <a:extLst>
                    <a:ext uri="{9D8B030D-6E8A-4147-A177-3AD203B41FA5}">
                      <a16:colId xmlns:a16="http://schemas.microsoft.com/office/drawing/2014/main" val="1710289618"/>
                    </a:ext>
                  </a:extLst>
                </a:gridCol>
                <a:gridCol w="2160712">
                  <a:extLst>
                    <a:ext uri="{9D8B030D-6E8A-4147-A177-3AD203B41FA5}">
                      <a16:colId xmlns:a16="http://schemas.microsoft.com/office/drawing/2014/main" val="352870075"/>
                    </a:ext>
                  </a:extLst>
                </a:gridCol>
                <a:gridCol w="2160712">
                  <a:extLst>
                    <a:ext uri="{9D8B030D-6E8A-4147-A177-3AD203B41FA5}">
                      <a16:colId xmlns:a16="http://schemas.microsoft.com/office/drawing/2014/main" val="1031643356"/>
                    </a:ext>
                  </a:extLst>
                </a:gridCol>
              </a:tblGrid>
              <a:tr h="329436">
                <a:tc>
                  <a:txBody>
                    <a:bodyPr/>
                    <a:lstStyle/>
                    <a:p>
                      <a:pPr algn="ctr"/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R-474A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R-474B</a:t>
                      </a:r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R-479A</a:t>
                      </a:r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R-491A</a:t>
                      </a:r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747508"/>
                  </a:ext>
                </a:extLst>
              </a:tr>
              <a:tr h="327353">
                <a:tc>
                  <a:txBody>
                    <a:bodyPr/>
                    <a:lstStyle/>
                    <a:p>
                      <a:pPr algn="r"/>
                      <a:r>
                        <a:rPr lang="en-GB" sz="1300" dirty="0"/>
                        <a:t> Blend composition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R-1234yf/R-1132(E)</a:t>
                      </a:r>
                    </a:p>
                    <a:p>
                      <a:pPr algn="ctr"/>
                      <a:r>
                        <a:rPr lang="en-GB" sz="1300" b="1" dirty="0"/>
                        <a:t>77/23 wt.%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R-1234yf/R-1132(E)</a:t>
                      </a:r>
                    </a:p>
                    <a:p>
                      <a:pPr algn="ctr"/>
                      <a:r>
                        <a:rPr lang="en-GB" sz="1300" b="1" dirty="0"/>
                        <a:t>68.5/31.5 wt.%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R-1234yf/R-1132(E)/R-32</a:t>
                      </a:r>
                    </a:p>
                    <a:p>
                      <a:pPr algn="ctr"/>
                      <a:r>
                        <a:rPr lang="en-GB" sz="1300" b="1" dirty="0"/>
                        <a:t>50.5/28/21.5 wt.%</a:t>
                      </a:r>
                      <a:endParaRPr lang="en-US" sz="13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R-152a/R-1132(E)</a:t>
                      </a:r>
                    </a:p>
                    <a:p>
                      <a:pPr algn="ctr"/>
                      <a:r>
                        <a:rPr lang="en-GB" sz="1300" b="1" dirty="0"/>
                        <a:t>65/35 wt.%</a:t>
                      </a:r>
                      <a:endParaRPr lang="en-US" sz="1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237751"/>
                  </a:ext>
                </a:extLst>
              </a:tr>
              <a:tr h="273599">
                <a:tc>
                  <a:txBody>
                    <a:bodyPr/>
                    <a:lstStyle/>
                    <a:p>
                      <a:pPr algn="r"/>
                      <a:r>
                        <a:rPr lang="de-DE" sz="1300" dirty="0"/>
                        <a:t>PFAS </a:t>
                      </a:r>
                      <a:r>
                        <a:rPr lang="de-DE" sz="1300" dirty="0" err="1"/>
                        <a:t>status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R-1234yf </a:t>
                      </a:r>
                      <a:r>
                        <a:rPr lang="de-DE" sz="13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affected</a:t>
                      </a:r>
                      <a:endParaRPr lang="en-US" sz="13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R-1234yf </a:t>
                      </a:r>
                      <a:r>
                        <a:rPr lang="de-DE" sz="13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affected</a:t>
                      </a:r>
                      <a:endParaRPr lang="en-US" sz="13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R-1234yf </a:t>
                      </a:r>
                      <a:r>
                        <a:rPr lang="de-DE" sz="13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affected</a:t>
                      </a:r>
                      <a:endParaRPr lang="en-US" sz="13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1" dirty="0">
                          <a:solidFill>
                            <a:srgbClr val="00B050"/>
                          </a:solidFill>
                        </a:rPr>
                        <a:t>Non-PFAS</a:t>
                      </a:r>
                      <a:endParaRPr lang="en-US" sz="13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523218"/>
                  </a:ext>
                </a:extLst>
              </a:tr>
              <a:tr h="273599">
                <a:tc>
                  <a:txBody>
                    <a:bodyPr/>
                    <a:lstStyle/>
                    <a:p>
                      <a:pPr algn="r"/>
                      <a:r>
                        <a:rPr lang="en-GB" sz="1300" dirty="0"/>
                        <a:t>GWP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&lt;1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&lt;1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&lt;150</a:t>
                      </a:r>
                      <a:endParaRPr lang="en-US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81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4895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en-GB" sz="1300" dirty="0"/>
                        <a:t>Safety</a:t>
                      </a:r>
                      <a:r>
                        <a:rPr lang="en-GB" sz="1300" baseline="0" dirty="0"/>
                        <a:t> class</a:t>
                      </a:r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A2L</a:t>
                      </a:r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A2L</a:t>
                      </a:r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A2L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/>
                        <a:t>A2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742828"/>
                  </a:ext>
                </a:extLst>
              </a:tr>
            </a:tbl>
          </a:graphicData>
        </a:graphic>
      </p:graphicFrame>
      <p:sp>
        <p:nvSpPr>
          <p:cNvPr id="7" name="TextBox 5">
            <a:extLst>
              <a:ext uri="{FF2B5EF4-FFF2-40B4-BE49-F238E27FC236}">
                <a16:creationId xmlns:a16="http://schemas.microsoft.com/office/drawing/2014/main" id="{BA958EEB-EF74-463B-AAE3-0C9042F4789A}"/>
              </a:ext>
            </a:extLst>
          </p:cNvPr>
          <p:cNvSpPr txBox="1"/>
          <p:nvPr/>
        </p:nvSpPr>
        <p:spPr>
          <a:xfrm>
            <a:off x="9037618" y="3454982"/>
            <a:ext cx="173975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kumimoji="1" lang="en-US" sz="1400" i="1" dirty="0">
                <a:solidFill>
                  <a:schemeClr val="tx1">
                    <a:lumMod val="50000"/>
                  </a:schemeClr>
                </a:solidFill>
                <a:cs typeface="Arial"/>
              </a:rPr>
              <a:t>“Safer than R-290”</a:t>
            </a:r>
          </a:p>
          <a:p>
            <a:pPr algn="ctr"/>
            <a:r>
              <a:rPr kumimoji="1" lang="en-GB" sz="1400" i="1" dirty="0">
                <a:solidFill>
                  <a:schemeClr val="tx1">
                    <a:lumMod val="50000"/>
                  </a:schemeClr>
                </a:solidFill>
                <a:cs typeface="Arial"/>
              </a:rPr>
              <a:t>A2 R-290 drop-in</a:t>
            </a:r>
            <a:endParaRPr kumimoji="1" lang="en-US" sz="1400" i="1" dirty="0">
              <a:solidFill>
                <a:schemeClr val="tx1">
                  <a:lumMod val="50000"/>
                </a:schemeClr>
              </a:solidFill>
              <a:cs typeface="Arial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70F82B29-3D91-4671-94A8-5DB54A569880}"/>
              </a:ext>
            </a:extLst>
          </p:cNvPr>
          <p:cNvSpPr txBox="1"/>
          <p:nvPr/>
        </p:nvSpPr>
        <p:spPr>
          <a:xfrm>
            <a:off x="6813754" y="3454982"/>
            <a:ext cx="189599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kumimoji="1" lang="en-US" sz="1400" i="1" dirty="0">
                <a:solidFill>
                  <a:schemeClr val="tx1">
                    <a:lumMod val="50000"/>
                  </a:schemeClr>
                </a:solidFill>
                <a:cs typeface="Arial"/>
              </a:rPr>
              <a:t>“Best performance”</a:t>
            </a:r>
            <a:endParaRPr kumimoji="1"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kumimoji="1" lang="en-US" sz="1400" i="1" dirty="0">
                <a:solidFill>
                  <a:schemeClr val="tx1">
                    <a:lumMod val="50000"/>
                  </a:schemeClr>
                </a:solidFill>
                <a:cs typeface="Arial"/>
              </a:rPr>
              <a:t>A2L GWP&lt;150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844F7EA5-383D-46BF-9D77-E33747653BC6}"/>
              </a:ext>
            </a:extLst>
          </p:cNvPr>
          <p:cNvSpPr txBox="1"/>
          <p:nvPr/>
        </p:nvSpPr>
        <p:spPr>
          <a:xfrm>
            <a:off x="4520774" y="3454982"/>
            <a:ext cx="214865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kumimoji="1" lang="en-US" sz="1400" i="1" dirty="0">
                <a:solidFill>
                  <a:schemeClr val="tx1">
                    <a:lumMod val="50000"/>
                  </a:schemeClr>
                </a:solidFill>
                <a:cs typeface="Arial"/>
              </a:rPr>
              <a:t>“MAX ratio”</a:t>
            </a:r>
            <a:endParaRPr kumimoji="1"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kumimoji="1" lang="en-US" sz="1400" i="1" dirty="0">
                <a:solidFill>
                  <a:schemeClr val="tx1">
                    <a:lumMod val="50000"/>
                  </a:schemeClr>
                </a:solidFill>
                <a:cs typeface="Arial"/>
              </a:rPr>
              <a:t>A2L limit GWP&lt;1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4A076DBF-A798-4B5A-B0D6-095CCB24BD17}"/>
              </a:ext>
            </a:extLst>
          </p:cNvPr>
          <p:cNvSpPr txBox="1"/>
          <p:nvPr/>
        </p:nvSpPr>
        <p:spPr>
          <a:xfrm>
            <a:off x="2457182" y="3454982"/>
            <a:ext cx="193512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kumimoji="1" lang="en-US" sz="1400" i="1" dirty="0">
                <a:solidFill>
                  <a:schemeClr val="tx1">
                    <a:lumMod val="50000"/>
                  </a:schemeClr>
                </a:solidFill>
                <a:cs typeface="Arial"/>
              </a:rPr>
              <a:t>"Best balance"</a:t>
            </a:r>
            <a:br>
              <a:rPr kumimoji="1" lang="en-US" sz="1400" i="1" dirty="0">
                <a:solidFill>
                  <a:schemeClr val="tx1">
                    <a:lumMod val="50000"/>
                  </a:schemeClr>
                </a:solidFill>
                <a:cs typeface="Arial"/>
              </a:rPr>
            </a:br>
            <a:r>
              <a:rPr kumimoji="1" lang="en-US" sz="1400" i="1" dirty="0">
                <a:solidFill>
                  <a:schemeClr val="tx1">
                    <a:lumMod val="50000"/>
                  </a:schemeClr>
                </a:solidFill>
                <a:cs typeface="Arial"/>
              </a:rPr>
              <a:t>A2L  GWP&lt;1</a:t>
            </a:r>
          </a:p>
        </p:txBody>
      </p:sp>
    </p:spTree>
    <p:extLst>
      <p:ext uri="{BB962C8B-B14F-4D97-AF65-F5344CB8AC3E}">
        <p14:creationId xmlns:p14="http://schemas.microsoft.com/office/powerpoint/2010/main" val="3057419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978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CD9E107-82E1-401D-ADA0-B401D4883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/>
              <a:t>Our </a:t>
            </a:r>
            <a:r>
              <a:rPr lang="en-US" altLang="ja-JP" dirty="0" smtClean="0"/>
              <a:t>Motivation – Perfect Balance of Efficiency &amp; Performance</a:t>
            </a:r>
            <a:endParaRPr lang="en-US" altLang="ja-JP" dirty="0"/>
          </a:p>
        </p:txBody>
      </p:sp>
      <p:pic>
        <p:nvPicPr>
          <p:cNvPr id="1026" name="Picture 2" descr="Windräder im Abendlicht: Unsere FAQ Windkraft geben Antworten auf die wichtigsten Fragen zur Windenergie. (Foto: Anselm/stock.adobe.com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4" t="13558" r="5449" b="13842"/>
          <a:stretch/>
        </p:blipFill>
        <p:spPr bwMode="auto">
          <a:xfrm>
            <a:off x="123825" y="3287180"/>
            <a:ext cx="2584229" cy="122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lar farm at sunset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01" r="26268"/>
          <a:stretch/>
        </p:blipFill>
        <p:spPr bwMode="auto">
          <a:xfrm>
            <a:off x="672863" y="4009177"/>
            <a:ext cx="2584229" cy="122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9871" y="3669751"/>
            <a:ext cx="2486322" cy="1494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26156" b="22715"/>
          <a:stretch/>
        </p:blipFill>
        <p:spPr>
          <a:xfrm>
            <a:off x="4303195" y="4416763"/>
            <a:ext cx="4002606" cy="20465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9083" t="35083" r="10125" b="23554"/>
          <a:stretch/>
        </p:blipFill>
        <p:spPr>
          <a:xfrm>
            <a:off x="4303195" y="2202660"/>
            <a:ext cx="4002606" cy="20492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l="12505" t="11129" r="13993" b="12841"/>
          <a:stretch/>
        </p:blipFill>
        <p:spPr>
          <a:xfrm>
            <a:off x="6010848" y="4932103"/>
            <a:ext cx="587299" cy="6075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/>
          <a:srcRect l="15631" t="11873" r="12802" b="14775"/>
          <a:stretch/>
        </p:blipFill>
        <p:spPr>
          <a:xfrm>
            <a:off x="6010848" y="2889047"/>
            <a:ext cx="589349" cy="604052"/>
          </a:xfrm>
          <a:prstGeom prst="rect">
            <a:avLst/>
          </a:prstGeom>
        </p:spPr>
      </p:pic>
      <p:sp>
        <p:nvSpPr>
          <p:cNvPr id="19" name="Left-Right Arrow 18"/>
          <p:cNvSpPr/>
          <p:nvPr/>
        </p:nvSpPr>
        <p:spPr>
          <a:xfrm>
            <a:off x="2963948" y="3711266"/>
            <a:ext cx="1580418" cy="1081218"/>
          </a:xfrm>
          <a:prstGeom prst="leftRightArrow">
            <a:avLst>
              <a:gd name="adj1" fmla="val 39995"/>
              <a:gd name="adj2" fmla="val 4287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>
            <a:off x="8172223" y="3711266"/>
            <a:ext cx="1580418" cy="1081218"/>
          </a:xfrm>
          <a:prstGeom prst="leftRightArrow">
            <a:avLst>
              <a:gd name="adj1" fmla="val 39995"/>
              <a:gd name="adj2" fmla="val 4287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A719F36-472C-4DAD-9A34-F419334AD216}"/>
              </a:ext>
            </a:extLst>
          </p:cNvPr>
          <p:cNvSpPr/>
          <p:nvPr/>
        </p:nvSpPr>
        <p:spPr>
          <a:xfrm>
            <a:off x="4992821" y="1059158"/>
            <a:ext cx="2737652" cy="48971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FFFF"/>
                </a:solidFill>
                <a:cs typeface="Segoe UI"/>
              </a:rPr>
              <a:t>Thermal Management Performance</a:t>
            </a:r>
            <a:endParaRPr lang="en-US" altLang="ja-JP" dirty="0">
              <a:solidFill>
                <a:srgbClr val="FFFFFF"/>
              </a:solidFill>
              <a:cs typeface="Segoe UI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A719F36-472C-4DAD-9A34-F419334AD216}"/>
              </a:ext>
            </a:extLst>
          </p:cNvPr>
          <p:cNvSpPr/>
          <p:nvPr/>
        </p:nvSpPr>
        <p:spPr>
          <a:xfrm>
            <a:off x="4992821" y="1665572"/>
            <a:ext cx="2737652" cy="48971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FFFF"/>
                </a:solidFill>
                <a:cs typeface="Segoe UI"/>
              </a:rPr>
              <a:t>Thermal Management Efficiency</a:t>
            </a:r>
            <a:endParaRPr lang="en-US" altLang="ja-JP" dirty="0">
              <a:solidFill>
                <a:srgbClr val="FFFFFF"/>
              </a:solidFill>
              <a:cs typeface="Segoe U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92821" y="616822"/>
            <a:ext cx="2276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latin typeface="+mn-lt"/>
                <a:ea typeface="+mn-ea"/>
                <a:cs typeface="Segoe UI"/>
              </a:rPr>
              <a:t>OEM requirements:</a:t>
            </a:r>
            <a:endParaRPr lang="en-US" b="1" u="sng" dirty="0">
              <a:latin typeface="+mn-lt"/>
              <a:ea typeface="+mn-ea"/>
              <a:cs typeface="Segoe UI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A719F36-472C-4DAD-9A34-F419334AD216}"/>
              </a:ext>
            </a:extLst>
          </p:cNvPr>
          <p:cNvSpPr/>
          <p:nvPr/>
        </p:nvSpPr>
        <p:spPr>
          <a:xfrm>
            <a:off x="9869326" y="3042324"/>
            <a:ext cx="1867412" cy="489712"/>
          </a:xfrm>
          <a:prstGeom prst="roundRect">
            <a:avLst/>
          </a:prstGeom>
          <a:solidFill>
            <a:srgbClr val="F27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FFFF"/>
                </a:solidFill>
                <a:cs typeface="Segoe UI"/>
              </a:rPr>
              <a:t>Regulatory</a:t>
            </a:r>
          </a:p>
          <a:p>
            <a:pPr algn="ctr"/>
            <a:r>
              <a:rPr lang="en-US" altLang="ja-JP" dirty="0" smtClean="0">
                <a:solidFill>
                  <a:srgbClr val="FFFFFF"/>
                </a:solidFill>
                <a:cs typeface="Segoe UI"/>
              </a:rPr>
              <a:t>Compliance</a:t>
            </a:r>
            <a:endParaRPr lang="en-US" altLang="ja-JP" dirty="0">
              <a:solidFill>
                <a:srgbClr val="FFFFFF"/>
              </a:solidFill>
              <a:cs typeface="Segoe UI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A719F36-472C-4DAD-9A34-F419334AD216}"/>
              </a:ext>
            </a:extLst>
          </p:cNvPr>
          <p:cNvSpPr/>
          <p:nvPr/>
        </p:nvSpPr>
        <p:spPr>
          <a:xfrm>
            <a:off x="1031271" y="2562610"/>
            <a:ext cx="1867412" cy="489712"/>
          </a:xfrm>
          <a:prstGeom prst="roundRect">
            <a:avLst/>
          </a:prstGeom>
          <a:solidFill>
            <a:srgbClr val="F27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FFFF"/>
                </a:solidFill>
                <a:cs typeface="Segoe UI"/>
              </a:rPr>
              <a:t>Energy Source</a:t>
            </a:r>
            <a:endParaRPr lang="en-US" altLang="ja-JP" dirty="0">
              <a:solidFill>
                <a:srgbClr val="FFFFFF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382698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DB2B4E-396B-4ACD-A617-8FB09892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メイリオ"/>
              </a:rPr>
              <a:t>New Refrigerant 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43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CD9E107-82E1-401D-ADA0-B401D4883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altLang="ja-JP" dirty="0">
                <a:ea typeface="メイリオ"/>
              </a:rPr>
              <a:t> Refrigerant Concept for Battery Electric Vehicle (BEV) Heat Pump</a:t>
            </a:r>
            <a:endParaRPr lang="en-US" altLang="ja-JP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3BC601F-17F9-754D-3DBE-EC01D44C2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788" y="1500508"/>
            <a:ext cx="4327321" cy="432000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A7439D3-DCFF-BBE5-37B1-11B1863483EC}"/>
              </a:ext>
            </a:extLst>
          </p:cNvPr>
          <p:cNvSpPr txBox="1"/>
          <p:nvPr/>
        </p:nvSpPr>
        <p:spPr>
          <a:xfrm>
            <a:off x="6779400" y="1939667"/>
            <a:ext cx="744114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/>
              </a:rPr>
              <a:t>R-134a</a:t>
            </a:r>
            <a:endParaRPr kumimoji="1" lang="ja-JP" altLang="en-US" sz="140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1FE9EC-DA90-F592-5E17-5E085B1984F0}"/>
              </a:ext>
            </a:extLst>
          </p:cNvPr>
          <p:cNvSpPr txBox="1"/>
          <p:nvPr/>
        </p:nvSpPr>
        <p:spPr>
          <a:xfrm>
            <a:off x="6631603" y="2449109"/>
            <a:ext cx="891911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/>
              </a:rPr>
              <a:t>R-1234yf</a:t>
            </a:r>
            <a:endParaRPr kumimoji="1" lang="ja-JP" altLang="en-US" sz="140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11DE53-DB3F-58FB-EF95-5AC35673AF9A}"/>
              </a:ext>
            </a:extLst>
          </p:cNvPr>
          <p:cNvSpPr txBox="1"/>
          <p:nvPr/>
        </p:nvSpPr>
        <p:spPr>
          <a:xfrm>
            <a:off x="6870771" y="3401753"/>
            <a:ext cx="652743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/>
              </a:rPr>
              <a:t>R-744</a:t>
            </a:r>
            <a:endParaRPr kumimoji="1" lang="ja-JP" altLang="en-US" sz="140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10FE30F-0C51-49E3-E293-D22170549325}"/>
              </a:ext>
            </a:extLst>
          </p:cNvPr>
          <p:cNvSpPr txBox="1"/>
          <p:nvPr/>
        </p:nvSpPr>
        <p:spPr>
          <a:xfrm>
            <a:off x="6870771" y="3867473"/>
            <a:ext cx="652743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/>
              </a:rPr>
              <a:t>R-290</a:t>
            </a:r>
            <a:endParaRPr kumimoji="1" lang="ja-JP" altLang="en-US" sz="14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6971B9F-B7F5-735E-9177-F7617863218E}"/>
              </a:ext>
            </a:extLst>
          </p:cNvPr>
          <p:cNvSpPr txBox="1"/>
          <p:nvPr/>
        </p:nvSpPr>
        <p:spPr>
          <a:xfrm>
            <a:off x="6345549" y="4357095"/>
            <a:ext cx="1214177" cy="307777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kumimoji="1" lang="en-US" altLang="ja-JP" sz="1400" b="1" dirty="0">
                <a:solidFill>
                  <a:srgbClr val="00B0F0"/>
                </a:solidFill>
                <a:latin typeface="+mn-lt"/>
                <a:ea typeface="+mn-ea"/>
                <a:cs typeface="Arial"/>
              </a:rPr>
              <a:t>R-474A</a:t>
            </a:r>
            <a:endParaRPr kumimoji="1" lang="ja-JP" altLang="en-US" sz="1400" b="1" dirty="0">
              <a:solidFill>
                <a:srgbClr val="00B0F0"/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8D0F586-D608-F85A-F046-9428CFD460D3}"/>
              </a:ext>
            </a:extLst>
          </p:cNvPr>
          <p:cNvSpPr txBox="1"/>
          <p:nvPr/>
        </p:nvSpPr>
        <p:spPr>
          <a:xfrm>
            <a:off x="7688839" y="679275"/>
            <a:ext cx="3469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/>
              </a:rPr>
              <a:t>Phase Change Temperature</a:t>
            </a:r>
            <a:endParaRPr kumimoji="1" lang="ja-JP" altLang="en-US" sz="2000" b="1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21" name="サブタイトル 2">
            <a:extLst>
              <a:ext uri="{FF2B5EF4-FFF2-40B4-BE49-F238E27FC236}">
                <a16:creationId xmlns:a16="http://schemas.microsoft.com/office/drawing/2014/main" id="{2023B90A-5AAC-070B-0185-CB1E41119F15}"/>
              </a:ext>
            </a:extLst>
          </p:cNvPr>
          <p:cNvSpPr txBox="1">
            <a:spLocks/>
          </p:cNvSpPr>
          <p:nvPr/>
        </p:nvSpPr>
        <p:spPr>
          <a:xfrm>
            <a:off x="7443448" y="1350540"/>
            <a:ext cx="3960000" cy="256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200">
                <a:latin typeface="+mj-lt"/>
                <a:cs typeface="Arial" panose="020B0604020202020204" pitchFamily="34" charset="0"/>
              </a:rPr>
              <a:t>(Low temp. limit of R-744 is derived from triple point.)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2BE4561D-4E30-70C7-62C0-9FCAA66A2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894" y="1130627"/>
            <a:ext cx="2753109" cy="228632"/>
          </a:xfrm>
          <a:prstGeom prst="rect">
            <a:avLst/>
          </a:prstGeom>
        </p:spPr>
      </p:pic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0F010EFB-BFB2-8C6B-3907-1825FB29231C}"/>
              </a:ext>
            </a:extLst>
          </p:cNvPr>
          <p:cNvSpPr/>
          <p:nvPr/>
        </p:nvSpPr>
        <p:spPr>
          <a:xfrm>
            <a:off x="6441463" y="4250671"/>
            <a:ext cx="4356000" cy="540000"/>
          </a:xfrm>
          <a:prstGeom prst="roundRect">
            <a:avLst/>
          </a:prstGeom>
          <a:noFill/>
          <a:ln w="381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B641233-6CB3-0A57-F284-7214CEE9665F}"/>
              </a:ext>
            </a:extLst>
          </p:cNvPr>
          <p:cNvSpPr txBox="1"/>
          <p:nvPr/>
        </p:nvSpPr>
        <p:spPr>
          <a:xfrm>
            <a:off x="6779400" y="2925326"/>
            <a:ext cx="744114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/>
              </a:rPr>
              <a:t>R-152a</a:t>
            </a:r>
            <a:endParaRPr kumimoji="1" lang="ja-JP" altLang="en-US" sz="140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Arial"/>
            </a:endParaRP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2CAB74FA-5DD0-E8AE-59F8-9ACEE9EB5151}"/>
              </a:ext>
            </a:extLst>
          </p:cNvPr>
          <p:cNvCxnSpPr/>
          <p:nvPr/>
        </p:nvCxnSpPr>
        <p:spPr>
          <a:xfrm>
            <a:off x="8375810" y="2130950"/>
            <a:ext cx="2412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209B4408-E9F3-8C27-CC61-D5EA4833CE1F}"/>
              </a:ext>
            </a:extLst>
          </p:cNvPr>
          <p:cNvCxnSpPr/>
          <p:nvPr/>
        </p:nvCxnSpPr>
        <p:spPr>
          <a:xfrm>
            <a:off x="8287328" y="2606622"/>
            <a:ext cx="2376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2AF12E9C-9C50-D951-0AF5-A9DC8A5070FB}"/>
              </a:ext>
            </a:extLst>
          </p:cNvPr>
          <p:cNvCxnSpPr/>
          <p:nvPr/>
        </p:nvCxnSpPr>
        <p:spPr>
          <a:xfrm>
            <a:off x="8403518" y="3073059"/>
            <a:ext cx="2628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D29EF965-97B3-7079-6030-066CA80FBE1C}"/>
              </a:ext>
            </a:extLst>
          </p:cNvPr>
          <p:cNvCxnSpPr/>
          <p:nvPr/>
        </p:nvCxnSpPr>
        <p:spPr>
          <a:xfrm>
            <a:off x="7725783" y="3548732"/>
            <a:ext cx="1620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AF23A3BE-4542-C181-AE61-F7FD3C0421B3}"/>
              </a:ext>
            </a:extLst>
          </p:cNvPr>
          <p:cNvCxnSpPr/>
          <p:nvPr/>
        </p:nvCxnSpPr>
        <p:spPr>
          <a:xfrm>
            <a:off x="8037658" y="4024405"/>
            <a:ext cx="2664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C0C39A49-3E79-1856-BF37-ADBB3C165114}"/>
              </a:ext>
            </a:extLst>
          </p:cNvPr>
          <p:cNvCxnSpPr/>
          <p:nvPr/>
        </p:nvCxnSpPr>
        <p:spPr>
          <a:xfrm>
            <a:off x="7999328" y="4500657"/>
            <a:ext cx="2520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矢印: 左右 64">
            <a:extLst>
              <a:ext uri="{FF2B5EF4-FFF2-40B4-BE49-F238E27FC236}">
                <a16:creationId xmlns:a16="http://schemas.microsoft.com/office/drawing/2014/main" id="{7EB56DD2-F932-DAEE-2739-1623EE96D50C}"/>
              </a:ext>
            </a:extLst>
          </p:cNvPr>
          <p:cNvSpPr/>
          <p:nvPr/>
        </p:nvSpPr>
        <p:spPr>
          <a:xfrm>
            <a:off x="8805394" y="2679496"/>
            <a:ext cx="1620000" cy="360000"/>
          </a:xfrm>
          <a:prstGeom prst="leftRightArrow">
            <a:avLst>
              <a:gd name="adj1" fmla="val 56693"/>
              <a:gd name="adj2" fmla="val 50000"/>
            </a:avLst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Cooler</a:t>
            </a:r>
            <a:endParaRPr kumimoji="1" lang="ja-JP" altLang="en-US" sz="12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6" name="矢印: 左右 65">
            <a:extLst>
              <a:ext uri="{FF2B5EF4-FFF2-40B4-BE49-F238E27FC236}">
                <a16:creationId xmlns:a16="http://schemas.microsoft.com/office/drawing/2014/main" id="{9448FBF3-D041-71E0-9916-5D0398E2794D}"/>
              </a:ext>
            </a:extLst>
          </p:cNvPr>
          <p:cNvSpPr/>
          <p:nvPr/>
        </p:nvSpPr>
        <p:spPr>
          <a:xfrm>
            <a:off x="7985114" y="3160495"/>
            <a:ext cx="2448000" cy="360000"/>
          </a:xfrm>
          <a:prstGeom prst="leftRightArrow">
            <a:avLst>
              <a:gd name="adj1" fmla="val 56693"/>
              <a:gd name="adj2" fmla="val 50000"/>
            </a:avLst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Heat Pump</a:t>
            </a:r>
            <a:endParaRPr kumimoji="1" lang="ja-JP" altLang="en-US" sz="12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7" name="サブタイトル 2">
            <a:extLst>
              <a:ext uri="{FF2B5EF4-FFF2-40B4-BE49-F238E27FC236}">
                <a16:creationId xmlns:a16="http://schemas.microsoft.com/office/drawing/2014/main" id="{A6FC9E1F-822F-B038-B870-3F254BF0FA51}"/>
              </a:ext>
            </a:extLst>
          </p:cNvPr>
          <p:cNvSpPr txBox="1">
            <a:spLocks/>
          </p:cNvSpPr>
          <p:nvPr/>
        </p:nvSpPr>
        <p:spPr>
          <a:xfrm>
            <a:off x="257001" y="3128596"/>
            <a:ext cx="6047999" cy="2503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ja-JP" sz="1600" b="1" dirty="0">
                <a:latin typeface="+mj-lt"/>
                <a:cs typeface="Arial" panose="020B0604020202020204" pitchFamily="34" charset="0"/>
              </a:rPr>
              <a:t>Core Concept of R-474A</a:t>
            </a:r>
          </a:p>
          <a:p>
            <a:pPr marL="0" indent="0" algn="l">
              <a:buNone/>
            </a:pPr>
            <a:endParaRPr lang="en-US" altLang="ja-JP" sz="500" dirty="0">
              <a:latin typeface="+mj-lt"/>
              <a:cs typeface="Arial" panose="020B0604020202020204" pitchFamily="34" charset="0"/>
            </a:endParaRPr>
          </a:p>
          <a:p>
            <a:pPr algn="l"/>
            <a:r>
              <a:rPr lang="en-US" altLang="ja-JP" sz="1600" dirty="0">
                <a:latin typeface="+mj-lt"/>
                <a:cs typeface="Arial" panose="020B0604020202020204" pitchFamily="34" charset="0"/>
              </a:rPr>
              <a:t>Refrigerant blend of R-1132(E) and R-1234yf</a:t>
            </a:r>
          </a:p>
          <a:p>
            <a:pPr algn="l"/>
            <a:r>
              <a:rPr lang="en-US" altLang="ja-JP" sz="1600" dirty="0">
                <a:latin typeface="+mj-lt"/>
                <a:cs typeface="Arial" panose="020B0604020202020204" pitchFamily="34" charset="0"/>
              </a:rPr>
              <a:t>Environmental Impact: GWP&lt;1</a:t>
            </a:r>
          </a:p>
          <a:p>
            <a:pPr algn="l"/>
            <a:r>
              <a:rPr lang="en-US" altLang="ja-JP" sz="1600" dirty="0">
                <a:latin typeface="+mj-lt"/>
                <a:cs typeface="Arial" panose="020B0604020202020204" pitchFamily="34" charset="0"/>
              </a:rPr>
              <a:t>Safety: Flammability rating is the same as R-1234yf (A2L)</a:t>
            </a:r>
          </a:p>
          <a:p>
            <a:pPr algn="l"/>
            <a:r>
              <a:rPr lang="en-US" altLang="ja-JP" sz="1600" dirty="0">
                <a:latin typeface="+mj-lt"/>
                <a:cs typeface="Arial" panose="020B0604020202020204" pitchFamily="34" charset="0"/>
              </a:rPr>
              <a:t>Performance:</a:t>
            </a:r>
          </a:p>
          <a:p>
            <a:pPr lvl="1" algn="l">
              <a:buFont typeface="Wingdings" panose="05000000000000000000" pitchFamily="2" charset="2"/>
              <a:buChar char="Ø"/>
            </a:pPr>
            <a:r>
              <a:rPr lang="en-US" altLang="ja-JP" sz="1600" dirty="0">
                <a:latin typeface="+mj-lt"/>
                <a:cs typeface="Arial" panose="020B0604020202020204" pitchFamily="34" charset="0"/>
              </a:rPr>
              <a:t>Pressure suitable for Heat Pump</a:t>
            </a:r>
          </a:p>
          <a:p>
            <a:pPr lvl="1" algn="l">
              <a:buFont typeface="Wingdings" panose="05000000000000000000" pitchFamily="2" charset="2"/>
              <a:buChar char="Ø"/>
            </a:pPr>
            <a:r>
              <a:rPr lang="en-US" altLang="ja-JP" sz="1600" dirty="0">
                <a:latin typeface="+mn-lt"/>
                <a:cs typeface="Arial" panose="020B0604020202020204" pitchFamily="34" charset="0"/>
              </a:rPr>
              <a:t>Expand heat pump low-temp operating range by 10K</a:t>
            </a:r>
          </a:p>
          <a:p>
            <a:pPr marL="0" indent="0" algn="l">
              <a:buNone/>
            </a:pPr>
            <a:endParaRPr lang="en-US" altLang="ja-JP" sz="16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8" name="サブタイトル 2">
            <a:extLst>
              <a:ext uri="{FF2B5EF4-FFF2-40B4-BE49-F238E27FC236}">
                <a16:creationId xmlns:a16="http://schemas.microsoft.com/office/drawing/2014/main" id="{A6FC9E1F-822F-B038-B870-3F254BF0FA51}"/>
              </a:ext>
            </a:extLst>
          </p:cNvPr>
          <p:cNvSpPr txBox="1">
            <a:spLocks/>
          </p:cNvSpPr>
          <p:nvPr/>
        </p:nvSpPr>
        <p:spPr>
          <a:xfrm>
            <a:off x="257001" y="738728"/>
            <a:ext cx="6047999" cy="2106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ja-JP" sz="1600" b="1" dirty="0">
                <a:latin typeface="+mn-lt"/>
                <a:cs typeface="Arial" panose="020B0604020202020204" pitchFamily="34" charset="0"/>
              </a:rPr>
              <a:t>Daikin’s next-gen refrigerant technology</a:t>
            </a:r>
            <a:endParaRPr lang="en-US" altLang="ja-JP" sz="1600" b="1" i="1" dirty="0">
              <a:latin typeface="+mn-lt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US" altLang="ja-JP" sz="500" dirty="0">
              <a:latin typeface="+mn-lt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altLang="ja-JP" sz="1600" dirty="0">
                <a:latin typeface="+mn-lt"/>
                <a:cs typeface="Arial" panose="020B0604020202020204" pitchFamily="34" charset="0"/>
              </a:rPr>
              <a:t>Supporting the HVAC &amp; refrigeration industry to transition to lower environmental impact products</a:t>
            </a:r>
          </a:p>
          <a:p>
            <a:pPr algn="l"/>
            <a:r>
              <a:rPr lang="en-US" altLang="ja-JP" sz="1600" dirty="0">
                <a:latin typeface="+mn-lt"/>
                <a:cs typeface="Arial" panose="020B0604020202020204" pitchFamily="34" charset="0"/>
              </a:rPr>
              <a:t>Ultra-low GWP</a:t>
            </a:r>
          </a:p>
          <a:p>
            <a:pPr algn="l"/>
            <a:r>
              <a:rPr lang="en-US" altLang="ja-JP" sz="1600" dirty="0">
                <a:latin typeface="+mn-lt"/>
                <a:cs typeface="Arial" panose="020B0604020202020204" pitchFamily="34" charset="0"/>
              </a:rPr>
              <a:t>Mildly flammable</a:t>
            </a:r>
          </a:p>
          <a:p>
            <a:pPr algn="l"/>
            <a:r>
              <a:rPr lang="en-US" altLang="ja-JP" sz="1600" dirty="0">
                <a:latin typeface="+mn-lt"/>
                <a:cs typeface="Arial" panose="020B0604020202020204" pitchFamily="34" charset="0"/>
              </a:rPr>
              <a:t>Across all application spaces:  Mobile Air Conditioning (MAC), Residential, A/C, Refrigeration, etc.</a:t>
            </a:r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2452FBB6-7123-4F4A-9E63-63C8337A9CD9}"/>
              </a:ext>
            </a:extLst>
          </p:cNvPr>
          <p:cNvSpPr/>
          <p:nvPr/>
        </p:nvSpPr>
        <p:spPr>
          <a:xfrm>
            <a:off x="368300" y="5820508"/>
            <a:ext cx="11430000" cy="60645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ja-JP" dirty="0">
                <a:solidFill>
                  <a:srgbClr val="FFFFFF"/>
                </a:solidFill>
                <a:cs typeface="Segoe UI"/>
              </a:rPr>
              <a:t>Heat pumps are becoming the new standard, and Daikin's new fluid can deliver all the benefits.</a:t>
            </a:r>
          </a:p>
          <a:p>
            <a:pPr algn="ctr"/>
            <a:r>
              <a:rPr lang="en-US" altLang="ja-JP" dirty="0">
                <a:solidFill>
                  <a:srgbClr val="FFFFFF"/>
                </a:solidFill>
                <a:cs typeface="Segoe UI"/>
              </a:rPr>
              <a:t>Daikin has created R-1132(E) based on an extensive experience in refrigerant development.</a:t>
            </a:r>
          </a:p>
        </p:txBody>
      </p:sp>
    </p:spTree>
    <p:extLst>
      <p:ext uri="{BB962C8B-B14F-4D97-AF65-F5344CB8AC3E}">
        <p14:creationId xmlns:p14="http://schemas.microsoft.com/office/powerpoint/2010/main" val="3527797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CD9E107-82E1-401D-ADA0-B401D4883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altLang="ja-JP">
                <a:ea typeface="メイリオ"/>
              </a:rPr>
              <a:t> Basic Fluid Properties based on R-1132(E) Chemistry</a:t>
            </a:r>
            <a:endParaRPr lang="en-US" altLang="ja-JP"/>
          </a:p>
        </p:txBody>
      </p:sp>
      <p:graphicFrame>
        <p:nvGraphicFramePr>
          <p:cNvPr id="13" name="表 10">
            <a:extLst>
              <a:ext uri="{FF2B5EF4-FFF2-40B4-BE49-F238E27FC236}">
                <a16:creationId xmlns:a16="http://schemas.microsoft.com/office/drawing/2014/main" id="{3D1213B7-3EC4-4AA7-8BD7-366C54624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953152"/>
              </p:ext>
            </p:extLst>
          </p:nvPr>
        </p:nvGraphicFramePr>
        <p:xfrm>
          <a:off x="505136" y="779876"/>
          <a:ext cx="9829801" cy="2106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7463">
                  <a:extLst>
                    <a:ext uri="{9D8B030D-6E8A-4147-A177-3AD203B41FA5}">
                      <a16:colId xmlns:a16="http://schemas.microsoft.com/office/drawing/2014/main" val="3931080915"/>
                    </a:ext>
                  </a:extLst>
                </a:gridCol>
                <a:gridCol w="597985">
                  <a:extLst>
                    <a:ext uri="{9D8B030D-6E8A-4147-A177-3AD203B41FA5}">
                      <a16:colId xmlns:a16="http://schemas.microsoft.com/office/drawing/2014/main" val="2357596381"/>
                    </a:ext>
                  </a:extLst>
                </a:gridCol>
                <a:gridCol w="597985">
                  <a:extLst>
                    <a:ext uri="{9D8B030D-6E8A-4147-A177-3AD203B41FA5}">
                      <a16:colId xmlns:a16="http://schemas.microsoft.com/office/drawing/2014/main" val="36500117"/>
                    </a:ext>
                  </a:extLst>
                </a:gridCol>
                <a:gridCol w="951870">
                  <a:extLst>
                    <a:ext uri="{9D8B030D-6E8A-4147-A177-3AD203B41FA5}">
                      <a16:colId xmlns:a16="http://schemas.microsoft.com/office/drawing/2014/main" val="2422836107"/>
                    </a:ext>
                  </a:extLst>
                </a:gridCol>
                <a:gridCol w="951870">
                  <a:extLst>
                    <a:ext uri="{9D8B030D-6E8A-4147-A177-3AD203B41FA5}">
                      <a16:colId xmlns:a16="http://schemas.microsoft.com/office/drawing/2014/main" val="3345273090"/>
                    </a:ext>
                  </a:extLst>
                </a:gridCol>
                <a:gridCol w="827599">
                  <a:extLst>
                    <a:ext uri="{9D8B030D-6E8A-4147-A177-3AD203B41FA5}">
                      <a16:colId xmlns:a16="http://schemas.microsoft.com/office/drawing/2014/main" val="1589084941"/>
                    </a:ext>
                  </a:extLst>
                </a:gridCol>
                <a:gridCol w="827599">
                  <a:extLst>
                    <a:ext uri="{9D8B030D-6E8A-4147-A177-3AD203B41FA5}">
                      <a16:colId xmlns:a16="http://schemas.microsoft.com/office/drawing/2014/main" val="1069311894"/>
                    </a:ext>
                  </a:extLst>
                </a:gridCol>
                <a:gridCol w="827599">
                  <a:extLst>
                    <a:ext uri="{9D8B030D-6E8A-4147-A177-3AD203B41FA5}">
                      <a16:colId xmlns:a16="http://schemas.microsoft.com/office/drawing/2014/main" val="15560593"/>
                    </a:ext>
                  </a:extLst>
                </a:gridCol>
                <a:gridCol w="827599">
                  <a:extLst>
                    <a:ext uri="{9D8B030D-6E8A-4147-A177-3AD203B41FA5}">
                      <a16:colId xmlns:a16="http://schemas.microsoft.com/office/drawing/2014/main" val="1044291873"/>
                    </a:ext>
                  </a:extLst>
                </a:gridCol>
                <a:gridCol w="827599">
                  <a:extLst>
                    <a:ext uri="{9D8B030D-6E8A-4147-A177-3AD203B41FA5}">
                      <a16:colId xmlns:a16="http://schemas.microsoft.com/office/drawing/2014/main" val="3157175711"/>
                    </a:ext>
                  </a:extLst>
                </a:gridCol>
                <a:gridCol w="864633">
                  <a:extLst>
                    <a:ext uri="{9D8B030D-6E8A-4147-A177-3AD203B41FA5}">
                      <a16:colId xmlns:a16="http://schemas.microsoft.com/office/drawing/2014/main" val="1568652058"/>
                    </a:ext>
                  </a:extLst>
                </a:gridCol>
              </a:tblGrid>
              <a:tr h="25200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altLang="ja-JP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Candidate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altLang="ja-JP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GWP</a:t>
                      </a:r>
                      <a:endParaRPr lang="ja-JP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de-DE" altLang="ja-JP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Safety</a:t>
                      </a:r>
                      <a:r>
                        <a:rPr lang="de-DE" altLang="ja-JP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/>
                      </a:r>
                      <a:br>
                        <a:rPr lang="de-DE" altLang="ja-JP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</a:br>
                      <a:r>
                        <a:rPr lang="de-DE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/>
                      </a:r>
                      <a:br>
                        <a:rPr lang="de-DE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</a:br>
                      <a:r>
                        <a:rPr lang="de-DE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ASHRAE Class</a:t>
                      </a:r>
                      <a:endParaRPr lang="ja-JP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en-US" altLang="ja-JP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Performance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altLang="ja-JP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72166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Arial"/>
                        </a:rPr>
                        <a:t>COP</a:t>
                      </a:r>
                      <a:endParaRPr kumimoji="1" lang="ja-JP" alt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Arial"/>
                        </a:rPr>
                        <a:t>Capacity</a:t>
                      </a:r>
                      <a:endParaRPr kumimoji="1" lang="ja-JP" alt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Arial"/>
                        </a:rPr>
                        <a:t>Glide</a:t>
                      </a:r>
                    </a:p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Eva/Cond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Arial"/>
                        </a:rPr>
                        <a:t>Disch. Temp.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Arial"/>
                        </a:rPr>
                        <a:t>Condensing Pressure</a:t>
                      </a:r>
                      <a:endParaRPr kumimoji="1" lang="en-US" altLang="ja-JP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en-US" altLang="ja-JP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Evaporating Pressure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Arial"/>
                        </a:rPr>
                        <a:t>Boiling</a:t>
                      </a:r>
                    </a:p>
                    <a:p>
                      <a:pPr algn="ctr" fontAlgn="t"/>
                      <a:r>
                        <a:rPr lang="en-US" altLang="ja-JP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Arial"/>
                        </a:rPr>
                        <a:t>Point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100" b="0" i="0" u="none" strike="noStrike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Arial"/>
                        </a:rPr>
                        <a:t>Critical</a:t>
                      </a:r>
                    </a:p>
                    <a:p>
                      <a:pPr algn="ctr" fontAlgn="t"/>
                      <a:r>
                        <a:rPr lang="en-US" altLang="ja-JP" sz="1100" b="0" i="0" u="none" strike="noStrike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  <a:cs typeface="Arial"/>
                        </a:rPr>
                        <a:t>Temp.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488926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algn="ctr" fontAlgn="t"/>
                      <a:endParaRPr lang="en-US" altLang="ja-JP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7276" marR="7276" marT="7276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ja-JP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marL="7276" marR="7276" marT="7276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R1234yf=100</a:t>
                      </a:r>
                      <a:endParaRPr kumimoji="1" lang="ja-JP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R1234yf=100</a:t>
                      </a:r>
                      <a:endParaRPr kumimoji="1" lang="ja-JP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[K]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05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[</a:t>
                      </a:r>
                      <a:r>
                        <a:rPr lang="en-US" altLang="ja-JP" sz="1050" b="0" i="0" u="none" strike="noStrike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degC</a:t>
                      </a:r>
                      <a:r>
                        <a:rPr lang="en-US" altLang="ja-JP" sz="105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]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05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[</a:t>
                      </a:r>
                      <a:r>
                        <a:rPr lang="en-US" altLang="ja-JP" sz="1050" b="0" i="0" u="none" strike="noStrike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MPaA</a:t>
                      </a:r>
                      <a:r>
                        <a:rPr lang="en-US" altLang="ja-JP" sz="105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]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05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[</a:t>
                      </a:r>
                      <a:r>
                        <a:rPr lang="en-US" altLang="ja-JP" sz="1050" b="0" i="0" u="none" strike="noStrike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MPaA</a:t>
                      </a:r>
                      <a:r>
                        <a:rPr lang="en-US" altLang="ja-JP" sz="105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]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05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[</a:t>
                      </a:r>
                      <a:r>
                        <a:rPr lang="en-US" altLang="ja-JP" sz="1050" b="0" i="0" u="none" strike="noStrike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degC</a:t>
                      </a:r>
                      <a:r>
                        <a:rPr lang="en-US" altLang="ja-JP" sz="105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]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050" b="0" i="0" u="none" strike="noStrike" baseline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[</a:t>
                      </a:r>
                      <a:r>
                        <a:rPr lang="en-US" altLang="ja-JP" sz="1050" b="0" i="0" u="none" strike="noStrike" baseline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degC</a:t>
                      </a:r>
                      <a:r>
                        <a:rPr lang="en-US" altLang="ja-JP" sz="1050" b="0" i="0" u="none" strike="noStrike" baseline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]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51723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ja-JP" sz="1200" b="1" dirty="0">
                          <a:latin typeface="+mj-lt"/>
                          <a:cs typeface="Arial"/>
                        </a:rPr>
                        <a:t>R-474A*</a:t>
                      </a:r>
                      <a:endParaRPr lang="ja-JP" altLang="en-US" sz="1200" b="1" dirty="0">
                        <a:latin typeface="+mj-lt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ja-JP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&lt;1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A2L</a:t>
                      </a:r>
                      <a:endParaRPr lang="ja-JP" altLang="en-US" sz="12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ja-JP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99</a:t>
                      </a:r>
                      <a:endParaRPr lang="ja-JP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140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3.6/5.0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ja-JP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80</a:t>
                      </a:r>
                      <a:endParaRPr lang="ja-JP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2.29</a:t>
                      </a:r>
                      <a:endParaRPr kumimoji="1" lang="ja-JP" altLang="en-US" sz="1200" b="0" i="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0.52</a:t>
                      </a:r>
                      <a:endParaRPr kumimoji="1" lang="ja-JP" altLang="en-US" sz="1200" b="0" i="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-43</a:t>
                      </a:r>
                      <a:endParaRPr kumimoji="1" lang="ja-JP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88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6806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ja-JP" sz="1200" b="1">
                          <a:latin typeface="+mj-lt"/>
                          <a:cs typeface="Arial"/>
                        </a:rPr>
                        <a:t>R-479A**</a:t>
                      </a:r>
                      <a:endParaRPr lang="ja-JP" altLang="en-US" sz="1200" b="1">
                        <a:latin typeface="+mj-lt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ja-JP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&lt;150</a:t>
                      </a:r>
                      <a:endParaRPr lang="ja-JP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A2L</a:t>
                      </a:r>
                      <a:endParaRPr kumimoji="1" lang="ja-JP" altLang="en-US" sz="1200" b="0" i="0" u="none" strike="noStrike" kern="1200" baseline="300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97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198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ja-JP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3.9/3.7</a:t>
                      </a:r>
                      <a:endParaRPr lang="ja-JP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altLang="ja-JP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93</a:t>
                      </a:r>
                      <a:endParaRPr lang="ja-JP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3.16</a:t>
                      </a:r>
                      <a:endParaRPr kumimoji="1" lang="ja-JP" altLang="en-US" sz="1200" b="0" i="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0.75</a:t>
                      </a:r>
                      <a:endParaRPr kumimoji="1" lang="ja-JP" altLang="en-US" sz="1200" b="0" i="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-51</a:t>
                      </a:r>
                      <a:endParaRPr kumimoji="1" lang="ja-JP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81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2125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R-1234yf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1</a:t>
                      </a:r>
                      <a:endParaRPr lang="ja-JP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A2L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100</a:t>
                      </a:r>
                      <a:endParaRPr lang="ja-JP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100</a:t>
                      </a:r>
                      <a:endParaRPr lang="ja-JP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0/0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70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1.64</a:t>
                      </a:r>
                      <a:endParaRPr kumimoji="1" lang="ja-JP" altLang="en-US" sz="1200" b="0" i="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0.37</a:t>
                      </a:r>
                      <a:endParaRPr kumimoji="1" lang="ja-JP" altLang="en-US" sz="1200" b="0" i="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-30</a:t>
                      </a:r>
                      <a:endParaRPr kumimoji="1" lang="ja-JP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95</a:t>
                      </a:r>
                      <a:endParaRPr lang="ja-JP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499416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R-290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3</a:t>
                      </a:r>
                      <a:endParaRPr lang="ja-JP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A3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105</a:t>
                      </a:r>
                      <a:endParaRPr lang="ja-JP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146</a:t>
                      </a:r>
                      <a:endParaRPr lang="ja-JP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0/0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81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2.12</a:t>
                      </a:r>
                      <a:endParaRPr kumimoji="1" lang="ja-JP" altLang="en-US" sz="1200" b="0" i="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0.55</a:t>
                      </a:r>
                      <a:endParaRPr kumimoji="1" lang="ja-JP" altLang="en-US" sz="1200" b="0" i="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-42</a:t>
                      </a:r>
                      <a:endParaRPr kumimoji="1" lang="ja-JP" altLang="en-US" sz="1200" b="0" i="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97</a:t>
                      </a:r>
                      <a:endParaRPr lang="ja-JP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68662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R-152a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124</a:t>
                      </a:r>
                      <a:endParaRPr lang="ja-JP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A2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114</a:t>
                      </a:r>
                      <a:endParaRPr lang="ja-JP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110</a:t>
                      </a:r>
                      <a:endParaRPr lang="ja-JP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0/0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96</a:t>
                      </a: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1.50</a:t>
                      </a:r>
                      <a:endParaRPr kumimoji="1" lang="ja-JP" altLang="en-US" sz="1200" b="0" i="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0.31</a:t>
                      </a:r>
                      <a:endParaRPr kumimoji="1" lang="ja-JP" altLang="en-US" sz="1200" b="0" i="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-24</a:t>
                      </a:r>
                      <a:endParaRPr kumimoji="1" lang="ja-JP" altLang="en-US" sz="1200" b="0" i="0" u="none" strike="noStrike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Arial"/>
                        </a:rPr>
                        <a:t>113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Arial"/>
                      </a:endParaRPr>
                    </a:p>
                  </a:txBody>
                  <a:tcPr marL="7276" marR="7276" marT="727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662915"/>
                  </a:ext>
                </a:extLst>
              </a:tr>
            </a:tbl>
          </a:graphicData>
        </a:graphic>
      </p:graphicFrame>
      <p:sp>
        <p:nvSpPr>
          <p:cNvPr id="14" name="テキスト ボックス 7">
            <a:extLst>
              <a:ext uri="{FF2B5EF4-FFF2-40B4-BE49-F238E27FC236}">
                <a16:creationId xmlns:a16="http://schemas.microsoft.com/office/drawing/2014/main" id="{92715254-86E9-450A-A503-608A5F0A75C9}"/>
              </a:ext>
            </a:extLst>
          </p:cNvPr>
          <p:cNvSpPr txBox="1"/>
          <p:nvPr/>
        </p:nvSpPr>
        <p:spPr>
          <a:xfrm>
            <a:off x="505136" y="2904621"/>
            <a:ext cx="5929386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ja-JP" sz="1200" dirty="0">
                <a:solidFill>
                  <a:schemeClr val="bg1">
                    <a:lumMod val="10000"/>
                  </a:schemeClr>
                </a:solidFill>
                <a:latin typeface="+mn-lt"/>
                <a:ea typeface="+mj-ea"/>
              </a:rPr>
              <a:t>* </a:t>
            </a:r>
            <a:r>
              <a:rPr lang="en-US" altLang="ja-JP" sz="1200" b="1" dirty="0">
                <a:solidFill>
                  <a:schemeClr val="tx2"/>
                </a:solidFill>
                <a:latin typeface="+mn-lt"/>
                <a:ea typeface="+mj-ea"/>
              </a:rPr>
              <a:t>R-1132(E)</a:t>
            </a:r>
            <a:r>
              <a:rPr lang="en-US" altLang="ja-JP" sz="1200" dirty="0">
                <a:solidFill>
                  <a:schemeClr val="bg1">
                    <a:lumMod val="10000"/>
                  </a:schemeClr>
                </a:solidFill>
                <a:latin typeface="+mn-lt"/>
                <a:ea typeface="+mj-ea"/>
              </a:rPr>
              <a:t>/R-1234yf = 23/77%          **</a:t>
            </a:r>
            <a:r>
              <a:rPr lang="en-US" altLang="ja-JP" sz="1200" dirty="0">
                <a:solidFill>
                  <a:schemeClr val="bg1">
                    <a:lumMod val="10000"/>
                  </a:schemeClr>
                </a:solidFill>
                <a:latin typeface="+mn-lt"/>
                <a:ea typeface="ＭＳ Ｐゴシック"/>
                <a:cs typeface="Calibri"/>
              </a:rPr>
              <a:t> </a:t>
            </a:r>
            <a:r>
              <a:rPr lang="en-US" altLang="ja-JP" sz="1200" b="1" dirty="0">
                <a:solidFill>
                  <a:schemeClr val="tx2"/>
                </a:solidFill>
                <a:latin typeface="+mn-lt"/>
                <a:ea typeface="ＭＳ Ｐゴシック"/>
                <a:cs typeface="Calibri"/>
              </a:rPr>
              <a:t>R-1132(E)</a:t>
            </a:r>
            <a:r>
              <a:rPr lang="en-US" altLang="ja-JP" sz="1200" dirty="0">
                <a:solidFill>
                  <a:schemeClr val="bg1">
                    <a:lumMod val="10000"/>
                  </a:schemeClr>
                </a:solidFill>
                <a:latin typeface="+mn-lt"/>
                <a:ea typeface="ＭＳ Ｐゴシック"/>
                <a:cs typeface="Calibri"/>
              </a:rPr>
              <a:t>/R-1234yf/R-32 = 28/50.5/21.5%</a:t>
            </a:r>
          </a:p>
        </p:txBody>
      </p:sp>
      <p:sp>
        <p:nvSpPr>
          <p:cNvPr id="22" name="テキスト ボックス 13">
            <a:extLst>
              <a:ext uri="{FF2B5EF4-FFF2-40B4-BE49-F238E27FC236}">
                <a16:creationId xmlns:a16="http://schemas.microsoft.com/office/drawing/2014/main" id="{88CED3E4-F9DD-47C8-9726-41410E839F0C}"/>
              </a:ext>
            </a:extLst>
          </p:cNvPr>
          <p:cNvSpPr txBox="1"/>
          <p:nvPr/>
        </p:nvSpPr>
        <p:spPr>
          <a:xfrm>
            <a:off x="10362647" y="779876"/>
            <a:ext cx="1829353" cy="707886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sz="1000" u="sng" dirty="0">
                <a:solidFill>
                  <a:schemeClr val="bg1">
                    <a:lumMod val="10000"/>
                  </a:schemeClr>
                </a:solidFill>
                <a:latin typeface="+mn-lt"/>
                <a:ea typeface="+mj-ea"/>
              </a:rPr>
              <a:t>Condition:</a:t>
            </a:r>
          </a:p>
          <a:p>
            <a:r>
              <a:rPr lang="en-US" altLang="ja-JP" sz="1000" dirty="0" err="1">
                <a:solidFill>
                  <a:schemeClr val="bg1">
                    <a:lumMod val="10000"/>
                  </a:schemeClr>
                </a:solidFill>
                <a:latin typeface="+mn-lt"/>
                <a:ea typeface="+mj-ea"/>
              </a:rPr>
              <a:t>Te</a:t>
            </a:r>
            <a:r>
              <a:rPr lang="en-US" altLang="ja-JP" sz="1000" dirty="0">
                <a:solidFill>
                  <a:schemeClr val="bg1">
                    <a:lumMod val="10000"/>
                  </a:schemeClr>
                </a:solidFill>
                <a:latin typeface="+mn-lt"/>
                <a:ea typeface="+mj-ea"/>
              </a:rPr>
              <a:t>=5[</a:t>
            </a:r>
            <a:r>
              <a:rPr lang="en-US" altLang="ja-JP" sz="1000" dirty="0" err="1">
                <a:solidFill>
                  <a:schemeClr val="bg1">
                    <a:lumMod val="10000"/>
                  </a:schemeClr>
                </a:solidFill>
                <a:latin typeface="+mn-lt"/>
                <a:ea typeface="+mj-ea"/>
              </a:rPr>
              <a:t>degC</a:t>
            </a:r>
            <a:r>
              <a:rPr lang="en-US" altLang="ja-JP" sz="1000" dirty="0">
                <a:solidFill>
                  <a:schemeClr val="bg1">
                    <a:lumMod val="10000"/>
                  </a:schemeClr>
                </a:solidFill>
                <a:latin typeface="+mn-lt"/>
                <a:ea typeface="+mj-ea"/>
              </a:rPr>
              <a:t>], Tc=60[</a:t>
            </a:r>
            <a:r>
              <a:rPr lang="en-US" altLang="ja-JP" sz="1000" dirty="0" err="1">
                <a:solidFill>
                  <a:schemeClr val="bg1">
                    <a:lumMod val="10000"/>
                  </a:schemeClr>
                </a:solidFill>
                <a:latin typeface="+mn-lt"/>
                <a:ea typeface="+mj-ea"/>
              </a:rPr>
              <a:t>degC</a:t>
            </a:r>
            <a:r>
              <a:rPr lang="en-US" altLang="ja-JP" sz="1000" dirty="0">
                <a:solidFill>
                  <a:schemeClr val="bg1">
                    <a:lumMod val="10000"/>
                  </a:schemeClr>
                </a:solidFill>
                <a:latin typeface="+mn-lt"/>
                <a:ea typeface="+mj-ea"/>
              </a:rPr>
              <a:t>], SH=5[K], SC=5[K], Comp Efficiency=70[%]</a:t>
            </a:r>
            <a:endParaRPr lang="ja-JP" sz="1400" dirty="0">
              <a:solidFill>
                <a:schemeClr val="bg1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23" name="Picture 15">
            <a:extLst>
              <a:ext uri="{FF2B5EF4-FFF2-40B4-BE49-F238E27FC236}">
                <a16:creationId xmlns:a16="http://schemas.microsoft.com/office/drawing/2014/main" id="{5446FFA7-7B16-4A1D-B013-66D69F812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77" y="3529283"/>
            <a:ext cx="3772615" cy="2119850"/>
          </a:xfrm>
          <a:prstGeom prst="rect">
            <a:avLst/>
          </a:prstGeom>
        </p:spPr>
      </p:pic>
      <p:pic>
        <p:nvPicPr>
          <p:cNvPr id="24" name="図 11">
            <a:extLst>
              <a:ext uri="{FF2B5EF4-FFF2-40B4-BE49-F238E27FC236}">
                <a16:creationId xmlns:a16="http://schemas.microsoft.com/office/drawing/2014/main" id="{4617B4BD-19B2-46D4-9EA6-7C8F445663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170"/>
          <a:stretch/>
        </p:blipFill>
        <p:spPr>
          <a:xfrm>
            <a:off x="696033" y="3750359"/>
            <a:ext cx="660073" cy="524097"/>
          </a:xfrm>
          <a:prstGeom prst="rect">
            <a:avLst/>
          </a:prstGeom>
        </p:spPr>
      </p:pic>
      <p:pic>
        <p:nvPicPr>
          <p:cNvPr id="25" name="図 12">
            <a:extLst>
              <a:ext uri="{FF2B5EF4-FFF2-40B4-BE49-F238E27FC236}">
                <a16:creationId xmlns:a16="http://schemas.microsoft.com/office/drawing/2014/main" id="{7F69F35B-8089-44DC-BCEC-F6C087B28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102" y="3530255"/>
            <a:ext cx="4094487" cy="2106555"/>
          </a:xfrm>
          <a:prstGeom prst="rect">
            <a:avLst/>
          </a:prstGeom>
        </p:spPr>
      </p:pic>
      <p:pic>
        <p:nvPicPr>
          <p:cNvPr id="26" name="図 2">
            <a:extLst>
              <a:ext uri="{FF2B5EF4-FFF2-40B4-BE49-F238E27FC236}">
                <a16:creationId xmlns:a16="http://schemas.microsoft.com/office/drawing/2014/main" id="{86169988-F780-4E40-B3AA-A1C5D373E1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973"/>
          <a:stretch/>
        </p:blipFill>
        <p:spPr>
          <a:xfrm>
            <a:off x="4755523" y="3704436"/>
            <a:ext cx="664514" cy="543114"/>
          </a:xfrm>
          <a:prstGeom prst="rect">
            <a:avLst/>
          </a:prstGeom>
        </p:spPr>
      </p:pic>
      <p:pic>
        <p:nvPicPr>
          <p:cNvPr id="27" name="図 4">
            <a:extLst>
              <a:ext uri="{FF2B5EF4-FFF2-40B4-BE49-F238E27FC236}">
                <a16:creationId xmlns:a16="http://schemas.microsoft.com/office/drawing/2014/main" id="{0E765E95-B1F0-4FDB-8D5D-79F738A9A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9229" y="3476810"/>
            <a:ext cx="3836850" cy="2160000"/>
          </a:xfrm>
          <a:prstGeom prst="rect">
            <a:avLst/>
          </a:prstGeom>
        </p:spPr>
      </p:pic>
      <p:pic>
        <p:nvPicPr>
          <p:cNvPr id="28" name="図 10">
            <a:extLst>
              <a:ext uri="{FF2B5EF4-FFF2-40B4-BE49-F238E27FC236}">
                <a16:creationId xmlns:a16="http://schemas.microsoft.com/office/drawing/2014/main" id="{C995A8D8-924E-4996-B854-2E7660A3BD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4650" y="3751703"/>
            <a:ext cx="598202" cy="522753"/>
          </a:xfrm>
          <a:prstGeom prst="rect">
            <a:avLst/>
          </a:prstGeom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2452FBB6-7123-4F4A-9E63-63C8337A9CD9}"/>
              </a:ext>
            </a:extLst>
          </p:cNvPr>
          <p:cNvSpPr/>
          <p:nvPr/>
        </p:nvSpPr>
        <p:spPr>
          <a:xfrm>
            <a:off x="368300" y="5820508"/>
            <a:ext cx="11430000" cy="60645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R-474A (GWP&lt;1) improves performance vs. R-1234yf with a close profile to R-290.</a:t>
            </a:r>
            <a:endParaRPr lang="en-US" altLang="ja-JP" dirty="0">
              <a:solidFill>
                <a:srgbClr val="FFFFFF"/>
              </a:solidFill>
              <a:cs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R-479A (GWP&lt;150) as high-capacity blend for commercial vehicles and higher GWP allowable regions.</a:t>
            </a:r>
            <a:r>
              <a:rPr lang="en-US" altLang="ja-JP" dirty="0">
                <a:solidFill>
                  <a:srgbClr val="FFFFFF"/>
                </a:solidFill>
              </a:rPr>
              <a:t> </a:t>
            </a:r>
            <a:endParaRPr lang="en-US" altLang="ja-JP" dirty="0">
              <a:solidFill>
                <a:srgbClr val="FFFFFF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129729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DB2B4E-396B-4ACD-A617-8FB09892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メイリオ"/>
              </a:rPr>
              <a:t>Thermal Management Benchmark &amp; Efficiency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9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CD9E107-82E1-401D-ADA0-B401D4883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altLang="ja-JP" dirty="0">
                <a:ea typeface="メイリオ"/>
              </a:rPr>
              <a:t>Background of CO2eq Emissions for Battery Electric Vehicles (BEVs)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5BA67D6-6CCE-4E58-8A05-8A01575F30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5" t="22603" r="23941" b="5111"/>
          <a:stretch/>
        </p:blipFill>
        <p:spPr>
          <a:xfrm>
            <a:off x="-30278" y="1541528"/>
            <a:ext cx="6284671" cy="371845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F1F35EC-F93F-45D2-B4E7-C09AE920368B}"/>
              </a:ext>
            </a:extLst>
          </p:cNvPr>
          <p:cNvSpPr txBox="1"/>
          <p:nvPr/>
        </p:nvSpPr>
        <p:spPr>
          <a:xfrm>
            <a:off x="3976" y="515010"/>
            <a:ext cx="6284671" cy="102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6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Arial"/>
              </a:defRPr>
            </a:lvl1pPr>
            <a:lvl2pPr marL="800100" lvl="1" indent="-342900">
              <a:buFont typeface="Arial" panose="020B0604020202020204" pitchFamily="34" charset="0"/>
              <a:buChar char="•"/>
              <a:defRPr kumimoji="1" sz="16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Arial"/>
              </a:defRPr>
            </a:lvl2pPr>
          </a:lstStyle>
          <a:p>
            <a:pPr>
              <a:lnSpc>
                <a:spcPct val="150000"/>
              </a:lnSpc>
            </a:pPr>
            <a:r>
              <a:rPr lang="en-US" altLang="ja-JP" sz="1400" b="1" dirty="0">
                <a:sym typeface="Wingdings" panose="05000000000000000000" pitchFamily="2" charset="2"/>
              </a:rPr>
              <a:t>CO</a:t>
            </a:r>
            <a:r>
              <a:rPr lang="en-US" altLang="ja-JP" sz="1400" b="1" baseline="-25000" dirty="0">
                <a:sym typeface="Wingdings" panose="05000000000000000000" pitchFamily="2" charset="2"/>
              </a:rPr>
              <a:t>2</a:t>
            </a:r>
            <a:r>
              <a:rPr lang="en-US" altLang="ja-JP" sz="1400" b="1" dirty="0">
                <a:sym typeface="Wingdings" panose="05000000000000000000" pitchFamily="2" charset="2"/>
              </a:rPr>
              <a:t> emissions per passenger car vary between regions – Life cycle GHG emissions (gCO2/km) of medium size gasoline internal combustion engine vehicles (ICEVs) and Battery Electric Vehicles (BEVs)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5FE3864-8241-4B18-815F-7961B5D221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3" r="-1"/>
          <a:stretch/>
        </p:blipFill>
        <p:spPr>
          <a:xfrm>
            <a:off x="6253936" y="1586405"/>
            <a:ext cx="5946387" cy="2736981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DF50B24-738B-4018-B90D-2A9A5A7DAD06}"/>
              </a:ext>
            </a:extLst>
          </p:cNvPr>
          <p:cNvSpPr txBox="1"/>
          <p:nvPr/>
        </p:nvSpPr>
        <p:spPr>
          <a:xfrm>
            <a:off x="6493461" y="676592"/>
            <a:ext cx="5487246" cy="69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6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Arial"/>
              </a:defRPr>
            </a:lvl1pPr>
            <a:lvl2pPr marL="800100" lvl="1" indent="-342900">
              <a:buFont typeface="Arial" panose="020B0604020202020204" pitchFamily="34" charset="0"/>
              <a:buChar char="•"/>
              <a:defRPr kumimoji="1" sz="16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Arial"/>
              </a:defRPr>
            </a:lvl2pPr>
          </a:lstStyle>
          <a:p>
            <a:pPr>
              <a:lnSpc>
                <a:spcPct val="150000"/>
              </a:lnSpc>
            </a:pPr>
            <a:r>
              <a:rPr lang="en-US" altLang="ja-JP" sz="1400" b="1" dirty="0">
                <a:sym typeface="Wingdings" panose="05000000000000000000" pitchFamily="2" charset="2"/>
              </a:rPr>
              <a:t>Germany’s targeted energy mix by 2030 – Energy production, share of renewables, forecast, and political targets</a:t>
            </a:r>
          </a:p>
        </p:txBody>
      </p:sp>
      <p:sp>
        <p:nvSpPr>
          <p:cNvPr id="15" name="テキスト ボックス 13">
            <a:extLst>
              <a:ext uri="{FF2B5EF4-FFF2-40B4-BE49-F238E27FC236}">
                <a16:creationId xmlns:a16="http://schemas.microsoft.com/office/drawing/2014/main" id="{19161A22-8DAF-4F2B-BC05-B37EC4B91F88}"/>
              </a:ext>
            </a:extLst>
          </p:cNvPr>
          <p:cNvSpPr txBox="1"/>
          <p:nvPr/>
        </p:nvSpPr>
        <p:spPr>
          <a:xfrm>
            <a:off x="8730761" y="4680310"/>
            <a:ext cx="3469555" cy="4514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altLang="ja-JP" sz="1000" u="sng" baseline="30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mi R" panose="02030504000101010101" pitchFamily="18" charset="-127"/>
                <a:cs typeface="Arial" panose="020B0604020202020204" pitchFamily="34" charset="0"/>
              </a:rPr>
              <a:t>Details:</a:t>
            </a:r>
            <a:r>
              <a:rPr lang="en-US" altLang="ja-JP" sz="1000" baseline="30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mi R" panose="02030504000101010101" pitchFamily="18" charset="-127"/>
                <a:cs typeface="Arial" panose="020B0604020202020204" pitchFamily="34" charset="0"/>
              </a:rPr>
              <a:t> *2030 total electricity production according to </a:t>
            </a:r>
            <a:r>
              <a:rPr lang="en-US" altLang="ja-JP" sz="1000" baseline="300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mi R" panose="02030504000101010101" pitchFamily="18" charset="-127"/>
                <a:cs typeface="Arial" panose="020B0604020202020204" pitchFamily="34" charset="0"/>
              </a:rPr>
              <a:t>Enerdata</a:t>
            </a:r>
            <a:r>
              <a:rPr lang="en-US" altLang="ja-JP" sz="1000" baseline="30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mi R" panose="02030504000101010101" pitchFamily="18" charset="-127"/>
                <a:cs typeface="Arial" panose="020B0604020202020204" pitchFamily="34" charset="0"/>
              </a:rPr>
              <a:t> on an announcement of the German Federal Ministry of Economics; November 2021</a:t>
            </a:r>
          </a:p>
          <a:p>
            <a:pPr algn="r"/>
            <a:r>
              <a:rPr lang="en-US" altLang="ja-JP" sz="1000" u="sng" baseline="30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mi R" panose="02030504000101010101" pitchFamily="18" charset="-127"/>
                <a:cs typeface="Arial" panose="020B0604020202020204" pitchFamily="34" charset="0"/>
              </a:rPr>
              <a:t>Sources:</a:t>
            </a:r>
            <a:r>
              <a:rPr lang="en-US" altLang="ja-JP" sz="1000" baseline="30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mi R" panose="02030504000101010101" pitchFamily="18" charset="-127"/>
                <a:cs typeface="Arial" panose="020B0604020202020204" pitchFamily="34" charset="0"/>
              </a:rPr>
              <a:t> BP; </a:t>
            </a:r>
            <a:r>
              <a:rPr lang="en-US" altLang="ja-JP" sz="1000" baseline="300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mi R" panose="02030504000101010101" pitchFamily="18" charset="-127"/>
                <a:cs typeface="Arial" panose="020B0604020202020204" pitchFamily="34" charset="0"/>
              </a:rPr>
              <a:t>Enerdata</a:t>
            </a:r>
            <a:r>
              <a:rPr lang="en-US" altLang="ja-JP" sz="1000" baseline="30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mi R" panose="02030504000101010101" pitchFamily="18" charset="-127"/>
                <a:cs typeface="Arial" panose="020B0604020202020204" pitchFamily="34" charset="0"/>
              </a:rPr>
              <a:t>; German Federal Ministry of Economics; Statista</a:t>
            </a:r>
            <a:endParaRPr lang="ja-JP" sz="10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13">
            <a:extLst>
              <a:ext uri="{FF2B5EF4-FFF2-40B4-BE49-F238E27FC236}">
                <a16:creationId xmlns:a16="http://schemas.microsoft.com/office/drawing/2014/main" id="{E1F3E402-D6A8-4E77-B511-F7609A7F6E39}"/>
              </a:ext>
            </a:extLst>
          </p:cNvPr>
          <p:cNvSpPr txBox="1"/>
          <p:nvPr/>
        </p:nvSpPr>
        <p:spPr>
          <a:xfrm>
            <a:off x="3554819" y="5085577"/>
            <a:ext cx="2716701" cy="3488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altLang="ja-JP" sz="1000" u="sng" baseline="30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mi R" panose="02030504000101010101" pitchFamily="18" charset="-127"/>
                <a:cs typeface="Arial" panose="020B0604020202020204" pitchFamily="34" charset="0"/>
              </a:rPr>
              <a:t>Details:</a:t>
            </a:r>
            <a:r>
              <a:rPr lang="en-US" altLang="ja-JP" sz="1000" baseline="30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mi R" panose="02030504000101010101" pitchFamily="18" charset="-127"/>
                <a:cs typeface="Arial" panose="020B0604020202020204" pitchFamily="34" charset="0"/>
              </a:rPr>
              <a:t> Worldwide; July 2022</a:t>
            </a:r>
          </a:p>
          <a:p>
            <a:pPr algn="r"/>
            <a:r>
              <a:rPr lang="en-US" altLang="ja-JP" sz="1000" u="sng" baseline="30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mi R" panose="02030504000101010101" pitchFamily="18" charset="-127"/>
                <a:cs typeface="Arial" panose="020B0604020202020204" pitchFamily="34" charset="0"/>
              </a:rPr>
              <a:t>Source:</a:t>
            </a:r>
            <a:r>
              <a:rPr lang="en-US" altLang="ja-JP" sz="1000" baseline="30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mi R" panose="02030504000101010101" pitchFamily="18" charset="-127"/>
                <a:cs typeface="Arial" panose="020B0604020202020204" pitchFamily="34" charset="0"/>
              </a:rPr>
              <a:t> Statista; ICCT</a:t>
            </a:r>
            <a:endParaRPr lang="ja-JP" sz="10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2452FBB6-7123-4F4A-9E63-63C8337A9CD9}"/>
              </a:ext>
            </a:extLst>
          </p:cNvPr>
          <p:cNvSpPr/>
          <p:nvPr/>
        </p:nvSpPr>
        <p:spPr>
          <a:xfrm>
            <a:off x="368300" y="5484518"/>
            <a:ext cx="11430000" cy="94244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ja-JP" dirty="0">
                <a:solidFill>
                  <a:srgbClr val="FFFFFF"/>
                </a:solidFill>
                <a:cs typeface="Arial"/>
              </a:rPr>
              <a:t>Battery electric vehicles (BEVs) do not produce direct emissions during the operation. The indirect emissions of BEVs are related to the CO</a:t>
            </a:r>
            <a:r>
              <a:rPr lang="en-US" altLang="ja-JP" baseline="-25000" dirty="0">
                <a:solidFill>
                  <a:srgbClr val="FFFFFF"/>
                </a:solidFill>
                <a:cs typeface="Arial"/>
              </a:rPr>
              <a:t>2</a:t>
            </a:r>
            <a:r>
              <a:rPr lang="en-US" altLang="ja-JP" dirty="0">
                <a:solidFill>
                  <a:srgbClr val="FFFFFF"/>
                </a:solidFill>
                <a:cs typeface="Arial"/>
              </a:rPr>
              <a:t> emissions include the production of electricity.</a:t>
            </a:r>
          </a:p>
          <a:p>
            <a:pPr algn="ctr"/>
            <a:r>
              <a:rPr lang="en-US" altLang="ja-JP" b="1" dirty="0">
                <a:solidFill>
                  <a:srgbClr val="FFFFFF"/>
                </a:solidFill>
                <a:cs typeface="Arial"/>
              </a:rPr>
              <a:t>Carbon footprint of BEVs greatly depends on the energy consumption of the thermal system.</a:t>
            </a:r>
            <a:endParaRPr lang="en-US" altLang="ja-JP" b="1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8968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CD9E107-82E1-401D-ADA0-B401D4883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de-DE" altLang="ja-JP" dirty="0">
                <a:ea typeface="メイリオ"/>
              </a:rPr>
              <a:t>Project Background and </a:t>
            </a:r>
            <a:r>
              <a:rPr lang="de-DE" altLang="ja-JP" dirty="0" err="1">
                <a:ea typeface="メイリオ"/>
              </a:rPr>
              <a:t>Objectives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62D083D5-9F31-4DFD-90E1-0A6959F7DA93}"/>
              </a:ext>
            </a:extLst>
          </p:cNvPr>
          <p:cNvSpPr txBox="1">
            <a:spLocks/>
          </p:cNvSpPr>
          <p:nvPr/>
        </p:nvSpPr>
        <p:spPr>
          <a:xfrm>
            <a:off x="219808" y="601759"/>
            <a:ext cx="11746523" cy="14343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buNone/>
            </a:pPr>
            <a:r>
              <a:rPr lang="en-US" altLang="ja-JP" sz="1600" u="sng" dirty="0">
                <a:solidFill>
                  <a:schemeClr val="bg1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Project Description</a:t>
            </a:r>
            <a:endParaRPr lang="en-US" altLang="ja-JP" sz="1600" i="1" u="sng" dirty="0">
              <a:solidFill>
                <a:schemeClr val="bg1">
                  <a:lumMod val="1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ja-JP" sz="1400" dirty="0">
                <a:solidFill>
                  <a:schemeClr val="bg1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Demonstrate the </a:t>
            </a:r>
            <a:r>
              <a:rPr lang="en-GB" altLang="ja-JP" sz="1400" b="1" dirty="0">
                <a:solidFill>
                  <a:schemeClr val="bg1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performance and efficiency gains of R-474A </a:t>
            </a:r>
            <a:r>
              <a:rPr lang="en-GB" altLang="ja-JP" sz="1400" dirty="0">
                <a:solidFill>
                  <a:schemeClr val="bg1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refrigerant when incorporated into current electric vehicle thermal systems</a:t>
            </a:r>
            <a:br>
              <a:rPr lang="en-GB" altLang="ja-JP" sz="1400" dirty="0">
                <a:solidFill>
                  <a:schemeClr val="bg1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ja-JP" sz="1400" dirty="0">
                <a:solidFill>
                  <a:schemeClr val="bg1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(specifically, air/air heat pump systems designed to use either R-1234yf and R-744 (CO</a:t>
            </a:r>
            <a:r>
              <a:rPr lang="en-GB" altLang="ja-JP" sz="1400" baseline="-25000" dirty="0">
                <a:solidFill>
                  <a:schemeClr val="bg1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en-GB" altLang="ja-JP" sz="1400" dirty="0">
                <a:solidFill>
                  <a:schemeClr val="bg1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) refrigerant)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ja-JP" sz="1400" dirty="0">
                <a:solidFill>
                  <a:schemeClr val="bg1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Simulate a Hyundai Kona R-1234yf heat pump system – adapted to R-474A –  integrated into an VW ID.3 calibrated vehicle model</a:t>
            </a:r>
            <a:endParaRPr lang="en-US" altLang="ja-JP" sz="1400" dirty="0">
              <a:solidFill>
                <a:schemeClr val="bg1">
                  <a:lumMod val="1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サブタイトル 2">
            <a:extLst>
              <a:ext uri="{FF2B5EF4-FFF2-40B4-BE49-F238E27FC236}">
                <a16:creationId xmlns:a16="http://schemas.microsoft.com/office/drawing/2014/main" id="{B7DC6094-588A-4A82-BC41-C7099555B435}"/>
              </a:ext>
            </a:extLst>
          </p:cNvPr>
          <p:cNvSpPr txBox="1">
            <a:spLocks/>
          </p:cNvSpPr>
          <p:nvPr/>
        </p:nvSpPr>
        <p:spPr>
          <a:xfrm>
            <a:off x="219809" y="2084034"/>
            <a:ext cx="11746522" cy="43783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400" kern="1200">
                <a:solidFill>
                  <a:schemeClr val="tx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buNone/>
            </a:pPr>
            <a:r>
              <a:rPr lang="en-US" altLang="ja-JP" sz="1600" u="sng" dirty="0">
                <a:latin typeface="+mj-lt"/>
                <a:cs typeface="Arial" panose="020B0604020202020204" pitchFamily="34" charset="0"/>
              </a:rPr>
              <a:t>Project Objectives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ja-JP" sz="1400" b="1" dirty="0">
                <a:latin typeface="+mj-lt"/>
                <a:cs typeface="Arial" panose="020B0604020202020204" pitchFamily="34" charset="0"/>
              </a:rPr>
              <a:t>Phase 1: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en-GB" altLang="ja-JP" sz="1400" dirty="0">
                <a:latin typeface="+mj-lt"/>
                <a:cs typeface="Arial" panose="020B0604020202020204" pitchFamily="34" charset="0"/>
              </a:rPr>
              <a:t>Identify the hardware changes required by OEMs/Tier-1s to adopt the R-474A refrigerant using the</a:t>
            </a:r>
            <a:br>
              <a:rPr lang="en-GB" altLang="ja-JP" sz="1400" dirty="0">
                <a:latin typeface="+mj-lt"/>
                <a:cs typeface="Arial" panose="020B0604020202020204" pitchFamily="34" charset="0"/>
              </a:rPr>
            </a:br>
            <a:r>
              <a:rPr lang="en-GB" altLang="ja-JP" sz="1400" dirty="0">
                <a:latin typeface="+mj-lt"/>
                <a:cs typeface="Arial" panose="020B0604020202020204" pitchFamily="34" charset="0"/>
              </a:rPr>
              <a:t>baseline VTMS (Vehicle Thermal Management System).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en-GB" altLang="ja-JP" sz="1400" dirty="0">
                <a:latin typeface="+mj-lt"/>
                <a:cs typeface="Arial" panose="020B0604020202020204" pitchFamily="34" charset="0"/>
              </a:rPr>
              <a:t>Demonstrate the R-474A benefits in terms of system level performance in steady-state conditions.</a:t>
            </a:r>
          </a:p>
          <a:p>
            <a:pPr marL="228600" indent="-228600" algn="l">
              <a:lnSpc>
                <a:spcPct val="150000"/>
              </a:lnSpc>
              <a:buFont typeface="+mj-lt"/>
              <a:buAutoNum type="arabicPeriod"/>
            </a:pPr>
            <a:r>
              <a:rPr lang="en-GB" altLang="ja-JP" sz="1400" dirty="0">
                <a:latin typeface="+mj-lt"/>
                <a:cs typeface="Arial" panose="020B0604020202020204" pitchFamily="34" charset="0"/>
              </a:rPr>
              <a:t>Identify the need for changes in thermal control strategies related to any hardware modifications.</a:t>
            </a:r>
          </a:p>
          <a:p>
            <a:pPr marL="0" indent="0" algn="l">
              <a:lnSpc>
                <a:spcPct val="150000"/>
              </a:lnSpc>
              <a:buNone/>
            </a:pPr>
            <a:endParaRPr lang="en-US" altLang="ja-JP" sz="1400" dirty="0">
              <a:latin typeface="+mj-lt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ja-JP" sz="1400" b="1" dirty="0">
                <a:latin typeface="+mj-lt"/>
                <a:cs typeface="Arial" panose="020B0604020202020204" pitchFamily="34" charset="0"/>
              </a:rPr>
              <a:t>Phase 2: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GB" altLang="ja-JP" sz="1400" dirty="0">
                <a:latin typeface="+mj-lt"/>
                <a:cs typeface="Arial" panose="020B0604020202020204" pitchFamily="34" charset="0"/>
              </a:rPr>
              <a:t>Integrate an adapted R-474A thermal system to the HORIBA MIRA ID.3 Digital twin. </a:t>
            </a:r>
          </a:p>
          <a:p>
            <a:pPr marL="0" indent="0" algn="l">
              <a:lnSpc>
                <a:spcPct val="150000"/>
              </a:lnSpc>
              <a:buNone/>
            </a:pPr>
            <a:endParaRPr lang="en-US" altLang="ja-JP" sz="1400" dirty="0">
              <a:latin typeface="+mj-lt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ja-JP" sz="1400" b="1" dirty="0">
                <a:latin typeface="+mj-lt"/>
                <a:cs typeface="Arial" panose="020B0604020202020204" pitchFamily="34" charset="0"/>
              </a:rPr>
              <a:t>Phase 3: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GB" altLang="ja-JP" sz="1400" dirty="0">
                <a:latin typeface="+mj-lt"/>
                <a:cs typeface="Arial" panose="020B0604020202020204" pitchFamily="34" charset="0"/>
              </a:rPr>
              <a:t>Demonstrate the holistic R-474A benefits at a vehicle level with tangible metrics such as “improvement of EV range”.</a:t>
            </a:r>
            <a:endParaRPr lang="en-US" altLang="ja-JP" sz="1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FB74C370-376E-42DE-96CD-B6E891BFD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685" y="3270738"/>
            <a:ext cx="3454448" cy="223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85592"/>
      </p:ext>
    </p:extLst>
  </p:cSld>
  <p:clrMapOvr>
    <a:masterClrMapping/>
  </p:clrMapOvr>
</p:sld>
</file>

<file path=ppt/theme/theme1.xml><?xml version="1.0" encoding="utf-8"?>
<a:theme xmlns:a="http://schemas.openxmlformats.org/drawingml/2006/main" name="201909_wide_secret">
  <a:themeElements>
    <a:clrScheme name="Daikin Chemicals">
      <a:dk1>
        <a:srgbClr val="343A3E"/>
      </a:dk1>
      <a:lt1>
        <a:srgbClr val="EAEAE8"/>
      </a:lt1>
      <a:dk2>
        <a:srgbClr val="0097E0"/>
      </a:dk2>
      <a:lt2>
        <a:srgbClr val="54C3F1"/>
      </a:lt2>
      <a:accent1>
        <a:srgbClr val="002C5D"/>
      </a:accent1>
      <a:accent2>
        <a:srgbClr val="652A6C"/>
      </a:accent2>
      <a:accent3>
        <a:srgbClr val="00826E"/>
      </a:accent3>
      <a:accent4>
        <a:srgbClr val="7A9C04"/>
      </a:accent4>
      <a:accent5>
        <a:srgbClr val="F27428"/>
      </a:accent5>
      <a:accent6>
        <a:srgbClr val="DA3B27"/>
      </a:accent6>
      <a:hlink>
        <a:srgbClr val="00826E"/>
      </a:hlink>
      <a:folHlink>
        <a:srgbClr val="002C5D"/>
      </a:folHlink>
    </a:clrScheme>
    <a:fontScheme name="Daikin Chemicals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1600" dirty="0" smtClean="0">
            <a:solidFill>
              <a:schemeClr val="tx1">
                <a:lumMod val="50000"/>
              </a:schemeClr>
            </a:solidFill>
            <a:latin typeface="+mn-lt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AI_Daikin Chemicals_template for presentation_wide_confidential_202003" id="{F8A709C9-8B62-9B44-B180-CF2A3E1B433F}" vid="{20B0D8CB-A48F-574B-A774-0443FB25F7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fabadae-3c00-454a-b84a-7088dcae4a25">
      <UserInfo>
        <DisplayName>tobias.bargsten</DisplayName>
        <AccountId>24</AccountId>
        <AccountType/>
      </UserInfo>
      <UserInfo>
        <DisplayName>Felix.flohr</DisplayName>
        <AccountId>22</AccountId>
        <AccountType/>
      </UserInfo>
      <UserInfo>
        <DisplayName>LEON Alvaro LEON Alvaro</DisplayName>
        <AccountId>15</AccountId>
        <AccountType/>
      </UserInfo>
    </SharedWithUsers>
    <TaxCatchAll xmlns="5fabadae-3c00-454a-b84a-7088dcae4a25" xsi:nil="true"/>
    <lcf76f155ced4ddcb4097134ff3c332f xmlns="c92eebab-85d7-48bd-ad71-4e28f7a0d5d1">
      <Terms xmlns="http://schemas.microsoft.com/office/infopath/2007/PartnerControls"/>
    </lcf76f155ced4ddcb4097134ff3c332f>
    <_x30a4__x30e1__x30fc__x30b8_ xmlns="c92eebab-85d7-48bd-ad71-4e28f7a0d5d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F2024366DAFDE43B8335906745B3C5A" ma:contentTypeVersion="19" ma:contentTypeDescription="新しいドキュメントを作成します。" ma:contentTypeScope="" ma:versionID="a14a8ed6828548f3cbcec395d5898aad">
  <xsd:schema xmlns:xsd="http://www.w3.org/2001/XMLSchema" xmlns:xs="http://www.w3.org/2001/XMLSchema" xmlns:p="http://schemas.microsoft.com/office/2006/metadata/properties" xmlns:ns2="c92eebab-85d7-48bd-ad71-4e28f7a0d5d1" xmlns:ns3="5fabadae-3c00-454a-b84a-7088dcae4a25" targetNamespace="http://schemas.microsoft.com/office/2006/metadata/properties" ma:root="true" ma:fieldsID="17bbef9dc55157b4fb4a62e67d7d2923" ns2:_="" ns3:_="">
    <xsd:import namespace="c92eebab-85d7-48bd-ad71-4e28f7a0d5d1"/>
    <xsd:import namespace="5fabadae-3c00-454a-b84a-7088dcae4a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_x30a4__x30e1__x30fc__x30b8_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2eebab-85d7-48bd-ad71-4e28f7a0d5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088d5d17-e920-49ae-b75c-05d94d8db8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x30a4__x30e1__x30fc__x30b8_" ma:index="24" nillable="true" ma:displayName="イメージ" ma:format="Thumbnail" ma:internalName="_x30a4__x30e1__x30fc__x30b8_">
      <xsd:simpleType>
        <xsd:restriction base="dms:Unknow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badae-3c00-454a-b84a-7088dcae4a2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7e8df23-c0d3-4796-a1af-41c926c593d2}" ma:internalName="TaxCatchAll" ma:showField="CatchAllData" ma:web="5fabadae-3c00-454a-b84a-7088dcae4a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0F48F6-1BE5-4591-AF32-91AC7539A5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4B3D06-1A1B-4F07-B684-0D05C791AD2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fabadae-3c00-454a-b84a-7088dcae4a25"/>
    <ds:schemaRef ds:uri="http://purl.org/dc/terms/"/>
    <ds:schemaRef ds:uri="http://schemas.openxmlformats.org/package/2006/metadata/core-properties"/>
    <ds:schemaRef ds:uri="c92eebab-85d7-48bd-ad71-4e28f7a0d5d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498148-291B-4261-B01E-9DEFF63E2A65}"/>
</file>

<file path=docProps/app.xml><?xml version="1.0" encoding="utf-8"?>
<Properties xmlns="http://schemas.openxmlformats.org/officeDocument/2006/extended-properties" xmlns:vt="http://schemas.openxmlformats.org/officeDocument/2006/docPropsVTypes">
  <Template>Daikin Refrigerant for BEV_BMW Webinar_2 (1)</Template>
  <TotalTime>0</TotalTime>
  <Words>2273</Words>
  <Application>Microsoft Office PowerPoint</Application>
  <PresentationFormat>Widescreen</PresentationFormat>
  <Paragraphs>391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Ami R</vt:lpstr>
      <vt:lpstr>メイリオ</vt:lpstr>
      <vt:lpstr>ＭＳ Ｐゴシック</vt:lpstr>
      <vt:lpstr>Quattrocento Sans</vt:lpstr>
      <vt:lpstr>游ゴシック</vt:lpstr>
      <vt:lpstr>Arial</vt:lpstr>
      <vt:lpstr>Calibri</vt:lpstr>
      <vt:lpstr>Segoe UI</vt:lpstr>
      <vt:lpstr>Wingdings</vt:lpstr>
      <vt:lpstr>201909_wide_secret</vt:lpstr>
      <vt:lpstr>Enhancing Electric Vehicle Efficiency: A Comparative Study of R-474A, R-1234yf, and R-744 using Digital Twin Simulation</vt:lpstr>
      <vt:lpstr>PowerPoint Presentation</vt:lpstr>
      <vt:lpstr>PowerPoint Presentation</vt:lpstr>
      <vt:lpstr>New Refrigerant Concept</vt:lpstr>
      <vt:lpstr>PowerPoint Presentation</vt:lpstr>
      <vt:lpstr>PowerPoint Presentation</vt:lpstr>
      <vt:lpstr>Thermal Management Benchmark &amp; Efficiency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 PFAS</vt:lpstr>
      <vt:lpstr>PowerPoint Presentation</vt:lpstr>
      <vt:lpstr>CONCLUSION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Daikin Automotive Heatpump Refrigerant</dc:title>
  <dc:creator>Tobias Bargsten</dc:creator>
  <cp:lastModifiedBy>Christian.macri</cp:lastModifiedBy>
  <cp:revision>167</cp:revision>
  <cp:lastPrinted>2021-09-02T05:52:16Z</cp:lastPrinted>
  <dcterms:created xsi:type="dcterms:W3CDTF">2021-01-10T17:44:32Z</dcterms:created>
  <dcterms:modified xsi:type="dcterms:W3CDTF">2025-06-03T10:21:56Z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0x010100DF2024366DAFDE43B8335906745B3C5A</vt:lpwstr>
  </property>
  <property fmtid="{D5CDD505-2E9C-101B-9397-08002B2CF9AE}" pid="3" name="MediaServiceImageTags">
    <vt:lpwstr/>
  </property>
</Properties>
</file>