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75" r:id="rId5"/>
  </p:sldMasterIdLst>
  <p:notesMasterIdLst>
    <p:notesMasterId r:id="rId29"/>
  </p:notesMasterIdLst>
  <p:sldIdLst>
    <p:sldId id="263" r:id="rId6"/>
    <p:sldId id="257" r:id="rId7"/>
    <p:sldId id="259" r:id="rId8"/>
    <p:sldId id="264" r:id="rId9"/>
    <p:sldId id="265" r:id="rId10"/>
    <p:sldId id="266" r:id="rId11"/>
    <p:sldId id="267" r:id="rId12"/>
    <p:sldId id="268" r:id="rId13"/>
    <p:sldId id="287" r:id="rId14"/>
    <p:sldId id="269" r:id="rId15"/>
    <p:sldId id="270" r:id="rId16"/>
    <p:sldId id="271" r:id="rId17"/>
    <p:sldId id="286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60" r:id="rId27"/>
    <p:sldId id="285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75BDA7"/>
    <a:srgbClr val="93C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재민(JAEMIN LEE)/HVAC기술팀/SKI" userId="4060fd75-06f8-4c20-920c-d478f92063dc" providerId="ADAL" clId="{C6727593-8619-4441-BFC0-B1A9133ED831}"/>
    <pc:docChg chg="custSel delSld modSld">
      <pc:chgData name="이재민(JAEMIN LEE)/HVAC기술팀/SKI" userId="4060fd75-06f8-4c20-920c-d478f92063dc" providerId="ADAL" clId="{C6727593-8619-4441-BFC0-B1A9133ED831}" dt="2025-06-02T06:38:56.455" v="1" actId="478"/>
      <pc:docMkLst>
        <pc:docMk/>
      </pc:docMkLst>
      <pc:sldChg chg="del">
        <pc:chgData name="이재민(JAEMIN LEE)/HVAC기술팀/SKI" userId="4060fd75-06f8-4c20-920c-d478f92063dc" providerId="ADAL" clId="{C6727593-8619-4441-BFC0-B1A9133ED831}" dt="2025-06-02T04:47:45.996" v="0" actId="47"/>
        <pc:sldMkLst>
          <pc:docMk/>
          <pc:sldMk cId="1413752848" sldId="278"/>
        </pc:sldMkLst>
      </pc:sldChg>
      <pc:sldChg chg="del">
        <pc:chgData name="이재민(JAEMIN LEE)/HVAC기술팀/SKI" userId="4060fd75-06f8-4c20-920c-d478f92063dc" providerId="ADAL" clId="{C6727593-8619-4441-BFC0-B1A9133ED831}" dt="2025-06-02T04:47:45.996" v="0" actId="47"/>
        <pc:sldMkLst>
          <pc:docMk/>
          <pc:sldMk cId="2267801985" sldId="279"/>
        </pc:sldMkLst>
      </pc:sldChg>
      <pc:sldChg chg="delSp mod">
        <pc:chgData name="이재민(JAEMIN LEE)/HVAC기술팀/SKI" userId="4060fd75-06f8-4c20-920c-d478f92063dc" providerId="ADAL" clId="{C6727593-8619-4441-BFC0-B1A9133ED831}" dt="2025-06-02T06:38:56.455" v="1" actId="478"/>
        <pc:sldMkLst>
          <pc:docMk/>
          <pc:sldMk cId="2883390046" sldId="285"/>
        </pc:sldMkLst>
        <pc:picChg chg="del">
          <ac:chgData name="이재민(JAEMIN LEE)/HVAC기술팀/SKI" userId="4060fd75-06f8-4c20-920c-d478f92063dc" providerId="ADAL" clId="{C6727593-8619-4441-BFC0-B1A9133ED831}" dt="2025-06-02T06:38:56.455" v="1" actId="478"/>
          <ac:picMkLst>
            <pc:docMk/>
            <pc:sldMk cId="2883390046" sldId="285"/>
            <ac:picMk id="7" creationId="{519B22C6-9D6E-BE9F-1A8D-D4AD1374AF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2529303588849"/>
          <c:y val="0.19241254973979982"/>
          <c:w val="0.85822279578275074"/>
          <c:h val="0.63890779839539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R1234yf(8600rpm)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1-4FA8-B5B9-A65F4BE29DF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1-4FA8-B5B9-A65F4BE29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Q-Evap
(kW)</c:v>
                </c:pt>
                <c:pt idx="1">
                  <c:v>COP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5.9</c:v>
                </c:pt>
                <c:pt idx="1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1-4FA8-B5B9-A65F4BE29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R-494B(4600rpm)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Q-Evap
(kW)</c:v>
                </c:pt>
                <c:pt idx="1">
                  <c:v>COP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5.83</c:v>
                </c:pt>
                <c:pt idx="1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81-4FA8-B5B9-A65F4BE29D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R-4101A(4200rpm)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Q-Evap
(kW)</c:v>
                </c:pt>
                <c:pt idx="1">
                  <c:v>COP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5.89</c:v>
                </c:pt>
                <c:pt idx="1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81-4FA8-B5B9-A65F4BE29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5.3489574514404586E-2"/>
          <c:y val="8.7502433605515404E-4"/>
          <c:w val="0.93005322457470441"/>
          <c:h val="0.12381218577858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2529303588849"/>
          <c:y val="0.20947189505132718"/>
          <c:w val="0.85822279578275074"/>
          <c:h val="0.58434671103958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R1234yf(3700rpm)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C-405B-9DE6-3BC2A8113CA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C-405B-9DE6-3BC2A8113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2.46</c:v>
                </c:pt>
                <c:pt idx="1">
                  <c:v>8.2899999999999991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C-405B-9DE6-3BC2A8113C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R-494B(5350rpm)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3.46</c:v>
                </c:pt>
                <c:pt idx="1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0C-405B-9DE6-3BC2A8113C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R-4101A(4500rpm)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3.16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C-405B-9DE6-3BC2A8113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2529303588849"/>
          <c:y val="0.20362940176237265"/>
          <c:w val="0.85822279578275074"/>
          <c:h val="0.588072547865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R1234yf(3700rpm)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A-40A6-9C17-876622BDFE8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A-40A6-9C17-876622BDFE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2.46</c:v>
                </c:pt>
                <c:pt idx="1">
                  <c:v>2.5499999999999998</c:v>
                </c:pt>
                <c:pt idx="2">
                  <c:v>8.2899999999999991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4A-40A6-9C17-876622BDF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R-494B(2970rpm)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2.4700000000000002</c:v>
                </c:pt>
                <c:pt idx="1">
                  <c:v>2.81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4A-40A6-9C17-876622BDF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R-4101A(2830rpm)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2.44</c:v>
                </c:pt>
                <c:pt idx="1">
                  <c:v>3.14</c:v>
                </c:pt>
                <c:pt idx="2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4A-40A6-9C17-876622BDF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2529303588849"/>
          <c:y val="0.20947189505132718"/>
          <c:w val="0.85822279578275074"/>
          <c:h val="0.58434671103958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R1234yf(3700rpm)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C-405B-9DE6-3BC2A8113CA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C-405B-9DE6-3BC2A8113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3.34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C-405B-9DE6-3BC2A8113C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R-494B(5350rpm)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0C-405B-9DE6-3BC2A8113C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R-4101A(4500rpm)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Q-heat
(kW)</c:v>
                </c:pt>
                <c:pt idx="1">
                  <c:v>Pwr consumption
(kW)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4.0199999999999996</c:v>
                </c:pt>
                <c:pt idx="1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C-405B-9DE6-3BC2A8113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2529303588849"/>
          <c:y val="0.20362940176237265"/>
          <c:w val="0.85822279578275074"/>
          <c:h val="0.588072547865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R1234yf(3700rpm)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A-40A6-9C17-876622BDFE8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A-40A6-9C17-876622BDFE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3.34</c:v>
                </c:pt>
                <c:pt idx="1">
                  <c:v>2.48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4A-40A6-9C17-876622BDF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R-494B(2970rpm)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3.36</c:v>
                </c:pt>
                <c:pt idx="1">
                  <c:v>2.77</c:v>
                </c:pt>
                <c:pt idx="2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4A-40A6-9C17-876622BDF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R-4101A(2830rpm)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Q-heat
(kW)</c:v>
                </c:pt>
                <c:pt idx="1">
                  <c:v>COP</c:v>
                </c:pt>
                <c:pt idx="2">
                  <c:v>Pwr consupmtion
(kW)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3.31</c:v>
                </c:pt>
                <c:pt idx="1">
                  <c:v>2.9</c:v>
                </c:pt>
                <c:pt idx="2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4A-40A6-9C17-876622BDF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80301567491152E-2"/>
          <c:y val="9.9403154150916523E-2"/>
          <c:w val="0.89826787487581994"/>
          <c:h val="0.681475379779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BB-446B-AD0C-7CB9D171AC3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BB-446B-AD0C-7CB9D171AC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I10a</c:v>
                </c:pt>
                <c:pt idx="1">
                  <c:v>H10a</c:v>
                </c:pt>
                <c:pt idx="2">
                  <c:v>I25c</c:v>
                </c:pt>
                <c:pt idx="3">
                  <c:v>I25c-8</c:v>
                </c:pt>
                <c:pt idx="4">
                  <c:v>I25a</c:v>
                </c:pt>
                <c:pt idx="5">
                  <c:v>H25a</c:v>
                </c:pt>
                <c:pt idx="6">
                  <c:v>I35a</c:v>
                </c:pt>
                <c:pt idx="7">
                  <c:v>H35a</c:v>
                </c:pt>
                <c:pt idx="8">
                  <c:v>H35b</c:v>
                </c:pt>
                <c:pt idx="9">
                  <c:v>I45</c:v>
                </c:pt>
                <c:pt idx="10">
                  <c:v>M45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3.77</c:v>
                </c:pt>
                <c:pt idx="1">
                  <c:v>4.12</c:v>
                </c:pt>
                <c:pt idx="2">
                  <c:v>2.81</c:v>
                </c:pt>
                <c:pt idx="3">
                  <c:v>3.87</c:v>
                </c:pt>
                <c:pt idx="4">
                  <c:v>3.16</c:v>
                </c:pt>
                <c:pt idx="5">
                  <c:v>2.0499999999999998</c:v>
                </c:pt>
                <c:pt idx="6">
                  <c:v>2.66</c:v>
                </c:pt>
                <c:pt idx="7">
                  <c:v>1.95</c:v>
                </c:pt>
                <c:pt idx="8">
                  <c:v>2.75</c:v>
                </c:pt>
                <c:pt idx="9">
                  <c:v>2.0099999999999998</c:v>
                </c:pt>
                <c:pt idx="10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BB-446B-AD0C-7CB9D171AC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 Capacity match to yf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I10a</c:v>
                </c:pt>
                <c:pt idx="1">
                  <c:v>H10a</c:v>
                </c:pt>
                <c:pt idx="2">
                  <c:v>I25c</c:v>
                </c:pt>
                <c:pt idx="3">
                  <c:v>I25c-8</c:v>
                </c:pt>
                <c:pt idx="4">
                  <c:v>I25a</c:v>
                </c:pt>
                <c:pt idx="5">
                  <c:v>H25a</c:v>
                </c:pt>
                <c:pt idx="6">
                  <c:v>I35a</c:v>
                </c:pt>
                <c:pt idx="7">
                  <c:v>H35a</c:v>
                </c:pt>
                <c:pt idx="8">
                  <c:v>H35b</c:v>
                </c:pt>
                <c:pt idx="9">
                  <c:v>I45</c:v>
                </c:pt>
                <c:pt idx="10">
                  <c:v>M45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3.39</c:v>
                </c:pt>
                <c:pt idx="1">
                  <c:v>3.72</c:v>
                </c:pt>
                <c:pt idx="2">
                  <c:v>3.08</c:v>
                </c:pt>
                <c:pt idx="3">
                  <c:v>2.95</c:v>
                </c:pt>
                <c:pt idx="4">
                  <c:v>3.11</c:v>
                </c:pt>
                <c:pt idx="5">
                  <c:v>2.88</c:v>
                </c:pt>
                <c:pt idx="6">
                  <c:v>3.09</c:v>
                </c:pt>
                <c:pt idx="7">
                  <c:v>2.5299999999999998</c:v>
                </c:pt>
                <c:pt idx="8">
                  <c:v>3.06</c:v>
                </c:pt>
                <c:pt idx="9">
                  <c:v>2.36</c:v>
                </c:pt>
                <c:pt idx="10">
                  <c:v>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BB-446B-AD0C-7CB9D171A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defRPr>
                </a:pPr>
                <a:r>
                  <a:rPr lang="en-US"/>
                  <a:t>COP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defRPr>
              </a:pPr>
              <a:endParaRPr lang="ko-KR" alt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65847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59284406249900123"/>
          <c:y val="0.10398236471570746"/>
          <c:w val="0.38544185815047843"/>
          <c:h val="9.5445439864507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나눔고딕OTF" panose="020D0604000000000000" pitchFamily="34" charset="-127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80301567491152E-2"/>
          <c:y val="9.9403154150916523E-2"/>
          <c:w val="0.89826787487581994"/>
          <c:h val="0.681475379779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R1234yf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6-41BE-BD97-F7B6ED30226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6-41BE-BD97-F7B6ED302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나눔고딕OTF" panose="020D0604000000000000" pitchFamily="34" charset="-127"/>
                    <a:cs typeface="Segoe UI" panose="020B0502040204020203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M-20a</c:v>
                </c:pt>
                <c:pt idx="1">
                  <c:v>I-20c</c:v>
                </c:pt>
                <c:pt idx="2">
                  <c:v>H-20c</c:v>
                </c:pt>
                <c:pt idx="3">
                  <c:v>M-10a</c:v>
                </c:pt>
                <c:pt idx="4">
                  <c:v>I-10c</c:v>
                </c:pt>
                <c:pt idx="5">
                  <c:v>H-10c</c:v>
                </c:pt>
                <c:pt idx="6">
                  <c:v>M0a</c:v>
                </c:pt>
                <c:pt idx="7">
                  <c:v>I0b</c:v>
                </c:pt>
                <c:pt idx="8">
                  <c:v>H0b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1.21</c:v>
                </c:pt>
                <c:pt idx="1">
                  <c:v>1.3</c:v>
                </c:pt>
                <c:pt idx="2">
                  <c:v>1.44</c:v>
                </c:pt>
                <c:pt idx="3">
                  <c:v>1.42</c:v>
                </c:pt>
                <c:pt idx="4">
                  <c:v>1.46</c:v>
                </c:pt>
                <c:pt idx="5">
                  <c:v>1.77</c:v>
                </c:pt>
                <c:pt idx="6">
                  <c:v>1.38</c:v>
                </c:pt>
                <c:pt idx="7">
                  <c:v>1.65</c:v>
                </c:pt>
                <c:pt idx="8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6-41BE-BD97-F7B6ED3022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R-494B Capacity match to yf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나눔고딕OTF" panose="020D0604000000000000" pitchFamily="34" charset="-127"/>
                    <a:cs typeface="Segoe UI" panose="020B0502040204020203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M-20a</c:v>
                </c:pt>
                <c:pt idx="1">
                  <c:v>I-20c</c:v>
                </c:pt>
                <c:pt idx="2">
                  <c:v>H-20c</c:v>
                </c:pt>
                <c:pt idx="3">
                  <c:v>M-10a</c:v>
                </c:pt>
                <c:pt idx="4">
                  <c:v>I-10c</c:v>
                </c:pt>
                <c:pt idx="5">
                  <c:v>H-10c</c:v>
                </c:pt>
                <c:pt idx="6">
                  <c:v>M0a</c:v>
                </c:pt>
                <c:pt idx="7">
                  <c:v>I0b</c:v>
                </c:pt>
                <c:pt idx="8">
                  <c:v>H0b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1.27</c:v>
                </c:pt>
                <c:pt idx="1">
                  <c:v>1.31</c:v>
                </c:pt>
                <c:pt idx="2">
                  <c:v>1.51</c:v>
                </c:pt>
                <c:pt idx="3">
                  <c:v>1.53</c:v>
                </c:pt>
                <c:pt idx="4">
                  <c:v>1.57</c:v>
                </c:pt>
                <c:pt idx="5">
                  <c:v>1.88</c:v>
                </c:pt>
                <c:pt idx="6">
                  <c:v>1.84</c:v>
                </c:pt>
                <c:pt idx="7">
                  <c:v>1.87</c:v>
                </c:pt>
                <c:pt idx="8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6-41BE-BD97-F7B6ED30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474047"/>
        <c:axId val="1499592720"/>
      </c:barChart>
      <c:catAx>
        <c:axId val="658474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나눔고딕OTF" panose="020D0604000000000000" pitchFamily="34" charset="-127"/>
                <a:cs typeface="Segoe UI" panose="020B0502040204020203" pitchFamily="34" charset="0"/>
              </a:defRPr>
            </a:pPr>
            <a:endParaRPr lang="ko-KR"/>
          </a:p>
        </c:txPr>
        <c:crossAx val="1499592720"/>
        <c:crosses val="autoZero"/>
        <c:auto val="1"/>
        <c:lblAlgn val="ctr"/>
        <c:lblOffset val="100"/>
        <c:noMultiLvlLbl val="0"/>
      </c:catAx>
      <c:valAx>
        <c:axId val="1499592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나눔고딕OTF" panose="020D0604000000000000" pitchFamily="34" charset="-127"/>
                    <a:cs typeface="Segoe UI" panose="020B0502040204020203" pitchFamily="34" charset="0"/>
                  </a:defRPr>
                </a:pPr>
                <a:r>
                  <a:rPr lang="en-US"/>
                  <a:t>COP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나눔고딕OTF" panose="020D0604000000000000" pitchFamily="34" charset="-127"/>
                  <a:cs typeface="Segoe UI" panose="020B0502040204020203" pitchFamily="34" charset="0"/>
                </a:defRPr>
              </a:pPr>
              <a:endParaRPr lang="ko-KR" alt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나눔고딕OTF" panose="020D0604000000000000" pitchFamily="34" charset="-127"/>
                <a:cs typeface="Segoe UI" panose="020B0502040204020203" pitchFamily="34" charset="0"/>
              </a:defRPr>
            </a:pPr>
            <a:endParaRPr lang="ko-KR"/>
          </a:p>
        </c:txPr>
        <c:crossAx val="65847404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나눔고딕OTF" panose="020D0604000000000000" pitchFamily="34" charset="-127"/>
                <a:cs typeface="Segoe UI" panose="020B0502040204020203" pitchFamily="34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58039073148784903"/>
          <c:y val="9.9030823538769006E-2"/>
          <c:w val="0.4009393402408204"/>
          <c:h val="0.10794515719778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나눔고딕OTF" panose="020D0604000000000000" pitchFamily="34" charset="-127"/>
              <a:cs typeface="Segoe UI" panose="020B0502040204020203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ea typeface="나눔고딕OTF" panose="020D0604000000000000" pitchFamily="34" charset="-127"/>
          <a:cs typeface="Segoe UI" panose="020B0502040204020203" pitchFamily="34" charset="0"/>
        </a:defRPr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16-E1A4-481C-8742-C8B09DD98C2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4BD4-0CE4-4732-865F-4AA0132A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F790-608D-0C83-0D8B-AE675BE1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8C5B6-0E44-4E25-9CA1-B088FFF40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A6B3F-E4D8-E19D-6098-EF23C493E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AC37-1768-4661-48B8-818675B32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FA83-EE35-6F25-D3FB-365898694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84FA0-3C9A-3CE0-5718-BA8F983B3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29509-B1F6-C5A5-86A9-D727F5A30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15002-3397-4173-325A-3E19714A3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2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2B7A-825E-F09C-413F-76582B0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43691-A68C-E217-A21C-2F75C195B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77A00-4F0C-DAFB-6172-765648A84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93CE7-3C24-A0E2-A8A6-94798B3FD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B02A-F67F-8FAC-0AE4-570CA34F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4AB65-82E0-B794-ED7C-B9EF2B0DD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A6265-F747-4BCE-8242-0D7498D0A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2F205-500E-A6E3-1FC2-7225F266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8BF20-8F32-EF4A-B9E4-32266FF0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CD867-8645-6608-A494-F8F6D3575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41E0C-13E2-FBEC-B5F4-75EA8FB95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FA3F7-D89F-7F18-AF0B-2915BDBF9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8B47-9E1A-8B70-6B0F-F258C1FC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B7123-0615-2762-29CB-E683CDAF9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C439F-8B74-4BAE-1B9E-2FEDC52BD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5DF92-1AB2-68C2-5455-AD7515EF9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5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144A-25CF-BDE9-D895-30EFF7DA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76049-E315-51E8-9523-CA823DA10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3698E-3908-441D-4C3B-A43708AE4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229EE-AA17-CA5C-9D27-71788C204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6C32F-6E74-35E7-6CF5-1884F077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BEB30-DCCA-BDF9-3DB1-543434BBE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3292C-5A5D-CC2D-2438-3FB82F674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1DCB-8320-E857-54FF-CC697A204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5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E4B1-C4BA-F169-46EC-1FB5191E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1610F-84DC-73CB-9E86-6C1853EF3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1913D-B761-2DC4-969A-411F39AE2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C076-C818-3368-DB66-C51BEC996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3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8850-D536-6A60-3BC0-E948ADBF8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779EA-EA75-2300-3741-9C6CFCE37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D2FE5-7044-52E3-CB4C-A86FBF5A5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BD0C-7EE2-2CC6-7014-7B2D9452F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8546-7426-196B-6052-02716889B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1B696-9770-D90C-4748-E168A1D93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F1656-5A9A-AD60-8FDB-93990F001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E4374-2FEA-CBCF-E486-5C0A6077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6AF4A-9A68-169E-E4F2-90449E66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2ECD5B-D453-C640-DAA0-1D96C2CEF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40970-ECF9-1FE0-A90C-1B2F8D20B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0B436-1CAD-E1E8-89A0-6D1469F86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1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CBE21-6B35-2392-5A33-77DF9E15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F84E5-4059-7099-FBD5-247B3BAE9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8AD66-1DC2-AC79-203C-4DB375EC8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6A05B-AE4D-B670-1CD7-85235FCB9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A0A6-400D-CEB7-A3D5-6A8D2C72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6D1D3-18A5-3441-FC9B-55431AD8B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FE957-62FC-8577-4CAD-349221033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90A0-14C9-A00D-3A0B-A151CA792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B34A-3FBF-2ED4-EEEC-7FE10FAE3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693FF-CBA1-11CF-FBED-770EED2B6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A0108-03E6-2180-28A7-95031CEE4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7DAC3-5206-F98D-0A53-9144C9E84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2920D-2D73-B51F-171E-BAA2AF4D4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29AFF-D8F7-A203-9250-18C6D3AE3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B3809-69A5-7E23-4BBB-2A2786B04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DF9B-3440-27A0-BAAC-65CE89D5B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8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1705A-7DCB-0205-E256-9BE2FE59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0869B-A2FD-049F-6389-9365C4B2E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BD8D2-9053-3962-835F-148DEEDAD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4CED-73BE-B3BB-430F-AECB291F7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31CB-DD87-5DE1-890D-97261081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C02F9-643E-C27C-7B57-34CB851DF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5C7FC-AB1F-F1C3-F494-626C219B8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B4BDD-7F7A-FE3E-2847-93C3A256E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6C976-D184-464C-9064-1C7F44A31227}"/>
              </a:ext>
            </a:extLst>
          </p:cNvPr>
          <p:cNvSpPr/>
          <p:nvPr userDrawn="1"/>
        </p:nvSpPr>
        <p:spPr>
          <a:xfrm>
            <a:off x="271810" y="4692923"/>
            <a:ext cx="262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SAE International®</a:t>
            </a: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TMSS 2025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6886096" y="4797907"/>
            <a:ext cx="1963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800" smtClean="0"/>
              <a:pPr algn="r"/>
              <a:t>‹#›</a:t>
            </a:fld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7BE11-864B-CF48-B6C8-D8FACF96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3694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6D64C-A4A2-922F-3CC5-48AEA2CA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2E289-810E-7182-672C-4DD7EF3D99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23ED-E1BA-D468-B5C3-750FCB07E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/>
          </a:p>
        </p:txBody>
      </p:sp>
      <p:pic>
        <p:nvPicPr>
          <p:cNvPr id="5" name="Picture 4" descr="A car with a white door&#10;&#10;AI-generated content may be incorrect.">
            <a:extLst>
              <a:ext uri="{FF2B5EF4-FFF2-40B4-BE49-F238E27FC236}">
                <a16:creationId xmlns:a16="http://schemas.microsoft.com/office/drawing/2014/main" id="{E605F198-A734-B493-34A5-920F31FDF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1626"/>
          <a:stretch/>
        </p:blipFill>
        <p:spPr>
          <a:xfrm>
            <a:off x="0" y="0"/>
            <a:ext cx="9144000" cy="17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ar&#10;&#10;Description automatically generated">
            <a:extLst>
              <a:ext uri="{FF2B5EF4-FFF2-40B4-BE49-F238E27FC236}">
                <a16:creationId xmlns:a16="http://schemas.microsoft.com/office/drawing/2014/main" id="{95C4B0BB-1622-4E38-AE8A-9A584F6FB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B0AAA-FF8D-1327-6E74-A54B59F6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7E7CA-50F7-58CB-8897-3B5E287E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8.sv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40.svg"/><Relationship Id="rId10" Type="http://schemas.openxmlformats.org/officeDocument/2006/relationships/image" Target="../media/image36.svg"/><Relationship Id="rId4" Type="http://schemas.openxmlformats.org/officeDocument/2006/relationships/image" Target="../media/image16.sv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D78C1-1996-3D8C-4D2A-96E20C07E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BB51-E180-3A8B-5D0A-1C343927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System performance test</a:t>
            </a:r>
            <a:r>
              <a:rPr lang="en-US" sz="2400" b="1" dirty="0"/>
              <a:t>- </a:t>
            </a:r>
            <a:r>
              <a:rPr lang="en-US" sz="2400" b="1" dirty="0" err="1"/>
              <a:t>hyundai</a:t>
            </a:r>
            <a:r>
              <a:rPr lang="en-US" sz="2400" b="1" dirty="0"/>
              <a:t> ioniq5 model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FA32B8-8A3F-D4BC-208F-9616D23181A1}"/>
              </a:ext>
            </a:extLst>
          </p:cNvPr>
          <p:cNvSpPr/>
          <p:nvPr/>
        </p:nvSpPr>
        <p:spPr>
          <a:xfrm>
            <a:off x="5158788" y="874331"/>
            <a:ext cx="3175383" cy="28757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1487E6BC-8CB3-848F-63B2-3AF59AF6E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67149"/>
              </p:ext>
            </p:extLst>
          </p:nvPr>
        </p:nvGraphicFramePr>
        <p:xfrm>
          <a:off x="4878835" y="2483611"/>
          <a:ext cx="4032464" cy="113040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:a16="http://schemas.microsoft.com/office/drawing/2014/main" val="2644509021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3179071493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1481665373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4271160660"/>
                    </a:ext>
                  </a:extLst>
                </a:gridCol>
              </a:tblGrid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Refrigerant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Oil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Ref. mass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(g)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Oil mass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(g)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3230"/>
                  </a:ext>
                </a:extLst>
              </a:tr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R-1234yf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ENEOS</a:t>
                      </a:r>
                      <a:r>
                        <a:rPr lang="ko-KR" altLang="en-US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POE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1200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240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40509"/>
                  </a:ext>
                </a:extLst>
              </a:tr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R-494B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SK Oil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1420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190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8069"/>
                  </a:ext>
                </a:extLst>
              </a:tr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R-4101A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SK Oil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1450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200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7366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6D765BF-921F-89AD-ABA6-2673D0A4BA36}"/>
              </a:ext>
            </a:extLst>
          </p:cNvPr>
          <p:cNvSpPr txBox="1"/>
          <p:nvPr/>
        </p:nvSpPr>
        <p:spPr>
          <a:xfrm>
            <a:off x="533439" y="1355299"/>
            <a:ext cx="4032463" cy="11026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dirty="0">
                <a:solidFill>
                  <a:srgbClr val="000000"/>
                </a:solidFill>
                <a:latin typeface="Arial" panose="020B0604020202020204" pitchFamily="34" charset="0"/>
              </a:rPr>
              <a:t>SK internal system assessment equipment</a:t>
            </a:r>
          </a:p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dirty="0">
                <a:solidFill>
                  <a:srgbClr val="000000"/>
                </a:solidFill>
                <a:latin typeface="Arial" panose="020B0604020202020204" pitchFamily="34" charset="0"/>
              </a:rPr>
              <a:t>Test specimen : Hyundai Ioniq 5 heat pump system and component.</a:t>
            </a:r>
          </a:p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</a:rPr>
              <a:t>e-Compressor : Scroll type, 45cc volume</a:t>
            </a:r>
            <a:endParaRPr lang="en-US" altLang="ko-KR" sz="1400" b="0" spc="-15" dirty="0">
              <a:ln>
                <a:solidFill>
                  <a:srgbClr val="000000">
                    <a:alpha val="0"/>
                  </a:srgbClr>
                </a:solidFill>
              </a:ln>
              <a:latin typeface="Arial" panose="020B0604020202020204" pitchFamily="34" charset="0"/>
              <a:ea typeface="나눔고딕OTF" panose="020D0604000000000000" pitchFamily="34" charset="-127"/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FA910FE7-C6D6-C886-E2F1-05F9F679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0520"/>
              </p:ext>
            </p:extLst>
          </p:nvPr>
        </p:nvGraphicFramePr>
        <p:xfrm>
          <a:off x="4878835" y="1289774"/>
          <a:ext cx="4032463" cy="939214"/>
        </p:xfrm>
        <a:graphic>
          <a:graphicData uri="http://schemas.openxmlformats.org/drawingml/2006/table">
            <a:tbl>
              <a:tblPr/>
              <a:tblGrid>
                <a:gridCol w="736580">
                  <a:extLst>
                    <a:ext uri="{9D8B030D-6E8A-4147-A177-3AD203B41FA5}">
                      <a16:colId xmlns:a16="http://schemas.microsoft.com/office/drawing/2014/main" val="599323571"/>
                    </a:ext>
                  </a:extLst>
                </a:gridCol>
                <a:gridCol w="927708">
                  <a:extLst>
                    <a:ext uri="{9D8B030D-6E8A-4147-A177-3AD203B41FA5}">
                      <a16:colId xmlns:a16="http://schemas.microsoft.com/office/drawing/2014/main" val="2645180675"/>
                    </a:ext>
                  </a:extLst>
                </a:gridCol>
                <a:gridCol w="992133">
                  <a:extLst>
                    <a:ext uri="{9D8B030D-6E8A-4147-A177-3AD203B41FA5}">
                      <a16:colId xmlns:a16="http://schemas.microsoft.com/office/drawing/2014/main" val="2247440354"/>
                    </a:ext>
                  </a:extLst>
                </a:gridCol>
                <a:gridCol w="1376042">
                  <a:extLst>
                    <a:ext uri="{9D8B030D-6E8A-4147-A177-3AD203B41FA5}">
                      <a16:colId xmlns:a16="http://schemas.microsoft.com/office/drawing/2014/main" val="1664076537"/>
                    </a:ext>
                  </a:extLst>
                </a:gridCol>
              </a:tblGrid>
              <a:tr h="2342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marL="82161" marR="82161" marT="38096" marB="38096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Amb. Temp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(℃)</a:t>
                      </a:r>
                    </a:p>
                  </a:txBody>
                  <a:tcPr marL="8953" marR="8953" marT="6622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Veh. Speed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(kph)</a:t>
                      </a:r>
                    </a:p>
                  </a:txBody>
                  <a:tcPr marL="8953" marR="8953" marT="6622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Air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flow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rate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(CMH)</a:t>
                      </a:r>
                    </a:p>
                  </a:txBody>
                  <a:tcPr marL="8953" marR="8953" marT="6622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951"/>
                  </a:ext>
                </a:extLst>
              </a:tr>
              <a:tr h="1578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Cooling</a:t>
                      </a:r>
                    </a:p>
                  </a:txBody>
                  <a:tcPr marL="8953" marR="8953" marT="6622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19637"/>
                  </a:ext>
                </a:extLst>
              </a:tr>
              <a:tr h="156952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Heating</a:t>
                      </a:r>
                    </a:p>
                  </a:txBody>
                  <a:tcPr marL="8953" marR="8953" marT="6622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96102"/>
                  </a:ext>
                </a:extLst>
              </a:tr>
              <a:tr h="1569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-7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8304" marR="8304" marT="578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649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8D6965C-5849-B5B5-5FA3-C55E15F88E09}"/>
              </a:ext>
            </a:extLst>
          </p:cNvPr>
          <p:cNvSpPr txBox="1"/>
          <p:nvPr/>
        </p:nvSpPr>
        <p:spPr>
          <a:xfrm>
            <a:off x="5813680" y="4495066"/>
            <a:ext cx="3260189" cy="243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marL="0" indent="0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900" b="0" spc="-15" dirty="0">
                <a:ln>
                  <a:solidFill>
                    <a:srgbClr val="000000">
                      <a:alpha val="0"/>
                    </a:srgbClr>
                  </a:solidFill>
                </a:ln>
                <a:latin typeface="Arial" panose="020B0604020202020204" pitchFamily="34" charset="0"/>
                <a:ea typeface="나눔고딕OTF" panose="020D0604000000000000" pitchFamily="34" charset="-127"/>
              </a:rPr>
              <a:t>1) Oil Circulation Rate : Oil content in the refrigerant/oil mixture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C418CE2-020D-0CB3-8661-4A5AC59B2DD9}"/>
              </a:ext>
            </a:extLst>
          </p:cNvPr>
          <p:cNvSpPr/>
          <p:nvPr/>
        </p:nvSpPr>
        <p:spPr>
          <a:xfrm>
            <a:off x="709457" y="881956"/>
            <a:ext cx="3175383" cy="287572"/>
          </a:xfrm>
          <a:prstGeom prst="rect">
            <a:avLst/>
          </a:prstGeom>
          <a:solidFill>
            <a:srgbClr val="EBF1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7AA7E-4C18-1B7F-5CA9-299E868F9D69}"/>
              </a:ext>
            </a:extLst>
          </p:cNvPr>
          <p:cNvSpPr txBox="1"/>
          <p:nvPr/>
        </p:nvSpPr>
        <p:spPr>
          <a:xfrm>
            <a:off x="1403522" y="856465"/>
            <a:ext cx="17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Test</a:t>
            </a:r>
            <a:r>
              <a: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equipment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9929DB-5D14-1ACC-CC05-2417C0806FE4}"/>
              </a:ext>
            </a:extLst>
          </p:cNvPr>
          <p:cNvSpPr txBox="1"/>
          <p:nvPr/>
        </p:nvSpPr>
        <p:spPr>
          <a:xfrm>
            <a:off x="5875345" y="856465"/>
            <a:ext cx="17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Test</a:t>
            </a:r>
            <a:r>
              <a: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conditions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8DD0905-38AC-D2DA-88E0-ADC08143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1" y="2901560"/>
            <a:ext cx="3555329" cy="1836714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7A44476-D204-9057-8AE3-270A62D5359D}"/>
              </a:ext>
            </a:extLst>
          </p:cNvPr>
          <p:cNvSpPr txBox="1"/>
          <p:nvPr/>
        </p:nvSpPr>
        <p:spPr>
          <a:xfrm>
            <a:off x="1725829" y="2685528"/>
            <a:ext cx="136255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685800">
              <a:spcAft>
                <a:spcPts val="600"/>
              </a:spcAft>
              <a:defRPr/>
            </a:pP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 pump schematic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12B91B-B00F-7787-519E-92293A98CA88}"/>
              </a:ext>
            </a:extLst>
          </p:cNvPr>
          <p:cNvSpPr txBox="1"/>
          <p:nvPr/>
        </p:nvSpPr>
        <p:spPr>
          <a:xfrm>
            <a:off x="5995688" y="3600484"/>
            <a:ext cx="3191826" cy="2681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marL="0" indent="0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1050" b="0" dirty="0">
                <a:solidFill>
                  <a:srgbClr val="000000"/>
                </a:solidFill>
                <a:latin typeface="Arial" panose="020B0604020202020204" pitchFamily="34" charset="0"/>
              </a:rPr>
              <a:t>※ Oil mass is determined based on an OCR</a:t>
            </a:r>
            <a:r>
              <a:rPr lang="en-US" altLang="ko-KR" sz="1050" b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1)</a:t>
            </a:r>
            <a:r>
              <a:rPr lang="en-US" altLang="ko-KR" sz="1050" b="0" dirty="0">
                <a:solidFill>
                  <a:srgbClr val="000000"/>
                </a:solidFill>
                <a:latin typeface="Arial" panose="020B0604020202020204" pitchFamily="34" charset="0"/>
              </a:rPr>
              <a:t> of 3-5%</a:t>
            </a:r>
            <a:endParaRPr lang="en-US" altLang="ko-KR" sz="1050" b="0" spc="-15" dirty="0">
              <a:ln>
                <a:solidFill>
                  <a:srgbClr val="000000">
                    <a:alpha val="0"/>
                  </a:srgbClr>
                </a:solidFill>
              </a:ln>
              <a:latin typeface="Arial" panose="020B0604020202020204" pitchFamily="34" charset="0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652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36BAE-A23B-07CD-999A-425C88DA8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180D-97A3-9891-016D-9D120677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ioniq5 model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1B53C-E234-9516-2C4B-729CDBFA928C}"/>
              </a:ext>
            </a:extLst>
          </p:cNvPr>
          <p:cNvSpPr txBox="1"/>
          <p:nvPr/>
        </p:nvSpPr>
        <p:spPr>
          <a:xfrm>
            <a:off x="1909318" y="1304625"/>
            <a:ext cx="531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Improved cooling performance with SK refrigerants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433B76-2185-F5ED-7902-0712B99CDD8D}"/>
              </a:ext>
            </a:extLst>
          </p:cNvPr>
          <p:cNvSpPr>
            <a:spLocks/>
          </p:cNvSpPr>
          <p:nvPr/>
        </p:nvSpPr>
        <p:spPr>
          <a:xfrm>
            <a:off x="2144560" y="2047095"/>
            <a:ext cx="4854880" cy="2822560"/>
          </a:xfrm>
          <a:prstGeom prst="rect">
            <a:avLst/>
          </a:prstGeom>
          <a:solidFill>
            <a:srgbClr val="4F81BD">
              <a:lumMod val="40000"/>
              <a:lumOff val="60000"/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id="{395B9A20-6F33-FE55-FEE3-C33CBC44D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948345"/>
              </p:ext>
            </p:extLst>
          </p:nvPr>
        </p:nvGraphicFramePr>
        <p:xfrm>
          <a:off x="2201264" y="2047096"/>
          <a:ext cx="4630192" cy="279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3EC36D0-A20F-AEB4-E381-20DF5376CC0E}"/>
              </a:ext>
            </a:extLst>
          </p:cNvPr>
          <p:cNvSpPr txBox="1"/>
          <p:nvPr/>
        </p:nvSpPr>
        <p:spPr>
          <a:xfrm>
            <a:off x="5393243" y="3694885"/>
            <a:ext cx="742594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53%</a:t>
            </a:r>
            <a:r>
              <a:rPr lang="ko-KR" altLang="en-US" sz="1200" kern="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98CC447-BF83-226E-590F-F54FD5AEBBDB}"/>
              </a:ext>
            </a:extLst>
          </p:cNvPr>
          <p:cNvSpPr/>
          <p:nvPr/>
        </p:nvSpPr>
        <p:spPr>
          <a:xfrm>
            <a:off x="2144560" y="1794242"/>
            <a:ext cx="4854880" cy="259881"/>
          </a:xfrm>
          <a:prstGeom prst="roundRect">
            <a:avLst>
              <a:gd name="adj" fmla="val 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Ambient temperature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(45℃)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365B03-A744-2DF1-D3F3-827335E6C25F}"/>
              </a:ext>
            </a:extLst>
          </p:cNvPr>
          <p:cNvSpPr txBox="1"/>
          <p:nvPr/>
        </p:nvSpPr>
        <p:spPr>
          <a:xfrm>
            <a:off x="2902758" y="2571750"/>
            <a:ext cx="1719860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fontAlgn="base" latinLnBrk="1">
              <a:spcAft>
                <a:spcPct val="0"/>
              </a:spcAft>
            </a:pPr>
            <a:r>
              <a:rPr lang="en-US" altLang="ko-KR" sz="12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Same capacity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3F26F6-BAA2-EADF-C915-5199F4DCA050}"/>
              </a:ext>
            </a:extLst>
          </p:cNvPr>
          <p:cNvSpPr txBox="1"/>
          <p:nvPr/>
        </p:nvSpPr>
        <p:spPr>
          <a:xfrm>
            <a:off x="5969541" y="3634216"/>
            <a:ext cx="742594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59%</a:t>
            </a:r>
            <a:r>
              <a:rPr lang="ko-KR" altLang="en-US" sz="1200" kern="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96FAA-056C-01BF-A0A2-3F148E0C014A}"/>
              </a:ext>
            </a:extLst>
          </p:cNvPr>
          <p:cNvSpPr txBox="1"/>
          <p:nvPr/>
        </p:nvSpPr>
        <p:spPr>
          <a:xfrm>
            <a:off x="380657" y="795489"/>
            <a:ext cx="2137806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fontAlgn="base" latinLnBrk="1">
              <a:spcAft>
                <a:spcPct val="0"/>
              </a:spcAft>
            </a:pPr>
            <a:r>
              <a:rPr lang="en-US" altLang="ko-KR" sz="16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Cooling mode</a:t>
            </a:r>
          </a:p>
        </p:txBody>
      </p:sp>
    </p:spTree>
    <p:extLst>
      <p:ext uri="{BB962C8B-B14F-4D97-AF65-F5344CB8AC3E}">
        <p14:creationId xmlns:p14="http://schemas.microsoft.com/office/powerpoint/2010/main" val="404660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D475-4BC7-E4A1-AA8C-F1BB77B2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3EB3-04AB-64EA-C811-64B6E8A4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ioniq5 model</a:t>
            </a:r>
            <a:endParaRPr lang="en-US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0522709-758A-DDD8-5BAE-D2B425C39854}"/>
              </a:ext>
            </a:extLst>
          </p:cNvPr>
          <p:cNvSpPr>
            <a:spLocks/>
          </p:cNvSpPr>
          <p:nvPr/>
        </p:nvSpPr>
        <p:spPr>
          <a:xfrm>
            <a:off x="504305" y="1744253"/>
            <a:ext cx="8027063" cy="3125402"/>
          </a:xfrm>
          <a:prstGeom prst="rect">
            <a:avLst/>
          </a:prstGeom>
          <a:solidFill>
            <a:srgbClr val="4F81BD">
              <a:lumMod val="40000"/>
              <a:lumOff val="60000"/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id="{68D77718-8B57-2BCC-1923-A26AF0BA5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480066"/>
              </p:ext>
            </p:extLst>
          </p:nvPr>
        </p:nvGraphicFramePr>
        <p:xfrm>
          <a:off x="5147817" y="1805167"/>
          <a:ext cx="3443928" cy="285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27">
            <a:extLst>
              <a:ext uri="{FF2B5EF4-FFF2-40B4-BE49-F238E27FC236}">
                <a16:creationId xmlns:a16="http://schemas.microsoft.com/office/drawing/2014/main" id="{E73FCA2E-A5E2-E7BC-3214-DD03A0EF7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764515"/>
              </p:ext>
            </p:extLst>
          </p:nvPr>
        </p:nvGraphicFramePr>
        <p:xfrm>
          <a:off x="416098" y="1811877"/>
          <a:ext cx="3683810" cy="278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68F4291-AB86-9CB6-B120-D13DDE6E4CDB}"/>
              </a:ext>
            </a:extLst>
          </p:cNvPr>
          <p:cNvSpPr txBox="1"/>
          <p:nvPr/>
        </p:nvSpPr>
        <p:spPr>
          <a:xfrm>
            <a:off x="2165508" y="326922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10%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C1687-053D-C5C5-3086-CB9E75BB9A43}"/>
              </a:ext>
            </a:extLst>
          </p:cNvPr>
          <p:cNvSpPr txBox="1"/>
          <p:nvPr/>
        </p:nvSpPr>
        <p:spPr>
          <a:xfrm>
            <a:off x="380657" y="795489"/>
            <a:ext cx="2137806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fontAlgn="base" latinLnBrk="1">
              <a:spcAft>
                <a:spcPct val="0"/>
              </a:spcAft>
            </a:pPr>
            <a:r>
              <a:rPr lang="en-US" altLang="ko-KR" sz="16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 mode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8C9F61-B947-DBB8-94F9-78D7D0F44F28}"/>
              </a:ext>
            </a:extLst>
          </p:cNvPr>
          <p:cNvSpPr txBox="1"/>
          <p:nvPr/>
        </p:nvSpPr>
        <p:spPr>
          <a:xfrm>
            <a:off x="1091525" y="1136537"/>
            <a:ext cx="6960950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fontAlgn="base" latinLnBrk="1">
              <a:spcAft>
                <a:spcPct val="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Reduced heating power consumption through improved heating performance</a:t>
            </a: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672CA881-B3B1-C196-9012-7072C98397F7}"/>
              </a:ext>
            </a:extLst>
          </p:cNvPr>
          <p:cNvSpPr/>
          <p:nvPr/>
        </p:nvSpPr>
        <p:spPr>
          <a:xfrm>
            <a:off x="4317928" y="3233065"/>
            <a:ext cx="587581" cy="383435"/>
          </a:xfrm>
          <a:prstGeom prst="righ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그래픽 34" descr="시계 방향으로 굽은 화살표 단색으로 채워진">
            <a:extLst>
              <a:ext uri="{FF2B5EF4-FFF2-40B4-BE49-F238E27FC236}">
                <a16:creationId xmlns:a16="http://schemas.microsoft.com/office/drawing/2014/main" id="{2CA94579-EF49-455D-97D5-8DFC4AF9E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54598">
            <a:off x="5736919" y="3321420"/>
            <a:ext cx="319463" cy="319463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F6402A38-AF34-884B-385A-EFA54DB31561}"/>
              </a:ext>
            </a:extLst>
          </p:cNvPr>
          <p:cNvSpPr/>
          <p:nvPr/>
        </p:nvSpPr>
        <p:spPr>
          <a:xfrm>
            <a:off x="504306" y="1483258"/>
            <a:ext cx="8027062" cy="259881"/>
          </a:xfrm>
          <a:prstGeom prst="roundRect">
            <a:avLst>
              <a:gd name="adj" fmla="val 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(-20℃)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B23B22-0812-7D2D-748A-41342998B93D}"/>
              </a:ext>
            </a:extLst>
          </p:cNvPr>
          <p:cNvSpPr txBox="1"/>
          <p:nvPr/>
        </p:nvSpPr>
        <p:spPr>
          <a:xfrm>
            <a:off x="903298" y="3058814"/>
            <a:ext cx="1019902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fontAlgn="base" latinLnBrk="1">
              <a:spcAft>
                <a:spcPct val="0"/>
              </a:spcAft>
            </a:pPr>
            <a:r>
              <a:rPr lang="en-US" altLang="ko-KR" sz="12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Same capacity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C51745-0967-4820-A963-58991B411E5E}"/>
              </a:ext>
            </a:extLst>
          </p:cNvPr>
          <p:cNvSpPr txBox="1"/>
          <p:nvPr/>
        </p:nvSpPr>
        <p:spPr>
          <a:xfrm>
            <a:off x="2522926" y="3127100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23%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A5FBB9-C013-447A-4863-2184B99C4AB8}"/>
              </a:ext>
            </a:extLst>
          </p:cNvPr>
          <p:cNvSpPr txBox="1"/>
          <p:nvPr/>
        </p:nvSpPr>
        <p:spPr>
          <a:xfrm>
            <a:off x="3242535" y="2270467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91D900-064C-601C-95E5-77B4D3E57307}"/>
              </a:ext>
            </a:extLst>
          </p:cNvPr>
          <p:cNvSpPr txBox="1"/>
          <p:nvPr/>
        </p:nvSpPr>
        <p:spPr>
          <a:xfrm>
            <a:off x="3592331" y="2224457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9B55DF-6590-2E0E-11D9-C758BC427CB6}"/>
              </a:ext>
            </a:extLst>
          </p:cNvPr>
          <p:cNvSpPr txBox="1"/>
          <p:nvPr/>
        </p:nvSpPr>
        <p:spPr>
          <a:xfrm>
            <a:off x="6060578" y="3200989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41%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17AAF6-D127-CAC9-1389-446185E858EB}"/>
              </a:ext>
            </a:extLst>
          </p:cNvPr>
          <p:cNvSpPr txBox="1"/>
          <p:nvPr/>
        </p:nvSpPr>
        <p:spPr>
          <a:xfrm>
            <a:off x="6502450" y="3172140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28%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7344D4-7D70-DEBA-4225-ACFD79CFF34F}"/>
              </a:ext>
            </a:extLst>
          </p:cNvPr>
          <p:cNvSpPr txBox="1"/>
          <p:nvPr/>
        </p:nvSpPr>
        <p:spPr>
          <a:xfrm>
            <a:off x="7577032" y="2308059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4%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D7ACD5-AB8B-BB8F-6C79-CF44AE59AFE8}"/>
              </a:ext>
            </a:extLst>
          </p:cNvPr>
          <p:cNvSpPr txBox="1"/>
          <p:nvPr/>
        </p:nvSpPr>
        <p:spPr>
          <a:xfrm>
            <a:off x="7975489" y="2279787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5%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6CC735-76C7-D64A-8B02-EE89BE353FFD}"/>
              </a:ext>
            </a:extLst>
          </p:cNvPr>
          <p:cNvSpPr txBox="1"/>
          <p:nvPr/>
        </p:nvSpPr>
        <p:spPr>
          <a:xfrm>
            <a:off x="3520461" y="4006963"/>
            <a:ext cx="324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E21B7-9476-2555-F0C7-DDF898F073FF}"/>
              </a:ext>
            </a:extLst>
          </p:cNvPr>
          <p:cNvSpPr txBox="1"/>
          <p:nvPr/>
        </p:nvSpPr>
        <p:spPr>
          <a:xfrm>
            <a:off x="4536673" y="4667672"/>
            <a:ext cx="40829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latinLnBrk="1"/>
            <a:r>
              <a:rPr lang="en-US" altLang="ko-K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Total PTC power consumption for target discharge temperature of 60°C</a:t>
            </a: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6181FB-C468-C434-C721-9EC28963F1E4}"/>
              </a:ext>
            </a:extLst>
          </p:cNvPr>
          <p:cNvSpPr txBox="1"/>
          <p:nvPr/>
        </p:nvSpPr>
        <p:spPr>
          <a:xfrm>
            <a:off x="4120907" y="1960520"/>
            <a:ext cx="1115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/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Comp.</a:t>
            </a:r>
            <a:r>
              <a: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RPM until the low-side pressure reaches atmospheric.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FEACEB-F17E-781F-E450-8508D7DD6AB4}"/>
              </a:ext>
            </a:extLst>
          </p:cNvPr>
          <p:cNvSpPr txBox="1"/>
          <p:nvPr/>
        </p:nvSpPr>
        <p:spPr>
          <a:xfrm>
            <a:off x="8266859" y="4042488"/>
            <a:ext cx="324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3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F86D-EDE6-BF28-D641-0EE73170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808F-1FD5-23EB-0B2D-1DB4B821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ioniq5 model</a:t>
            </a:r>
            <a:endParaRPr lang="en-US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170636F-8F84-64D0-34F3-ED90261DE7C9}"/>
              </a:ext>
            </a:extLst>
          </p:cNvPr>
          <p:cNvSpPr>
            <a:spLocks/>
          </p:cNvSpPr>
          <p:nvPr/>
        </p:nvSpPr>
        <p:spPr>
          <a:xfrm>
            <a:off x="504305" y="1744253"/>
            <a:ext cx="8027063" cy="3125402"/>
          </a:xfrm>
          <a:prstGeom prst="rect">
            <a:avLst/>
          </a:prstGeom>
          <a:solidFill>
            <a:srgbClr val="4F81BD">
              <a:lumMod val="40000"/>
              <a:lumOff val="60000"/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id="{68F216FA-53BF-E144-87CA-82D3A0EDA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54160"/>
              </p:ext>
            </p:extLst>
          </p:nvPr>
        </p:nvGraphicFramePr>
        <p:xfrm>
          <a:off x="5147817" y="1805167"/>
          <a:ext cx="3443928" cy="285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27">
            <a:extLst>
              <a:ext uri="{FF2B5EF4-FFF2-40B4-BE49-F238E27FC236}">
                <a16:creationId xmlns:a16="http://schemas.microsoft.com/office/drawing/2014/main" id="{AA7F9B9C-B6D6-CBE5-DA7D-B9DD379E7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497977"/>
              </p:ext>
            </p:extLst>
          </p:nvPr>
        </p:nvGraphicFramePr>
        <p:xfrm>
          <a:off x="416098" y="1811877"/>
          <a:ext cx="3683810" cy="278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F8D7404-1BA4-6B5E-D99F-E0693BCE037C}"/>
              </a:ext>
            </a:extLst>
          </p:cNvPr>
          <p:cNvSpPr txBox="1"/>
          <p:nvPr/>
        </p:nvSpPr>
        <p:spPr>
          <a:xfrm>
            <a:off x="2174285" y="306658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12%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78162D-128A-7E31-6845-E00CB818A8BE}"/>
              </a:ext>
            </a:extLst>
          </p:cNvPr>
          <p:cNvSpPr txBox="1"/>
          <p:nvPr/>
        </p:nvSpPr>
        <p:spPr>
          <a:xfrm>
            <a:off x="380657" y="795489"/>
            <a:ext cx="2137806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fontAlgn="base" latinLnBrk="1">
              <a:spcAft>
                <a:spcPct val="0"/>
              </a:spcAft>
            </a:pPr>
            <a:r>
              <a:rPr lang="en-US" altLang="ko-KR" sz="16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 mode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2FA6D1-0FCA-D984-8F3C-337AD9AB6F5E}"/>
              </a:ext>
            </a:extLst>
          </p:cNvPr>
          <p:cNvSpPr txBox="1"/>
          <p:nvPr/>
        </p:nvSpPr>
        <p:spPr>
          <a:xfrm>
            <a:off x="1091525" y="1136537"/>
            <a:ext cx="6960950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fontAlgn="base" latinLnBrk="1">
              <a:spcAft>
                <a:spcPct val="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Reduced heating power consumption through improved heating performance</a:t>
            </a: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5FCB3D4F-EEC7-93FB-BBF4-D2B82F8FF288}"/>
              </a:ext>
            </a:extLst>
          </p:cNvPr>
          <p:cNvSpPr/>
          <p:nvPr/>
        </p:nvSpPr>
        <p:spPr>
          <a:xfrm>
            <a:off x="4317928" y="3233065"/>
            <a:ext cx="587581" cy="383435"/>
          </a:xfrm>
          <a:prstGeom prst="righ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그래픽 34" descr="시계 방향으로 굽은 화살표 단색으로 채워진">
            <a:extLst>
              <a:ext uri="{FF2B5EF4-FFF2-40B4-BE49-F238E27FC236}">
                <a16:creationId xmlns:a16="http://schemas.microsoft.com/office/drawing/2014/main" id="{AAAC8438-7B7E-084A-DF6E-35E2B4D18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54598">
            <a:off x="5694113" y="2784000"/>
            <a:ext cx="319463" cy="319463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9C50B7D-21A0-2B8F-E5A6-8D8014D2A686}"/>
              </a:ext>
            </a:extLst>
          </p:cNvPr>
          <p:cNvSpPr/>
          <p:nvPr/>
        </p:nvSpPr>
        <p:spPr>
          <a:xfrm>
            <a:off x="504306" y="1483258"/>
            <a:ext cx="8027062" cy="259881"/>
          </a:xfrm>
          <a:prstGeom prst="roundRect">
            <a:avLst>
              <a:gd name="adj" fmla="val 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(-7℃)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604318-BC9B-8A3D-3533-F272855A39D0}"/>
              </a:ext>
            </a:extLst>
          </p:cNvPr>
          <p:cNvSpPr txBox="1"/>
          <p:nvPr/>
        </p:nvSpPr>
        <p:spPr>
          <a:xfrm>
            <a:off x="880696" y="2659490"/>
            <a:ext cx="1019902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fontAlgn="base" latinLnBrk="1">
              <a:spcAft>
                <a:spcPct val="0"/>
              </a:spcAft>
            </a:pPr>
            <a:r>
              <a:rPr lang="en-US" altLang="ko-KR" sz="1200" spc="-15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Same capacity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466CDD-EA38-3AD6-2E79-ADE000BEE621}"/>
              </a:ext>
            </a:extLst>
          </p:cNvPr>
          <p:cNvSpPr txBox="1"/>
          <p:nvPr/>
        </p:nvSpPr>
        <p:spPr>
          <a:xfrm>
            <a:off x="2531703" y="2924460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17%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DB8EA9-5832-B61F-7CBC-E21E42E208B8}"/>
              </a:ext>
            </a:extLst>
          </p:cNvPr>
          <p:cNvSpPr txBox="1"/>
          <p:nvPr/>
        </p:nvSpPr>
        <p:spPr>
          <a:xfrm>
            <a:off x="3247461" y="243176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3%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3A6857-6CB4-69B0-7324-D0516BE5A117}"/>
              </a:ext>
            </a:extLst>
          </p:cNvPr>
          <p:cNvSpPr txBox="1"/>
          <p:nvPr/>
        </p:nvSpPr>
        <p:spPr>
          <a:xfrm>
            <a:off x="3597257" y="238575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4%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B7CA7-DF9A-8DC3-163A-5F72D91501FF}"/>
              </a:ext>
            </a:extLst>
          </p:cNvPr>
          <p:cNvSpPr txBox="1"/>
          <p:nvPr/>
        </p:nvSpPr>
        <p:spPr>
          <a:xfrm>
            <a:off x="6096620" y="2772816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0F6A99-8D2E-BFC6-F07F-4FE79C9ED5DD}"/>
              </a:ext>
            </a:extLst>
          </p:cNvPr>
          <p:cNvSpPr txBox="1"/>
          <p:nvPr/>
        </p:nvSpPr>
        <p:spPr>
          <a:xfrm>
            <a:off x="6538492" y="2743967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D9F24B-A5C1-4C1E-C269-BFA583F20167}"/>
              </a:ext>
            </a:extLst>
          </p:cNvPr>
          <p:cNvSpPr txBox="1"/>
          <p:nvPr/>
        </p:nvSpPr>
        <p:spPr>
          <a:xfrm>
            <a:off x="7586401" y="254805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7%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5E1A57-CAAD-27B9-D5F6-9263683FFD73}"/>
              </a:ext>
            </a:extLst>
          </p:cNvPr>
          <p:cNvSpPr txBox="1"/>
          <p:nvPr/>
        </p:nvSpPr>
        <p:spPr>
          <a:xfrm>
            <a:off x="7988933" y="2597682"/>
            <a:ext cx="440369" cy="211930"/>
          </a:xfrm>
          <a:prstGeom prst="rect">
            <a:avLst/>
          </a:prstGeom>
          <a:noFill/>
        </p:spPr>
        <p:txBody>
          <a:bodyPr wrap="square" lIns="13500" tIns="13500" rIns="13500" bIns="13500">
            <a:spAutoFit/>
          </a:bodyPr>
          <a:lstStyle/>
          <a:p>
            <a:pPr algn="ctr"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9%</a:t>
            </a:r>
            <a:r>
              <a:rPr lang="ko-KR" alt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D3354A-A53A-088E-E664-1642F65E0136}"/>
              </a:ext>
            </a:extLst>
          </p:cNvPr>
          <p:cNvSpPr txBox="1"/>
          <p:nvPr/>
        </p:nvSpPr>
        <p:spPr>
          <a:xfrm>
            <a:off x="3520461" y="4006963"/>
            <a:ext cx="324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9FA904-5A65-0643-88EC-B10C305CC442}"/>
              </a:ext>
            </a:extLst>
          </p:cNvPr>
          <p:cNvSpPr txBox="1"/>
          <p:nvPr/>
        </p:nvSpPr>
        <p:spPr>
          <a:xfrm>
            <a:off x="4536673" y="4667672"/>
            <a:ext cx="40829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latinLnBrk="1"/>
            <a:r>
              <a:rPr lang="en-US" altLang="ko-K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Total PTC power consumption for target discharge temperature of 50°C</a:t>
            </a: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11B3D8-8AB1-723A-B483-7B3D04542291}"/>
              </a:ext>
            </a:extLst>
          </p:cNvPr>
          <p:cNvSpPr txBox="1"/>
          <p:nvPr/>
        </p:nvSpPr>
        <p:spPr>
          <a:xfrm>
            <a:off x="4209757" y="2268338"/>
            <a:ext cx="1115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/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Comp. RPM to match R1234yf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1D9FA6-2594-56D7-A8A4-50ECB2B565D5}"/>
              </a:ext>
            </a:extLst>
          </p:cNvPr>
          <p:cNvSpPr txBox="1"/>
          <p:nvPr/>
        </p:nvSpPr>
        <p:spPr>
          <a:xfrm>
            <a:off x="8266859" y="4042488"/>
            <a:ext cx="324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1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FF5F-D6F3-BF08-C9E9-35D283E9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A67D-5C26-B54A-8684-322666C4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KONA EV model</a:t>
            </a:r>
            <a:endParaRPr 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A591E44-DA33-775E-1E29-5A923DEF6843}"/>
              </a:ext>
            </a:extLst>
          </p:cNvPr>
          <p:cNvSpPr/>
          <p:nvPr/>
        </p:nvSpPr>
        <p:spPr>
          <a:xfrm>
            <a:off x="5160166" y="873564"/>
            <a:ext cx="3175383" cy="287572"/>
          </a:xfrm>
          <a:prstGeom prst="rect">
            <a:avLst/>
          </a:prstGeom>
          <a:solidFill>
            <a:srgbClr val="EBF1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4B2F9B7-66AA-100C-D35F-32E39C12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3837"/>
              </p:ext>
            </p:extLst>
          </p:nvPr>
        </p:nvGraphicFramePr>
        <p:xfrm>
          <a:off x="4731625" y="2473921"/>
          <a:ext cx="4032464" cy="71064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:a16="http://schemas.microsoft.com/office/drawing/2014/main" val="2644509021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3179071493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1481665373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4271160660"/>
                    </a:ext>
                  </a:extLst>
                </a:gridCol>
              </a:tblGrid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Refrigerant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Oil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Ref. mass(g)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Oil mass(g)</a:t>
                      </a:r>
                      <a:endParaRPr lang="ko-KR" altLang="en-US" sz="12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3230"/>
                  </a:ext>
                </a:extLst>
              </a:tr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R1234yf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ENEOS</a:t>
                      </a:r>
                      <a:r>
                        <a:rPr lang="ko-KR" altLang="en-US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POE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1675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300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40509"/>
                  </a:ext>
                </a:extLst>
              </a:tr>
              <a:tr h="191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R-494B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SK Oil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2095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325</a:t>
                      </a:r>
                      <a:endParaRPr lang="ko-KR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80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A1B464-3B08-8185-B563-89BE22E5AD0A}"/>
              </a:ext>
            </a:extLst>
          </p:cNvPr>
          <p:cNvSpPr txBox="1"/>
          <p:nvPr/>
        </p:nvSpPr>
        <p:spPr>
          <a:xfrm>
            <a:off x="502196" y="1271474"/>
            <a:ext cx="3910181" cy="13519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atinLnBrk="1">
              <a:buFont typeface="Arial" panose="020B0604020202020204" pitchFamily="34" charset="0"/>
              <a:buChar char="•"/>
            </a:pPr>
            <a:r>
              <a:rPr lang="en-US" altLang="ko-KR" sz="1400" b="0" spc="0" dirty="0">
                <a:latin typeface="Arial" panose="020B0604020202020204" pitchFamily="34" charset="0"/>
              </a:rPr>
              <a:t>Evaluation conducted at Creative Thermal Solutions (CTS) (partner of SAE CRP)</a:t>
            </a:r>
          </a:p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dirty="0">
                <a:solidFill>
                  <a:srgbClr val="000000"/>
                </a:solidFill>
                <a:latin typeface="Arial" panose="020B0604020202020204" pitchFamily="34" charset="0"/>
              </a:rPr>
              <a:t>Test specimen : Hyundai KONA heat pump system and component.</a:t>
            </a:r>
          </a:p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spc="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e-Compressor : Scroll type, 33cc volume</a:t>
            </a:r>
            <a:endParaRPr lang="en-US" altLang="ko-KR" sz="1400" b="0" spc="0" dirty="0">
              <a:ln>
                <a:solidFill>
                  <a:srgbClr val="000000">
                    <a:alpha val="0"/>
                  </a:srgbClr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2281BF9-CCDA-E577-A20D-BBE79BDBD070}"/>
              </a:ext>
            </a:extLst>
          </p:cNvPr>
          <p:cNvSpPr/>
          <p:nvPr/>
        </p:nvSpPr>
        <p:spPr>
          <a:xfrm>
            <a:off x="709457" y="881956"/>
            <a:ext cx="3175383" cy="287572"/>
          </a:xfrm>
          <a:prstGeom prst="rect">
            <a:avLst/>
          </a:prstGeom>
          <a:solidFill>
            <a:srgbClr val="EBF1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D5891-6EAD-07F0-EBF4-71596AC20688}"/>
              </a:ext>
            </a:extLst>
          </p:cNvPr>
          <p:cNvSpPr txBox="1"/>
          <p:nvPr/>
        </p:nvSpPr>
        <p:spPr>
          <a:xfrm>
            <a:off x="1377940" y="834992"/>
            <a:ext cx="17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Test</a:t>
            </a:r>
            <a:r>
              <a: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equipment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A42CA2-66AA-B336-4678-3CE0B592BB67}"/>
              </a:ext>
            </a:extLst>
          </p:cNvPr>
          <p:cNvSpPr txBox="1"/>
          <p:nvPr/>
        </p:nvSpPr>
        <p:spPr>
          <a:xfrm>
            <a:off x="5805967" y="834992"/>
            <a:ext cx="17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Test</a:t>
            </a:r>
            <a:r>
              <a: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conditions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1CF51A-A45B-90FD-BACE-2FF2B6CF99AF}"/>
              </a:ext>
            </a:extLst>
          </p:cNvPr>
          <p:cNvSpPr txBox="1"/>
          <p:nvPr/>
        </p:nvSpPr>
        <p:spPr>
          <a:xfrm>
            <a:off x="4853909" y="1358667"/>
            <a:ext cx="3787895" cy="8441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dirty="0">
                <a:solidFill>
                  <a:srgbClr val="000000"/>
                </a:solidFill>
                <a:latin typeface="Arial" panose="020B0604020202020204" pitchFamily="34" charset="0"/>
              </a:rPr>
              <a:t>SAE J 2765 Reduced Matrix</a:t>
            </a:r>
          </a:p>
          <a:p>
            <a:pPr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400" b="0" dirty="0">
                <a:solidFill>
                  <a:srgbClr val="000000"/>
                </a:solidFill>
                <a:latin typeface="Arial" panose="020B0604020202020204" pitchFamily="34" charset="0"/>
              </a:rPr>
              <a:t>Cooling and heating mode was conducted respectively</a:t>
            </a:r>
            <a:endParaRPr lang="en-US" altLang="ko-KR" sz="1400" b="0" spc="-15" dirty="0">
              <a:ln>
                <a:solidFill>
                  <a:srgbClr val="000000">
                    <a:alpha val="0"/>
                  </a:srgbClr>
                </a:solidFill>
              </a:ln>
              <a:latin typeface="Arial" panose="020B0604020202020204" pitchFamily="34" charset="0"/>
              <a:ea typeface="나눔고딕OTF" panose="020D0604000000000000" pitchFamily="34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E601D1D-1798-D941-47A1-A781A861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0" y="2857362"/>
            <a:ext cx="3512238" cy="1880912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7D7EF2-84A4-68D3-0CE0-AC8DE8F33D6C}"/>
              </a:ext>
            </a:extLst>
          </p:cNvPr>
          <p:cNvSpPr txBox="1"/>
          <p:nvPr/>
        </p:nvSpPr>
        <p:spPr>
          <a:xfrm>
            <a:off x="5813680" y="4495066"/>
            <a:ext cx="3260189" cy="243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marL="0" indent="0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900" b="0" spc="-15" dirty="0">
                <a:ln>
                  <a:solidFill>
                    <a:srgbClr val="000000">
                      <a:alpha val="0"/>
                    </a:srgbClr>
                  </a:solidFill>
                </a:ln>
                <a:latin typeface="Arial" panose="020B0604020202020204" pitchFamily="34" charset="0"/>
                <a:ea typeface="나눔고딕OTF" panose="020D0604000000000000" pitchFamily="34" charset="-127"/>
              </a:rPr>
              <a:t>1) Oil Circulation Rate : Oil content in the refrigerant/oil mixture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58A7A8-585A-68C2-9F7E-3B6E68BB4432}"/>
              </a:ext>
            </a:extLst>
          </p:cNvPr>
          <p:cNvSpPr txBox="1"/>
          <p:nvPr/>
        </p:nvSpPr>
        <p:spPr>
          <a:xfrm>
            <a:off x="6016953" y="3184561"/>
            <a:ext cx="3191826" cy="2681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9388" indent="-179388" defTabSz="457211">
              <a:spcAft>
                <a:spcPts val="600"/>
              </a:spcAft>
              <a:buFont typeface="Arial" panose="020B0604020202020204" pitchFamily="34" charset="0"/>
              <a:buChar char="▌"/>
              <a:defRPr sz="1300" b="1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marL="0" indent="0" latinLnBrk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1050" b="0" dirty="0">
                <a:solidFill>
                  <a:srgbClr val="000000"/>
                </a:solidFill>
                <a:latin typeface="Arial" panose="020B0604020202020204" pitchFamily="34" charset="0"/>
              </a:rPr>
              <a:t>※ Oil mass is determined based on an OCR</a:t>
            </a:r>
            <a:r>
              <a:rPr lang="en-US" altLang="ko-KR" sz="1050" b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1)</a:t>
            </a:r>
            <a:r>
              <a:rPr lang="en-US" altLang="ko-KR" sz="1050" b="0" dirty="0">
                <a:solidFill>
                  <a:srgbClr val="000000"/>
                </a:solidFill>
                <a:latin typeface="Arial" panose="020B0604020202020204" pitchFamily="34" charset="0"/>
              </a:rPr>
              <a:t> of 3-4%</a:t>
            </a:r>
            <a:endParaRPr lang="en-US" altLang="ko-KR" sz="1050" b="0" spc="-15" dirty="0">
              <a:ln>
                <a:solidFill>
                  <a:srgbClr val="000000">
                    <a:alpha val="0"/>
                  </a:srgbClr>
                </a:solidFill>
              </a:ln>
              <a:latin typeface="Arial" panose="020B0604020202020204" pitchFamily="34" charset="0"/>
              <a:ea typeface="나눔고딕OTF" panose="020D0604000000000000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6856B5-8E32-A992-EB8F-84B5C53311C5}"/>
              </a:ext>
            </a:extLst>
          </p:cNvPr>
          <p:cNvSpPr txBox="1"/>
          <p:nvPr/>
        </p:nvSpPr>
        <p:spPr>
          <a:xfrm>
            <a:off x="1725829" y="2685528"/>
            <a:ext cx="136255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685800">
              <a:spcAft>
                <a:spcPts val="600"/>
              </a:spcAft>
              <a:defRPr/>
            </a:pP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 pump schematic</a:t>
            </a:r>
          </a:p>
        </p:txBody>
      </p:sp>
    </p:spTree>
    <p:extLst>
      <p:ext uri="{BB962C8B-B14F-4D97-AF65-F5344CB8AC3E}">
        <p14:creationId xmlns:p14="http://schemas.microsoft.com/office/powerpoint/2010/main" val="23872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F4BA-202D-1F53-2241-5181649A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1587-7CC3-A28E-1216-666A1E03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KONA EV model</a:t>
            </a:r>
            <a:endParaRPr lang="en-US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E300DD8-A14E-8326-1192-64156B3C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1" y="1177911"/>
            <a:ext cx="4437307" cy="17040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C77B92-2E47-D958-188C-F0CEA98F4E09}"/>
              </a:ext>
            </a:extLst>
          </p:cNvPr>
          <p:cNvSpPr txBox="1"/>
          <p:nvPr/>
        </p:nvSpPr>
        <p:spPr>
          <a:xfrm>
            <a:off x="409900" y="919063"/>
            <a:ext cx="2439831" cy="24622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defTabSz="685800"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SAE Full test matrix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9BC5EED-6F04-5B3C-077E-2B785D76F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0" y="2571750"/>
            <a:ext cx="4543840" cy="2076954"/>
          </a:xfrm>
          <a:prstGeom prst="rect">
            <a:avLst/>
          </a:prstGeom>
        </p:spPr>
      </p:pic>
      <p:pic>
        <p:nvPicPr>
          <p:cNvPr id="15" name="Picture 62" descr="g copy">
            <a:extLst>
              <a:ext uri="{FF2B5EF4-FFF2-40B4-BE49-F238E27FC236}">
                <a16:creationId xmlns:a16="http://schemas.microsoft.com/office/drawing/2014/main" id="{F2B44D4D-77E2-DAFD-E413-57AC50CE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50000" contrast="55000"/>
          </a:blip>
          <a:srcRect/>
          <a:stretch>
            <a:fillRect/>
          </a:stretch>
        </p:blipFill>
        <p:spPr bwMode="auto">
          <a:xfrm rot="5400000">
            <a:off x="4718637" y="2411537"/>
            <a:ext cx="1419799" cy="7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B63F543-39AA-5121-72BD-562A33774DD8}"/>
              </a:ext>
            </a:extLst>
          </p:cNvPr>
          <p:cNvSpPr/>
          <p:nvPr/>
        </p:nvSpPr>
        <p:spPr>
          <a:xfrm>
            <a:off x="5903333" y="2225054"/>
            <a:ext cx="2669960" cy="1183973"/>
          </a:xfrm>
          <a:prstGeom prst="roundRect">
            <a:avLst>
              <a:gd name="adj" fmla="val 0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Reduced test matrix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22D88-846F-5116-0688-A4F5E3842042}"/>
              </a:ext>
            </a:extLst>
          </p:cNvPr>
          <p:cNvSpPr txBox="1"/>
          <p:nvPr/>
        </p:nvSpPr>
        <p:spPr>
          <a:xfrm>
            <a:off x="1963137" y="1887247"/>
            <a:ext cx="939862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algn="ctr" defTabSz="685800">
              <a:buFont typeface="Arial" panose="020B0604020202020204" pitchFamily="34" charset="0"/>
              <a:buNone/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Cooling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2904D9-A3C5-919A-3202-EFBB15351E23}"/>
              </a:ext>
            </a:extLst>
          </p:cNvPr>
          <p:cNvSpPr txBox="1"/>
          <p:nvPr/>
        </p:nvSpPr>
        <p:spPr>
          <a:xfrm>
            <a:off x="2149568" y="3667526"/>
            <a:ext cx="939862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algn="ctr" defTabSz="685800">
              <a:buFont typeface="Arial" panose="020B0604020202020204" pitchFamily="34" charset="0"/>
              <a:buNone/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6483-6BCD-F35C-7278-EB203E9A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3956-A89D-C725-8ED1-10709DE3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KONA EV model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7497D-867A-479A-0967-E28C3617C30A}"/>
              </a:ext>
            </a:extLst>
          </p:cNvPr>
          <p:cNvSpPr txBox="1"/>
          <p:nvPr/>
        </p:nvSpPr>
        <p:spPr>
          <a:xfrm>
            <a:off x="340222" y="911532"/>
            <a:ext cx="2439831" cy="24622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defTabSz="685800"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Reduced test matrix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5EBD342-DB42-163F-37CD-16F27BD78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02708"/>
              </p:ext>
            </p:extLst>
          </p:nvPr>
        </p:nvGraphicFramePr>
        <p:xfrm>
          <a:off x="254475" y="1704512"/>
          <a:ext cx="4360055" cy="3398520"/>
        </p:xfrm>
        <a:graphic>
          <a:graphicData uri="http://schemas.openxmlformats.org/drawingml/2006/table">
            <a:tbl>
              <a:tblPr firstRow="1" bandRow="1"/>
              <a:tblGrid>
                <a:gridCol w="366326">
                  <a:extLst>
                    <a:ext uri="{9D8B030D-6E8A-4147-A177-3AD203B41FA5}">
                      <a16:colId xmlns:a16="http://schemas.microsoft.com/office/drawing/2014/main" val="660077251"/>
                    </a:ext>
                  </a:extLst>
                </a:gridCol>
                <a:gridCol w="533639">
                  <a:extLst>
                    <a:ext uri="{9D8B030D-6E8A-4147-A177-3AD203B41FA5}">
                      <a16:colId xmlns:a16="http://schemas.microsoft.com/office/drawing/2014/main" val="4144748692"/>
                    </a:ext>
                  </a:extLst>
                </a:gridCol>
                <a:gridCol w="533639">
                  <a:extLst>
                    <a:ext uri="{9D8B030D-6E8A-4147-A177-3AD203B41FA5}">
                      <a16:colId xmlns:a16="http://schemas.microsoft.com/office/drawing/2014/main" val="136096783"/>
                    </a:ext>
                  </a:extLst>
                </a:gridCol>
                <a:gridCol w="533639">
                  <a:extLst>
                    <a:ext uri="{9D8B030D-6E8A-4147-A177-3AD203B41FA5}">
                      <a16:colId xmlns:a16="http://schemas.microsoft.com/office/drawing/2014/main" val="492164661"/>
                    </a:ext>
                  </a:extLst>
                </a:gridCol>
                <a:gridCol w="533639">
                  <a:extLst>
                    <a:ext uri="{9D8B030D-6E8A-4147-A177-3AD203B41FA5}">
                      <a16:colId xmlns:a16="http://schemas.microsoft.com/office/drawing/2014/main" val="1007153828"/>
                    </a:ext>
                  </a:extLst>
                </a:gridCol>
                <a:gridCol w="533639">
                  <a:extLst>
                    <a:ext uri="{9D8B030D-6E8A-4147-A177-3AD203B41FA5}">
                      <a16:colId xmlns:a16="http://schemas.microsoft.com/office/drawing/2014/main" val="519179856"/>
                    </a:ext>
                  </a:extLst>
                </a:gridCol>
                <a:gridCol w="807148">
                  <a:extLst>
                    <a:ext uri="{9D8B030D-6E8A-4147-A177-3AD203B41FA5}">
                      <a16:colId xmlns:a16="http://schemas.microsoft.com/office/drawing/2014/main" val="2732088611"/>
                    </a:ext>
                  </a:extLst>
                </a:gridCol>
                <a:gridCol w="518386">
                  <a:extLst>
                    <a:ext uri="{9D8B030D-6E8A-4147-A177-3AD203B41FA5}">
                      <a16:colId xmlns:a16="http://schemas.microsoft.com/office/drawing/2014/main" val="2753267470"/>
                    </a:ext>
                  </a:extLst>
                </a:gridCol>
              </a:tblGrid>
              <a:tr h="169398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No.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Test Name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Outdoor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indoor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Bat.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120518"/>
                  </a:ext>
                </a:extLst>
              </a:tr>
              <a:tr h="4030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Amb.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Temp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Veh. 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speed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HX Temp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Air in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RH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Target Temp. HX Air Out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Load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54047"/>
                  </a:ext>
                </a:extLst>
              </a:tr>
              <a:tr h="1693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Km/h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%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kW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6278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I10a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5C/45C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71454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H10a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5C/45C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1317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I25c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56748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I25c-8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3687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I25a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81456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H25a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67090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7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I35a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83985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H35a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67596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H35b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67227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I45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0.1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94729"/>
                  </a:ext>
                </a:extLst>
              </a:tr>
              <a:tr h="1693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M45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3606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2881F91-D9AA-B4AA-15A4-78091D7FE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02577"/>
              </p:ext>
            </p:extLst>
          </p:nvPr>
        </p:nvGraphicFramePr>
        <p:xfrm>
          <a:off x="4864643" y="1704512"/>
          <a:ext cx="4024884" cy="2956560"/>
        </p:xfrm>
        <a:graphic>
          <a:graphicData uri="http://schemas.openxmlformats.org/drawingml/2006/table">
            <a:tbl>
              <a:tblPr firstRow="1" bandRow="1"/>
              <a:tblGrid>
                <a:gridCol w="383797">
                  <a:extLst>
                    <a:ext uri="{9D8B030D-6E8A-4147-A177-3AD203B41FA5}">
                      <a16:colId xmlns:a16="http://schemas.microsoft.com/office/drawing/2014/main" val="660077251"/>
                    </a:ext>
                  </a:extLst>
                </a:gridCol>
                <a:gridCol w="559089">
                  <a:extLst>
                    <a:ext uri="{9D8B030D-6E8A-4147-A177-3AD203B41FA5}">
                      <a16:colId xmlns:a16="http://schemas.microsoft.com/office/drawing/2014/main" val="4144748692"/>
                    </a:ext>
                  </a:extLst>
                </a:gridCol>
                <a:gridCol w="559089">
                  <a:extLst>
                    <a:ext uri="{9D8B030D-6E8A-4147-A177-3AD203B41FA5}">
                      <a16:colId xmlns:a16="http://schemas.microsoft.com/office/drawing/2014/main" val="136096783"/>
                    </a:ext>
                  </a:extLst>
                </a:gridCol>
                <a:gridCol w="559089">
                  <a:extLst>
                    <a:ext uri="{9D8B030D-6E8A-4147-A177-3AD203B41FA5}">
                      <a16:colId xmlns:a16="http://schemas.microsoft.com/office/drawing/2014/main" val="492164661"/>
                    </a:ext>
                  </a:extLst>
                </a:gridCol>
                <a:gridCol w="559089">
                  <a:extLst>
                    <a:ext uri="{9D8B030D-6E8A-4147-A177-3AD203B41FA5}">
                      <a16:colId xmlns:a16="http://schemas.microsoft.com/office/drawing/2014/main" val="1007153828"/>
                    </a:ext>
                  </a:extLst>
                </a:gridCol>
                <a:gridCol w="559089">
                  <a:extLst>
                    <a:ext uri="{9D8B030D-6E8A-4147-A177-3AD203B41FA5}">
                      <a16:colId xmlns:a16="http://schemas.microsoft.com/office/drawing/2014/main" val="519179856"/>
                    </a:ext>
                  </a:extLst>
                </a:gridCol>
                <a:gridCol w="845642">
                  <a:extLst>
                    <a:ext uri="{9D8B030D-6E8A-4147-A177-3AD203B41FA5}">
                      <a16:colId xmlns:a16="http://schemas.microsoft.com/office/drawing/2014/main" val="2732088611"/>
                    </a:ext>
                  </a:extLst>
                </a:gridCol>
              </a:tblGrid>
              <a:tr h="188595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No.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Test Name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Outdoor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indoor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120518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5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Amb.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Temp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Veh. 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speed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HX Temp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Air in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RH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Target Temp. HX Air Out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54047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retendard Medium" panose="02000603000000020004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Km/h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%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6278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M-20a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71454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I-20c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1317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H-20c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-20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56748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M-10a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3687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I-10c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8145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H-10c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6709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7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M0a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83985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I0b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6759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9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H0b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etendard Medium" panose="02000603000000020004" pitchFamily="50" charset="-127"/>
                          <a:cs typeface="Arial" panose="020B0604020202020204" pitchFamily="34" charset="0"/>
                        </a:rPr>
                        <a:t>55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etendard Medium" panose="0200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67227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0B1DBC-9855-EDCF-0FAA-FFB9211763B5}"/>
              </a:ext>
            </a:extLst>
          </p:cNvPr>
          <p:cNvSpPr/>
          <p:nvPr/>
        </p:nvSpPr>
        <p:spPr>
          <a:xfrm>
            <a:off x="875912" y="1335615"/>
            <a:ext cx="3175383" cy="28757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ABB50-C73D-9FB8-4D65-49C672E78767}"/>
              </a:ext>
            </a:extLst>
          </p:cNvPr>
          <p:cNvSpPr txBox="1"/>
          <p:nvPr/>
        </p:nvSpPr>
        <p:spPr>
          <a:xfrm>
            <a:off x="1343405" y="1328476"/>
            <a:ext cx="213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Cooling (11 conditions)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7D1DF8-0082-5649-8B0F-EDF2A006FB85}"/>
              </a:ext>
            </a:extLst>
          </p:cNvPr>
          <p:cNvSpPr/>
          <p:nvPr/>
        </p:nvSpPr>
        <p:spPr>
          <a:xfrm>
            <a:off x="5289393" y="1335615"/>
            <a:ext cx="3175383" cy="28757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126D43-DA1E-8A9D-B063-F8391DCD61EF}"/>
              </a:ext>
            </a:extLst>
          </p:cNvPr>
          <p:cNvSpPr txBox="1"/>
          <p:nvPr/>
        </p:nvSpPr>
        <p:spPr>
          <a:xfrm>
            <a:off x="5707211" y="1320277"/>
            <a:ext cx="233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 (9 conditions)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4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4B0E-0769-C217-3718-DE28BBA2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DFC5-24D2-DD56-B1C0-AC65778B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KONA EV model</a:t>
            </a:r>
            <a:endParaRPr lang="en-US" b="1" dirty="0"/>
          </a:p>
        </p:txBody>
      </p: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150A2EDB-11AD-BB39-F02E-1CAE4F108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99141"/>
              </p:ext>
            </p:extLst>
          </p:nvPr>
        </p:nvGraphicFramePr>
        <p:xfrm>
          <a:off x="148857" y="2059969"/>
          <a:ext cx="8761228" cy="256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54E6DF1-41B4-4876-556E-4E73D1F7F1C5}"/>
              </a:ext>
            </a:extLst>
          </p:cNvPr>
          <p:cNvSpPr txBox="1"/>
          <p:nvPr/>
        </p:nvSpPr>
        <p:spPr>
          <a:xfrm>
            <a:off x="340222" y="911532"/>
            <a:ext cx="2439831" cy="24622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defTabSz="685800"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Cooling test results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3AFD7-40AF-34C9-C8E8-C7B797342BB8}"/>
              </a:ext>
            </a:extLst>
          </p:cNvPr>
          <p:cNvSpPr txBox="1"/>
          <p:nvPr/>
        </p:nvSpPr>
        <p:spPr>
          <a:xfrm>
            <a:off x="2686704" y="1903781"/>
            <a:ext cx="375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COP</a:t>
            </a:r>
            <a:r>
              <a: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of R494B (equivalent AC capacity to R1234yf)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Pretendard Medium" panose="0200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9EADBE-1FCB-EF2F-DEB2-7AEB535A228C}"/>
              </a:ext>
            </a:extLst>
          </p:cNvPr>
          <p:cNvSpPr txBox="1">
            <a:spLocks/>
          </p:cNvSpPr>
          <p:nvPr/>
        </p:nvSpPr>
        <p:spPr>
          <a:xfrm>
            <a:off x="1881012" y="1333857"/>
            <a:ext cx="5381976" cy="3425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Improves COP at the same AC capacity as R1234yf.</a:t>
            </a:r>
            <a:endParaRPr 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8E12FE7-F2B5-80D7-04DF-AA249B3D8B41}"/>
              </a:ext>
            </a:extLst>
          </p:cNvPr>
          <p:cNvSpPr txBox="1">
            <a:spLocks/>
          </p:cNvSpPr>
          <p:nvPr/>
        </p:nvSpPr>
        <p:spPr>
          <a:xfrm>
            <a:off x="3637688" y="4434340"/>
            <a:ext cx="1914151" cy="1846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increase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A533A2-6709-F20D-40C6-0C6122CF2FC4}"/>
              </a:ext>
            </a:extLst>
          </p:cNvPr>
          <p:cNvSpPr txBox="1">
            <a:spLocks/>
          </p:cNvSpPr>
          <p:nvPr/>
        </p:nvSpPr>
        <p:spPr>
          <a:xfrm>
            <a:off x="3403628" y="2578589"/>
            <a:ext cx="1939655" cy="224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Grater capacity relative to </a:t>
            </a:r>
            <a:r>
              <a:rPr lang="en-US" sz="1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</a:t>
            </a:r>
            <a:endParaRPr 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5D9A746-00E1-53E7-79A9-CD99E68180F0}"/>
              </a:ext>
            </a:extLst>
          </p:cNvPr>
          <p:cNvCxnSpPr>
            <a:cxnSpLocks/>
          </p:cNvCxnSpPr>
          <p:nvPr/>
        </p:nvCxnSpPr>
        <p:spPr>
          <a:xfrm flipH="1">
            <a:off x="3502865" y="2796480"/>
            <a:ext cx="62586" cy="3328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oval"/>
          </a:ln>
          <a:effectLst/>
        </p:spPr>
      </p:cxn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9953A9F3-A8EE-7121-6346-E5CFEF0B8AA6}"/>
              </a:ext>
            </a:extLst>
          </p:cNvPr>
          <p:cNvSpPr/>
          <p:nvPr/>
        </p:nvSpPr>
        <p:spPr>
          <a:xfrm>
            <a:off x="862434" y="4354189"/>
            <a:ext cx="7799558" cy="344970"/>
          </a:xfrm>
          <a:prstGeom prst="rightArrow">
            <a:avLst/>
          </a:prstGeom>
          <a:solidFill>
            <a:srgbClr val="4F81BD">
              <a:lumMod val="75000"/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8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D2CC-6115-84A3-C344-33ACBC24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4962-2277-FC3B-386F-5FB304DE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System performance test</a:t>
            </a:r>
            <a:r>
              <a:rPr lang="en-US" altLang="ko-KR" sz="2400" b="1" dirty="0"/>
              <a:t>- </a:t>
            </a:r>
            <a:r>
              <a:rPr lang="en-US" altLang="ko-KR" sz="2400" b="1" dirty="0" err="1"/>
              <a:t>hyundai</a:t>
            </a:r>
            <a:r>
              <a:rPr lang="en-US" altLang="ko-KR" sz="2400" b="1" dirty="0"/>
              <a:t> KONA EV model</a:t>
            </a:r>
            <a:endParaRPr lang="en-US" b="1" dirty="0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3284706F-788F-873D-09F7-394A96428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613522"/>
              </p:ext>
            </p:extLst>
          </p:nvPr>
        </p:nvGraphicFramePr>
        <p:xfrm>
          <a:off x="340222" y="2075149"/>
          <a:ext cx="8410584" cy="256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9E26C0-A097-3FF1-0B2C-B1D7401D1320}"/>
              </a:ext>
            </a:extLst>
          </p:cNvPr>
          <p:cNvSpPr txBox="1"/>
          <p:nvPr/>
        </p:nvSpPr>
        <p:spPr>
          <a:xfrm>
            <a:off x="340222" y="911532"/>
            <a:ext cx="2439831" cy="24622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defTabSz="685800"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 test results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3F519-BF87-8DD1-A100-1D78BF6AA037}"/>
              </a:ext>
            </a:extLst>
          </p:cNvPr>
          <p:cNvSpPr txBox="1">
            <a:spLocks/>
          </p:cNvSpPr>
          <p:nvPr/>
        </p:nvSpPr>
        <p:spPr>
          <a:xfrm>
            <a:off x="1922539" y="1271195"/>
            <a:ext cx="5298922" cy="5554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300"/>
              </a:spcAft>
              <a:defRPr/>
            </a:pPr>
            <a:r>
              <a:rPr lang="en-US" altLang="ko-KR" b="0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Achieves higher heating capacity than R1234yf in HP mode.</a:t>
            </a:r>
          </a:p>
          <a:p>
            <a:pPr defTabSz="685800">
              <a:spcAft>
                <a:spcPts val="300"/>
              </a:spcAft>
              <a:defRPr/>
            </a:pPr>
            <a:r>
              <a:rPr lang="en-US" altLang="ko-KR" b="0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Reduces COP for heating at the same heating capacity as R1234yf.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C26898-CAB3-90FA-6727-4EB0F09DCFB3}"/>
              </a:ext>
            </a:extLst>
          </p:cNvPr>
          <p:cNvSpPr txBox="1">
            <a:spLocks/>
          </p:cNvSpPr>
          <p:nvPr/>
        </p:nvSpPr>
        <p:spPr>
          <a:xfrm>
            <a:off x="3637688" y="4434340"/>
            <a:ext cx="1914151" cy="1846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increase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BAC9875-240E-FE2E-1041-E471DDDE4BBF}"/>
              </a:ext>
            </a:extLst>
          </p:cNvPr>
          <p:cNvSpPr/>
          <p:nvPr/>
        </p:nvSpPr>
        <p:spPr>
          <a:xfrm>
            <a:off x="862434" y="4354189"/>
            <a:ext cx="7799558" cy="344970"/>
          </a:xfrm>
          <a:prstGeom prst="rightArrow">
            <a:avLst/>
          </a:prstGeom>
          <a:solidFill>
            <a:srgbClr val="4F81BD">
              <a:lumMod val="75000"/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CD872-3211-EC69-FCA4-6A7E52A9C12A}"/>
              </a:ext>
            </a:extLst>
          </p:cNvPr>
          <p:cNvSpPr txBox="1"/>
          <p:nvPr/>
        </p:nvSpPr>
        <p:spPr>
          <a:xfrm>
            <a:off x="2686704" y="1903781"/>
            <a:ext cx="375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COP</a:t>
            </a:r>
            <a:r>
              <a: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of R494B (equivalent AC capacity to R1234yf)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Pretendard Medium" panose="020006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7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6D233-044E-4F5D-D508-55B4A9E0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5271-2310-6A2F-33E5-BE1C97FC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SAE CRP Process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414422-C793-00C5-4FA8-885C6CE212B2}"/>
              </a:ext>
            </a:extLst>
          </p:cNvPr>
          <p:cNvSpPr txBox="1"/>
          <p:nvPr/>
        </p:nvSpPr>
        <p:spPr>
          <a:xfrm>
            <a:off x="7067895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4Q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984248EB-8C1B-4609-FC3D-B77EF7DEEA3F}"/>
              </a:ext>
            </a:extLst>
          </p:cNvPr>
          <p:cNvSpPr/>
          <p:nvPr/>
        </p:nvSpPr>
        <p:spPr>
          <a:xfrm>
            <a:off x="326563" y="1087581"/>
            <a:ext cx="8490875" cy="3575947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6C2D11-FBF4-A1B4-F52A-CFB2E78A9174}"/>
              </a:ext>
            </a:extLst>
          </p:cNvPr>
          <p:cNvSpPr txBox="1"/>
          <p:nvPr/>
        </p:nvSpPr>
        <p:spPr>
          <a:xfrm>
            <a:off x="3395405" y="926572"/>
            <a:ext cx="2353191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13501B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【 SAE CRP Process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13501B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】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13501B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5E526A-B6DC-C6ED-AB50-B834D6125332}"/>
              </a:ext>
            </a:extLst>
          </p:cNvPr>
          <p:cNvSpPr txBox="1"/>
          <p:nvPr/>
        </p:nvSpPr>
        <p:spPr>
          <a:xfrm>
            <a:off x="1235953" y="122747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2024</a:t>
            </a:r>
            <a:endParaRPr lang="ko-KR" altLang="en-US" sz="12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55350B3-6A56-BC0D-4978-8E72CABB2283}"/>
              </a:ext>
            </a:extLst>
          </p:cNvPr>
          <p:cNvSpPr txBox="1"/>
          <p:nvPr/>
        </p:nvSpPr>
        <p:spPr>
          <a:xfrm>
            <a:off x="7645264" y="12192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2026</a:t>
            </a:r>
            <a:endParaRPr lang="ko-KR" altLang="en-US" sz="12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740CA44E-758B-E278-DA97-9B47E3D7F6FC}"/>
              </a:ext>
            </a:extLst>
          </p:cNvPr>
          <p:cNvCxnSpPr>
            <a:cxnSpLocks/>
          </p:cNvCxnSpPr>
          <p:nvPr/>
        </p:nvCxnSpPr>
        <p:spPr>
          <a:xfrm>
            <a:off x="4713464" y="2403647"/>
            <a:ext cx="0" cy="1492681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E4CB8070-3342-406A-1E0D-120106C35959}"/>
              </a:ext>
            </a:extLst>
          </p:cNvPr>
          <p:cNvCxnSpPr>
            <a:cxnSpLocks/>
          </p:cNvCxnSpPr>
          <p:nvPr/>
        </p:nvCxnSpPr>
        <p:spPr>
          <a:xfrm flipH="1">
            <a:off x="4713465" y="3896327"/>
            <a:ext cx="478972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pic>
        <p:nvPicPr>
          <p:cNvPr id="76" name="그림 75">
            <a:extLst>
              <a:ext uri="{FF2B5EF4-FFF2-40B4-BE49-F238E27FC236}">
                <a16:creationId xmlns:a16="http://schemas.microsoft.com/office/drawing/2014/main" id="{51F458A6-FA74-FCCD-438C-3C270BCC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11" y="935229"/>
            <a:ext cx="444293" cy="284035"/>
          </a:xfrm>
          <a:prstGeom prst="rect">
            <a:avLst/>
          </a:prstGeom>
        </p:spPr>
      </p:pic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6C3AFB47-9FF0-232C-B505-165F2DEF9A23}"/>
              </a:ext>
            </a:extLst>
          </p:cNvPr>
          <p:cNvCxnSpPr>
            <a:cxnSpLocks/>
          </p:cNvCxnSpPr>
          <p:nvPr/>
        </p:nvCxnSpPr>
        <p:spPr>
          <a:xfrm>
            <a:off x="1463690" y="1439943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4427E87-2C21-19D8-97B4-D35157D6E001}"/>
              </a:ext>
            </a:extLst>
          </p:cNvPr>
          <p:cNvCxnSpPr>
            <a:cxnSpLocks/>
          </p:cNvCxnSpPr>
          <p:nvPr/>
        </p:nvCxnSpPr>
        <p:spPr>
          <a:xfrm>
            <a:off x="2979569" y="1688415"/>
            <a:ext cx="0" cy="175500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90BD9FF-166E-4220-F554-0B1647432461}"/>
              </a:ext>
            </a:extLst>
          </p:cNvPr>
          <p:cNvCxnSpPr>
            <a:cxnSpLocks/>
          </p:cNvCxnSpPr>
          <p:nvPr/>
        </p:nvCxnSpPr>
        <p:spPr>
          <a:xfrm flipH="1">
            <a:off x="2979569" y="2777359"/>
            <a:ext cx="478972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899B94FF-E776-6E53-DB51-E1476CC25061}"/>
              </a:ext>
            </a:extLst>
          </p:cNvPr>
          <p:cNvCxnSpPr>
            <a:cxnSpLocks/>
          </p:cNvCxnSpPr>
          <p:nvPr/>
        </p:nvCxnSpPr>
        <p:spPr>
          <a:xfrm flipH="1">
            <a:off x="2979569" y="3090188"/>
            <a:ext cx="478972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2D668219-982C-DE3F-4799-215DF884EA7A}"/>
              </a:ext>
            </a:extLst>
          </p:cNvPr>
          <p:cNvCxnSpPr>
            <a:cxnSpLocks/>
          </p:cNvCxnSpPr>
          <p:nvPr/>
        </p:nvCxnSpPr>
        <p:spPr>
          <a:xfrm flipH="1">
            <a:off x="2979568" y="3428183"/>
            <a:ext cx="689135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B869C7E8-AE79-8A3A-D2F6-87BD5FD90A43}"/>
              </a:ext>
            </a:extLst>
          </p:cNvPr>
          <p:cNvCxnSpPr>
            <a:cxnSpLocks/>
          </p:cNvCxnSpPr>
          <p:nvPr/>
        </p:nvCxnSpPr>
        <p:spPr>
          <a:xfrm>
            <a:off x="1189446" y="1920240"/>
            <a:ext cx="0" cy="811651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F108A39-5BFD-7801-E295-1ADD043AE212}"/>
              </a:ext>
            </a:extLst>
          </p:cNvPr>
          <p:cNvSpPr txBox="1"/>
          <p:nvPr/>
        </p:nvSpPr>
        <p:spPr>
          <a:xfrm>
            <a:off x="1570885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1Q</a:t>
            </a:r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F0AB6640-C142-C7C0-6438-5348372F3E58}"/>
              </a:ext>
            </a:extLst>
          </p:cNvPr>
          <p:cNvCxnSpPr>
            <a:cxnSpLocks/>
          </p:cNvCxnSpPr>
          <p:nvPr/>
        </p:nvCxnSpPr>
        <p:spPr>
          <a:xfrm flipH="1">
            <a:off x="1204500" y="2403647"/>
            <a:ext cx="478972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85749CDF-F81B-68ED-2253-4FAA163B3C8B}"/>
              </a:ext>
            </a:extLst>
          </p:cNvPr>
          <p:cNvCxnSpPr>
            <a:cxnSpLocks/>
          </p:cNvCxnSpPr>
          <p:nvPr/>
        </p:nvCxnSpPr>
        <p:spPr>
          <a:xfrm flipH="1">
            <a:off x="1189446" y="2731891"/>
            <a:ext cx="478972" cy="0"/>
          </a:xfrm>
          <a:prstGeom prst="line">
            <a:avLst/>
          </a:prstGeom>
          <a:noFill/>
          <a:ln w="22225" cap="flat" cmpd="sng" algn="ctr">
            <a:solidFill>
              <a:srgbClr val="003300"/>
            </a:solidFill>
            <a:prstDash val="sysDot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6375F75-DCF2-C7B1-C132-0030BA046D5F}"/>
              </a:ext>
            </a:extLst>
          </p:cNvPr>
          <p:cNvSpPr txBox="1"/>
          <p:nvPr/>
        </p:nvSpPr>
        <p:spPr>
          <a:xfrm>
            <a:off x="4351267" y="12266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2025</a:t>
            </a:r>
            <a:endParaRPr lang="ko-KR" altLang="en-US" sz="12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72BEB9-BC61-8692-F6CD-F9C9905CDD11}"/>
              </a:ext>
            </a:extLst>
          </p:cNvPr>
          <p:cNvSpPr txBox="1"/>
          <p:nvPr/>
        </p:nvSpPr>
        <p:spPr>
          <a:xfrm>
            <a:off x="2359262" y="1275597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E79FE2-160A-76F2-14CD-DB32E5AF8BE9}"/>
              </a:ext>
            </a:extLst>
          </p:cNvPr>
          <p:cNvSpPr txBox="1"/>
          <p:nvPr/>
        </p:nvSpPr>
        <p:spPr>
          <a:xfrm>
            <a:off x="3147638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3Q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66069E-6B41-4A53-F04E-EFD743CD9EAA}"/>
              </a:ext>
            </a:extLst>
          </p:cNvPr>
          <p:cNvSpPr txBox="1"/>
          <p:nvPr/>
        </p:nvSpPr>
        <p:spPr>
          <a:xfrm>
            <a:off x="3936016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4Q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4C4A8D-593C-E434-C89A-F4F920E9DDC0}"/>
              </a:ext>
            </a:extLst>
          </p:cNvPr>
          <p:cNvSpPr txBox="1"/>
          <p:nvPr/>
        </p:nvSpPr>
        <p:spPr>
          <a:xfrm>
            <a:off x="4713464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1Q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9B77630-AB9A-04DE-8738-260BA2858996}"/>
              </a:ext>
            </a:extLst>
          </p:cNvPr>
          <p:cNvSpPr txBox="1"/>
          <p:nvPr/>
        </p:nvSpPr>
        <p:spPr>
          <a:xfrm>
            <a:off x="5538107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2Q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F5F755-8EA0-11AC-3AC8-6116CF743BF9}"/>
              </a:ext>
            </a:extLst>
          </p:cNvPr>
          <p:cNvSpPr txBox="1"/>
          <p:nvPr/>
        </p:nvSpPr>
        <p:spPr>
          <a:xfrm>
            <a:off x="6322413" y="1268509"/>
            <a:ext cx="551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685800" latinLnBrk="1"/>
            <a:r>
              <a:rPr lang="en-US" altLang="ko-KR" sz="105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3Q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74A2067-56C2-E912-91F9-493D54877D05}"/>
              </a:ext>
            </a:extLst>
          </p:cNvPr>
          <p:cNvSpPr txBox="1"/>
          <p:nvPr/>
        </p:nvSpPr>
        <p:spPr>
          <a:xfrm>
            <a:off x="593616" y="122747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2023</a:t>
            </a:r>
            <a:endParaRPr lang="ko-KR" altLang="en-US" sz="12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AA497CF-CD57-84E4-8B68-DA5A26B5D4C9}"/>
              </a:ext>
            </a:extLst>
          </p:cNvPr>
          <p:cNvCxnSpPr>
            <a:cxnSpLocks/>
          </p:cNvCxnSpPr>
          <p:nvPr/>
        </p:nvCxnSpPr>
        <p:spPr>
          <a:xfrm>
            <a:off x="2240767" y="1439943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2623F065-9C7C-AB61-C74E-4EC3F0325C93}"/>
              </a:ext>
            </a:extLst>
          </p:cNvPr>
          <p:cNvCxnSpPr>
            <a:cxnSpLocks/>
          </p:cNvCxnSpPr>
          <p:nvPr/>
        </p:nvCxnSpPr>
        <p:spPr>
          <a:xfrm>
            <a:off x="4572000" y="1439943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38FA10EE-9246-809A-165E-6D8ABC2A3D40}"/>
              </a:ext>
            </a:extLst>
          </p:cNvPr>
          <p:cNvCxnSpPr>
            <a:cxnSpLocks/>
          </p:cNvCxnSpPr>
          <p:nvPr/>
        </p:nvCxnSpPr>
        <p:spPr>
          <a:xfrm>
            <a:off x="3794923" y="1439943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A4B5154D-6A36-0F05-2737-982EFA356AC9}"/>
              </a:ext>
            </a:extLst>
          </p:cNvPr>
          <p:cNvCxnSpPr>
            <a:cxnSpLocks/>
          </p:cNvCxnSpPr>
          <p:nvPr/>
        </p:nvCxnSpPr>
        <p:spPr>
          <a:xfrm>
            <a:off x="3017845" y="1446765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98" name="화살표: 오각형 97">
            <a:extLst>
              <a:ext uri="{FF2B5EF4-FFF2-40B4-BE49-F238E27FC236}">
                <a16:creationId xmlns:a16="http://schemas.microsoft.com/office/drawing/2014/main" id="{B664674A-3A6E-4DBB-D882-A49EE9D8712A}"/>
              </a:ext>
            </a:extLst>
          </p:cNvPr>
          <p:cNvSpPr/>
          <p:nvPr/>
        </p:nvSpPr>
        <p:spPr>
          <a:xfrm>
            <a:off x="750772" y="1641982"/>
            <a:ext cx="1507232" cy="370247"/>
          </a:xfrm>
          <a:prstGeom prst="homePlate">
            <a:avLst/>
          </a:prstGeom>
          <a:solidFill>
            <a:srgbClr val="1B6F27"/>
          </a:solidFill>
          <a:ln w="31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685835"/>
            <a:r>
              <a:rPr lang="en-US" altLang="ko-KR" sz="1200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Phase#1</a:t>
            </a:r>
            <a:endParaRPr lang="ko-KR" altLang="en-US" sz="1200" b="1" dirty="0">
              <a:gradFill>
                <a:gsLst>
                  <a:gs pos="83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56AB0938-9822-A102-F473-CED2477D1921}"/>
              </a:ext>
            </a:extLst>
          </p:cNvPr>
          <p:cNvCxnSpPr>
            <a:cxnSpLocks/>
          </p:cNvCxnSpPr>
          <p:nvPr/>
        </p:nvCxnSpPr>
        <p:spPr>
          <a:xfrm>
            <a:off x="5388282" y="1447161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7CEB6D6D-1808-1B12-7F0C-55F98B71AED0}"/>
              </a:ext>
            </a:extLst>
          </p:cNvPr>
          <p:cNvCxnSpPr>
            <a:cxnSpLocks/>
          </p:cNvCxnSpPr>
          <p:nvPr/>
        </p:nvCxnSpPr>
        <p:spPr>
          <a:xfrm>
            <a:off x="6204564" y="1447161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428BB6F2-9B78-ED15-E611-2B01E71890B2}"/>
              </a:ext>
            </a:extLst>
          </p:cNvPr>
          <p:cNvCxnSpPr>
            <a:cxnSpLocks/>
          </p:cNvCxnSpPr>
          <p:nvPr/>
        </p:nvCxnSpPr>
        <p:spPr>
          <a:xfrm>
            <a:off x="7837127" y="1439546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62684842-09E2-7031-0870-0A8E4BB7AF2D}"/>
              </a:ext>
            </a:extLst>
          </p:cNvPr>
          <p:cNvCxnSpPr>
            <a:cxnSpLocks/>
          </p:cNvCxnSpPr>
          <p:nvPr/>
        </p:nvCxnSpPr>
        <p:spPr>
          <a:xfrm>
            <a:off x="7020846" y="1453983"/>
            <a:ext cx="0" cy="323080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03" name="화살표: 갈매기형 수장 102">
            <a:extLst>
              <a:ext uri="{FF2B5EF4-FFF2-40B4-BE49-F238E27FC236}">
                <a16:creationId xmlns:a16="http://schemas.microsoft.com/office/drawing/2014/main" id="{BD22DFCA-E4A8-03A1-77AC-9F4AE702A109}"/>
              </a:ext>
            </a:extLst>
          </p:cNvPr>
          <p:cNvSpPr/>
          <p:nvPr/>
        </p:nvSpPr>
        <p:spPr>
          <a:xfrm>
            <a:off x="3823042" y="2109686"/>
            <a:ext cx="3170553" cy="370206"/>
          </a:xfrm>
          <a:prstGeom prst="chevron">
            <a:avLst/>
          </a:prstGeom>
          <a:solidFill>
            <a:srgbClr val="1B6F27"/>
          </a:solidFill>
          <a:ln w="31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685835"/>
            <a:r>
              <a:rPr lang="en-US" altLang="ko-KR" sz="1200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Phase#3</a:t>
            </a:r>
            <a:endParaRPr lang="ko-KR" altLang="en-US" sz="1200" b="1" dirty="0">
              <a:gradFill>
                <a:gsLst>
                  <a:gs pos="83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04" name="화살표: 갈매기형 수장 103">
            <a:extLst>
              <a:ext uri="{FF2B5EF4-FFF2-40B4-BE49-F238E27FC236}">
                <a16:creationId xmlns:a16="http://schemas.microsoft.com/office/drawing/2014/main" id="{B8F93BC0-1D84-8BE8-D67A-E35A8C653F26}"/>
              </a:ext>
            </a:extLst>
          </p:cNvPr>
          <p:cNvSpPr/>
          <p:nvPr/>
        </p:nvSpPr>
        <p:spPr>
          <a:xfrm>
            <a:off x="2258004" y="1646222"/>
            <a:ext cx="4735591" cy="370206"/>
          </a:xfrm>
          <a:prstGeom prst="chevron">
            <a:avLst/>
          </a:prstGeom>
          <a:solidFill>
            <a:srgbClr val="1B6F27"/>
          </a:solidFill>
          <a:ln w="31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685835"/>
            <a:r>
              <a:rPr lang="en-US" altLang="ko-KR" sz="1200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Phase#2</a:t>
            </a:r>
            <a:endParaRPr lang="ko-KR" altLang="en-US" sz="1200" b="1" dirty="0">
              <a:gradFill>
                <a:gsLst>
                  <a:gs pos="8300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05" name="모서리가 둥근 직사각형 39">
            <a:extLst>
              <a:ext uri="{FF2B5EF4-FFF2-40B4-BE49-F238E27FC236}">
                <a16:creationId xmlns:a16="http://schemas.microsoft.com/office/drawing/2014/main" id="{D9F54483-B6DF-5924-103B-76818102720B}"/>
              </a:ext>
            </a:extLst>
          </p:cNvPr>
          <p:cNvSpPr/>
          <p:nvPr/>
        </p:nvSpPr>
        <p:spPr>
          <a:xfrm>
            <a:off x="4831427" y="3989890"/>
            <a:ext cx="1853280" cy="500296"/>
          </a:xfrm>
          <a:prstGeom prst="roundRect">
            <a:avLst>
              <a:gd name="adj" fmla="val 0"/>
            </a:avLst>
          </a:prstGeom>
          <a:solidFill>
            <a:srgbClr val="4BACC6">
              <a:lumMod val="20000"/>
              <a:lumOff val="80000"/>
            </a:srgbClr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wrap="square" lIns="0" rIns="13500" rtlCol="0" anchor="ctr">
            <a:noAutofit/>
          </a:bodyPr>
          <a:lstStyle/>
          <a:p>
            <a:pPr marL="0" marR="0" lvl="0" indent="0" algn="ctr" defTabSz="6858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FTA (Fault Tree Analysis)</a:t>
            </a:r>
          </a:p>
          <a:p>
            <a:pPr marL="0" marR="0" lvl="0" indent="0" algn="ctr" defTabSz="6858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Target date : ‘25.3Q</a:t>
            </a: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F5DB09D9-536D-12B4-64CE-DFE240A4BCC5}"/>
              </a:ext>
            </a:extLst>
          </p:cNvPr>
          <p:cNvSpPr/>
          <p:nvPr/>
        </p:nvSpPr>
        <p:spPr>
          <a:xfrm>
            <a:off x="4819623" y="3780389"/>
            <a:ext cx="1868584" cy="2160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Risk assessment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04929858-48CF-A3C9-BE6F-4F69DAD8FC21}"/>
              </a:ext>
            </a:extLst>
          </p:cNvPr>
          <p:cNvSpPr/>
          <p:nvPr/>
        </p:nvSpPr>
        <p:spPr>
          <a:xfrm>
            <a:off x="3068776" y="2699850"/>
            <a:ext cx="1331093" cy="22427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System Testing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0E52BBE0-E2DD-C02A-C181-F340BBF98405}"/>
              </a:ext>
            </a:extLst>
          </p:cNvPr>
          <p:cNvSpPr/>
          <p:nvPr/>
        </p:nvSpPr>
        <p:spPr>
          <a:xfrm>
            <a:off x="3074113" y="2991233"/>
            <a:ext cx="1331093" cy="22427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Thermal stability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BB4BD67F-0314-0BDB-00A9-21E792AACC4C}"/>
              </a:ext>
            </a:extLst>
          </p:cNvPr>
          <p:cNvSpPr/>
          <p:nvPr/>
        </p:nvSpPr>
        <p:spPr>
          <a:xfrm>
            <a:off x="1319931" y="2297580"/>
            <a:ext cx="1259561" cy="22427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Initial screening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E180F8D0-4DA4-41C2-9F10-B87BD744A6A8}"/>
              </a:ext>
            </a:extLst>
          </p:cNvPr>
          <p:cNvSpPr/>
          <p:nvPr/>
        </p:nvSpPr>
        <p:spPr>
          <a:xfrm>
            <a:off x="1319931" y="2613077"/>
            <a:ext cx="1259561" cy="22427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0d Calculation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B80C46C-0B38-83EE-31CD-1D3E3B8F0DFA}"/>
              </a:ext>
            </a:extLst>
          </p:cNvPr>
          <p:cNvSpPr/>
          <p:nvPr/>
        </p:nvSpPr>
        <p:spPr>
          <a:xfrm>
            <a:off x="3074113" y="3316046"/>
            <a:ext cx="1331093" cy="22427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LCCP analysis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8E6EBB2-7FEA-4443-FB2C-43E603223264}"/>
              </a:ext>
            </a:extLst>
          </p:cNvPr>
          <p:cNvSpPr txBox="1"/>
          <p:nvPr/>
        </p:nvSpPr>
        <p:spPr>
          <a:xfrm>
            <a:off x="3009760" y="3565223"/>
            <a:ext cx="149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To be completed after the LCCP tool release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8CFFFFF5-673B-FCC2-EB39-B84D6B35E4CF}"/>
              </a:ext>
            </a:extLst>
          </p:cNvPr>
          <p:cNvCxnSpPr>
            <a:cxnSpLocks/>
          </p:cNvCxnSpPr>
          <p:nvPr/>
        </p:nvCxnSpPr>
        <p:spPr>
          <a:xfrm>
            <a:off x="820571" y="1483952"/>
            <a:ext cx="7384530" cy="0"/>
          </a:xfrm>
          <a:prstGeom prst="straightConnector1">
            <a:avLst/>
          </a:prstGeom>
          <a:noFill/>
          <a:ln w="25400" cap="flat" cmpd="sng" algn="ctr">
            <a:solidFill>
              <a:srgbClr val="1B6F27"/>
            </a:solidFill>
            <a:prstDash val="solid"/>
            <a:tailEnd type="triangle"/>
          </a:ln>
          <a:effectLst/>
        </p:spPr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999C207F-D3CD-57F7-DFF2-ABAC21A16895}"/>
              </a:ext>
            </a:extLst>
          </p:cNvPr>
          <p:cNvSpPr/>
          <p:nvPr/>
        </p:nvSpPr>
        <p:spPr>
          <a:xfrm>
            <a:off x="7094733" y="2263891"/>
            <a:ext cx="1455913" cy="435959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SNAP Submission</a:t>
            </a:r>
          </a:p>
        </p:txBody>
      </p:sp>
      <p:cxnSp>
        <p:nvCxnSpPr>
          <p:cNvPr id="115" name="연결선: 꺾임 114">
            <a:extLst>
              <a:ext uri="{FF2B5EF4-FFF2-40B4-BE49-F238E27FC236}">
                <a16:creationId xmlns:a16="http://schemas.microsoft.com/office/drawing/2014/main" id="{AF0B20FE-4C2B-2D82-3437-F03C22C6045B}"/>
              </a:ext>
            </a:extLst>
          </p:cNvPr>
          <p:cNvCxnSpPr>
            <a:cxnSpLocks/>
            <a:stCxn id="114" idx="0"/>
          </p:cNvCxnSpPr>
          <p:nvPr/>
        </p:nvCxnSpPr>
        <p:spPr>
          <a:xfrm rot="16200000" flipV="1">
            <a:off x="7032559" y="1473759"/>
            <a:ext cx="790505" cy="789759"/>
          </a:xfrm>
          <a:prstGeom prst="bentConnector3">
            <a:avLst/>
          </a:prstGeom>
          <a:noFill/>
          <a:ln w="12700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543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212F93-3F25-47E6-C9BE-E3B2B3443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Alternative Refrigerant and Refrigeration/Heat Pump Systems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9B9ED2-0849-D9D5-8607-1E00773FE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JAEMIN LEE, BONGHO KANG, JISEONG NOH, HYERI KIM</a:t>
            </a:r>
          </a:p>
          <a:p>
            <a:r>
              <a:rPr lang="en-US" sz="1600" dirty="0"/>
              <a:t>SK innovation</a:t>
            </a:r>
          </a:p>
        </p:txBody>
      </p:sp>
      <p:pic>
        <p:nvPicPr>
          <p:cNvPr id="15" name="그림 개체 틀 14" descr="그래픽, 폰트, 그래픽 디자인, 디자인이(가) 표시된 사진&#10;&#10;자동 생성된 설명">
            <a:extLst>
              <a:ext uri="{FF2B5EF4-FFF2-40B4-BE49-F238E27FC236}">
                <a16:creationId xmlns:a16="http://schemas.microsoft.com/office/drawing/2014/main" id="{B99EE822-C556-A973-9042-B759741626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72" r="1688"/>
          <a:stretch/>
        </p:blipFill>
        <p:spPr>
          <a:xfrm>
            <a:off x="6783572" y="4416647"/>
            <a:ext cx="2183219" cy="457980"/>
          </a:xfrm>
        </p:spPr>
      </p:pic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0912E-A761-26C4-F468-83EEEEAD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8839C18A-73DE-7982-EAC1-E32896DE7A60}"/>
              </a:ext>
            </a:extLst>
          </p:cNvPr>
          <p:cNvSpPr>
            <a:spLocks/>
          </p:cNvSpPr>
          <p:nvPr/>
        </p:nvSpPr>
        <p:spPr>
          <a:xfrm>
            <a:off x="1085864" y="896562"/>
            <a:ext cx="1481400" cy="531264"/>
          </a:xfrm>
          <a:prstGeom prst="rect">
            <a:avLst/>
          </a:prstGeom>
          <a:solidFill>
            <a:srgbClr val="4F81BD">
              <a:lumMod val="40000"/>
              <a:lumOff val="60000"/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56BD3-6755-B6F2-4DB9-5BBCAEE3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Conclusion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DB9098-077E-D434-30D3-167D156E0AEA}"/>
              </a:ext>
            </a:extLst>
          </p:cNvPr>
          <p:cNvSpPr txBox="1"/>
          <p:nvPr/>
        </p:nvSpPr>
        <p:spPr>
          <a:xfrm>
            <a:off x="1100600" y="3211199"/>
            <a:ext cx="15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16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Performance enhancement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DC1C6-A686-CCA5-05D2-F7079C836C60}"/>
              </a:ext>
            </a:extLst>
          </p:cNvPr>
          <p:cNvSpPr txBox="1"/>
          <p:nvPr/>
        </p:nvSpPr>
        <p:spPr>
          <a:xfrm>
            <a:off x="1100600" y="2442086"/>
            <a:ext cx="179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16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System compatibility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3801BD-6E29-1EF1-DB63-766537D15313}"/>
              </a:ext>
            </a:extLst>
          </p:cNvPr>
          <p:cNvSpPr txBox="1"/>
          <p:nvPr/>
        </p:nvSpPr>
        <p:spPr>
          <a:xfrm>
            <a:off x="341813" y="4188834"/>
            <a:ext cx="846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R494B and R4101A offer low GWP and non PFAS alternatives for automotive applications</a:t>
            </a:r>
            <a:endParaRPr lang="ko-KR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C7C84CF-3A24-A8A7-BD37-C1EF26D6070F}"/>
              </a:ext>
            </a:extLst>
          </p:cNvPr>
          <p:cNvGrpSpPr/>
          <p:nvPr/>
        </p:nvGrpSpPr>
        <p:grpSpPr>
          <a:xfrm>
            <a:off x="476371" y="2411531"/>
            <a:ext cx="679752" cy="550311"/>
            <a:chOff x="8266861" y="1869606"/>
            <a:chExt cx="1088704" cy="881391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1AFFE179-444F-AB82-4366-B18D2653485C}"/>
                </a:ext>
              </a:extLst>
            </p:cNvPr>
            <p:cNvSpPr/>
            <p:nvPr/>
          </p:nvSpPr>
          <p:spPr>
            <a:xfrm>
              <a:off x="8574168" y="2094535"/>
              <a:ext cx="363062" cy="325469"/>
            </a:xfrm>
            <a:custGeom>
              <a:avLst/>
              <a:gdLst>
                <a:gd name="connsiteX0" fmla="*/ 37021 w 363062"/>
                <a:gd name="connsiteY0" fmla="*/ 229838 h 325469"/>
                <a:gd name="connsiteX1" fmla="*/ 37021 w 363062"/>
                <a:gd name="connsiteY1" fmla="*/ 229838 h 325469"/>
                <a:gd name="connsiteX2" fmla="*/ 90647 w 363062"/>
                <a:gd name="connsiteY2" fmla="*/ 252031 h 325469"/>
                <a:gd name="connsiteX3" fmla="*/ 157839 w 363062"/>
                <a:gd name="connsiteY3" fmla="*/ 191777 h 325469"/>
                <a:gd name="connsiteX4" fmla="*/ 213329 w 363062"/>
                <a:gd name="connsiteY4" fmla="*/ 231076 h 325469"/>
                <a:gd name="connsiteX5" fmla="*/ 202185 w 363062"/>
                <a:gd name="connsiteY5" fmla="*/ 298228 h 325469"/>
                <a:gd name="connsiteX6" fmla="*/ 266764 w 363062"/>
                <a:gd name="connsiteY6" fmla="*/ 324993 h 325469"/>
                <a:gd name="connsiteX7" fmla="*/ 267907 w 363062"/>
                <a:gd name="connsiteY7" fmla="*/ 325469 h 325469"/>
                <a:gd name="connsiteX8" fmla="*/ 363062 w 363062"/>
                <a:gd name="connsiteY8" fmla="*/ 95250 h 325469"/>
                <a:gd name="connsiteX9" fmla="*/ 132176 w 363062"/>
                <a:gd name="connsiteY9" fmla="*/ 0 h 325469"/>
                <a:gd name="connsiteX10" fmla="*/ 96267 w 363062"/>
                <a:gd name="connsiteY10" fmla="*/ 88297 h 325469"/>
                <a:gd name="connsiteX11" fmla="*/ 96267 w 363062"/>
                <a:gd name="connsiteY11" fmla="*/ 88297 h 325469"/>
                <a:gd name="connsiteX12" fmla="*/ 93505 w 363062"/>
                <a:gd name="connsiteY12" fmla="*/ 94869 h 325469"/>
                <a:gd name="connsiteX13" fmla="*/ 92743 w 363062"/>
                <a:gd name="connsiteY13" fmla="*/ 91821 h 325469"/>
                <a:gd name="connsiteX14" fmla="*/ 28163 w 363062"/>
                <a:gd name="connsiteY14" fmla="*/ 65056 h 325469"/>
                <a:gd name="connsiteX15" fmla="*/ 2731 w 363062"/>
                <a:gd name="connsiteY15" fmla="*/ 89154 h 325469"/>
                <a:gd name="connsiteX16" fmla="*/ 33203 w 363062"/>
                <a:gd name="connsiteY16" fmla="*/ 151926 h 325469"/>
                <a:gd name="connsiteX17" fmla="*/ 68263 w 363062"/>
                <a:gd name="connsiteY17" fmla="*/ 150876 h 325469"/>
                <a:gd name="connsiteX18" fmla="*/ 71311 w 363062"/>
                <a:gd name="connsiteY18" fmla="*/ 149638 h 325469"/>
                <a:gd name="connsiteX19" fmla="*/ 69502 w 363062"/>
                <a:gd name="connsiteY19" fmla="*/ 154019 h 325469"/>
                <a:gd name="connsiteX20" fmla="*/ 69502 w 363062"/>
                <a:gd name="connsiteY20" fmla="*/ 154019 h 32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62" h="325469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solidFill>
              <a:srgbClr val="9BC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latinLnBrk="1"/>
              <a:endParaRPr lang="ko-KR" altLang="en-US" sz="9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FC3F07D-793D-9D26-2E0C-5DBF0762FB7E}"/>
                </a:ext>
              </a:extLst>
            </p:cNvPr>
            <p:cNvSpPr/>
            <p:nvPr/>
          </p:nvSpPr>
          <p:spPr>
            <a:xfrm>
              <a:off x="8266861" y="2503347"/>
              <a:ext cx="352907" cy="247650"/>
            </a:xfrm>
            <a:custGeom>
              <a:avLst/>
              <a:gdLst>
                <a:gd name="connsiteX0" fmla="*/ 320231 w 352907"/>
                <a:gd name="connsiteY0" fmla="*/ 158877 h 247650"/>
                <a:gd name="connsiteX1" fmla="*/ 350484 w 352907"/>
                <a:gd name="connsiteY1" fmla="*/ 98702 h 247650"/>
                <a:gd name="connsiteX2" fmla="*/ 290309 w 352907"/>
                <a:gd name="connsiteY2" fmla="*/ 68449 h 247650"/>
                <a:gd name="connsiteX3" fmla="*/ 266700 w 352907"/>
                <a:gd name="connsiteY3" fmla="*/ 85725 h 247650"/>
                <a:gd name="connsiteX4" fmla="*/ 266700 w 352907"/>
                <a:gd name="connsiteY4" fmla="*/ 0 h 247650"/>
                <a:gd name="connsiteX5" fmla="*/ 208883 w 352907"/>
                <a:gd name="connsiteY5" fmla="*/ 0 h 247650"/>
                <a:gd name="connsiteX6" fmla="*/ 209550 w 352907"/>
                <a:gd name="connsiteY6" fmla="*/ 9525 h 247650"/>
                <a:gd name="connsiteX7" fmla="*/ 133350 w 352907"/>
                <a:gd name="connsiteY7" fmla="*/ 85725 h 247650"/>
                <a:gd name="connsiteX8" fmla="*/ 57150 w 352907"/>
                <a:gd name="connsiteY8" fmla="*/ 9525 h 247650"/>
                <a:gd name="connsiteX9" fmla="*/ 57817 w 352907"/>
                <a:gd name="connsiteY9" fmla="*/ 0 h 247650"/>
                <a:gd name="connsiteX10" fmla="*/ 0 w 352907"/>
                <a:gd name="connsiteY10" fmla="*/ 0 h 247650"/>
                <a:gd name="connsiteX11" fmla="*/ 0 w 352907"/>
                <a:gd name="connsiteY11" fmla="*/ 247650 h 247650"/>
                <a:gd name="connsiteX12" fmla="*/ 266700 w 352907"/>
                <a:gd name="connsiteY12" fmla="*/ 247650 h 247650"/>
                <a:gd name="connsiteX13" fmla="*/ 266700 w 352907"/>
                <a:gd name="connsiteY13" fmla="*/ 142875 h 247650"/>
                <a:gd name="connsiteX14" fmla="*/ 270129 w 352907"/>
                <a:gd name="connsiteY14" fmla="*/ 147066 h 247650"/>
                <a:gd name="connsiteX15" fmla="*/ 271939 w 352907"/>
                <a:gd name="connsiteY15" fmla="*/ 149828 h 247650"/>
                <a:gd name="connsiteX16" fmla="*/ 314325 w 352907"/>
                <a:gd name="connsiteY16" fmla="*/ 160782 h 247650"/>
                <a:gd name="connsiteX17" fmla="*/ 318992 w 352907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07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latinLnBrk="1"/>
              <a:endParaRPr lang="ko-KR" altLang="en-US" sz="9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412EC70-872C-61F3-6A86-483AC4774F0B}"/>
                </a:ext>
              </a:extLst>
            </p:cNvPr>
            <p:cNvSpPr/>
            <p:nvPr/>
          </p:nvSpPr>
          <p:spPr>
            <a:xfrm>
              <a:off x="8562136" y="2418015"/>
              <a:ext cx="247650" cy="332792"/>
            </a:xfrm>
            <a:custGeom>
              <a:avLst/>
              <a:gdLst>
                <a:gd name="connsiteX0" fmla="*/ 142875 w 247650"/>
                <a:gd name="connsiteY0" fmla="*/ 85142 h 332792"/>
                <a:gd name="connsiteX1" fmla="*/ 147066 w 247650"/>
                <a:gd name="connsiteY1" fmla="*/ 81618 h 332792"/>
                <a:gd name="connsiteX2" fmla="*/ 149828 w 247650"/>
                <a:gd name="connsiteY2" fmla="*/ 79808 h 332792"/>
                <a:gd name="connsiteX3" fmla="*/ 159925 w 247650"/>
                <a:gd name="connsiteY3" fmla="*/ 33041 h 332792"/>
                <a:gd name="connsiteX4" fmla="*/ 159925 w 247650"/>
                <a:gd name="connsiteY4" fmla="*/ 31612 h 332792"/>
                <a:gd name="connsiteX5" fmla="*/ 99051 w 247650"/>
                <a:gd name="connsiteY5" fmla="*/ 2790 h 332792"/>
                <a:gd name="connsiteX6" fmla="*/ 70230 w 247650"/>
                <a:gd name="connsiteY6" fmla="*/ 63664 h 332792"/>
                <a:gd name="connsiteX7" fmla="*/ 85725 w 247650"/>
                <a:gd name="connsiteY7" fmla="*/ 85142 h 332792"/>
                <a:gd name="connsiteX8" fmla="*/ 0 w 247650"/>
                <a:gd name="connsiteY8" fmla="*/ 85142 h 332792"/>
                <a:gd name="connsiteX9" fmla="*/ 0 w 247650"/>
                <a:gd name="connsiteY9" fmla="*/ 124195 h 332792"/>
                <a:gd name="connsiteX10" fmla="*/ 9525 w 247650"/>
                <a:gd name="connsiteY10" fmla="*/ 123623 h 332792"/>
                <a:gd name="connsiteX11" fmla="*/ 85725 w 247650"/>
                <a:gd name="connsiteY11" fmla="*/ 199823 h 332792"/>
                <a:gd name="connsiteX12" fmla="*/ 9525 w 247650"/>
                <a:gd name="connsiteY12" fmla="*/ 276023 h 332792"/>
                <a:gd name="connsiteX13" fmla="*/ 0 w 247650"/>
                <a:gd name="connsiteY13" fmla="*/ 275357 h 332792"/>
                <a:gd name="connsiteX14" fmla="*/ 0 w 247650"/>
                <a:gd name="connsiteY14" fmla="*/ 332792 h 332792"/>
                <a:gd name="connsiteX15" fmla="*/ 247650 w 247650"/>
                <a:gd name="connsiteY15" fmla="*/ 332792 h 332792"/>
                <a:gd name="connsiteX16" fmla="*/ 247650 w 247650"/>
                <a:gd name="connsiteY16" fmla="*/ 85142 h 3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32792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latinLnBrk="1"/>
              <a:endParaRPr lang="ko-KR" altLang="en-US" sz="9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F15161EA-F02B-E81B-8EE0-C4AFED1B20DA}"/>
                </a:ext>
              </a:extLst>
            </p:cNvPr>
            <p:cNvSpPr/>
            <p:nvPr/>
          </p:nvSpPr>
          <p:spPr>
            <a:xfrm>
              <a:off x="8266861" y="220788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latinLnBrk="1"/>
              <a:endParaRPr lang="ko-KR" altLang="en-US" sz="9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89EFCB-5389-2CEC-4307-0239BE326C25}"/>
                </a:ext>
              </a:extLst>
            </p:cNvPr>
            <p:cNvSpPr txBox="1"/>
            <p:nvPr/>
          </p:nvSpPr>
          <p:spPr>
            <a:xfrm rot="1414565">
              <a:off x="8371019" y="1869606"/>
              <a:ext cx="984546" cy="36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1">
                <a:lnSpc>
                  <a:spcPct val="150000"/>
                </a:lnSpc>
              </a:pPr>
              <a:r>
                <a:rPr lang="en-US" altLang="ko-KR" sz="675" b="1" dirty="0">
                  <a:solidFill>
                    <a:srgbClr val="9BCF0A"/>
                  </a:solidFill>
                  <a:effectLst>
                    <a:glow>
                      <a:prstClr val="white"/>
                    </a:glow>
                  </a:effectLst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SK Ref.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AC8C7C3-951F-126B-68C1-922B3C358BDF}"/>
              </a:ext>
            </a:extLst>
          </p:cNvPr>
          <p:cNvGrpSpPr/>
          <p:nvPr/>
        </p:nvGrpSpPr>
        <p:grpSpPr>
          <a:xfrm>
            <a:off x="391431" y="3281046"/>
            <a:ext cx="634148" cy="428809"/>
            <a:chOff x="9235401" y="1681137"/>
            <a:chExt cx="1468736" cy="993156"/>
          </a:xfrm>
        </p:grpSpPr>
        <p:pic>
          <p:nvPicPr>
            <p:cNvPr id="43" name="그래픽 42" descr="재생 가능 에너지 단색으로 채워진">
              <a:extLst>
                <a:ext uri="{FF2B5EF4-FFF2-40B4-BE49-F238E27FC236}">
                  <a16:creationId xmlns:a16="http://schemas.microsoft.com/office/drawing/2014/main" id="{8FAF750A-BDBC-0684-F38D-5F6CB70F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31369" y="1681137"/>
              <a:ext cx="556212" cy="556212"/>
            </a:xfrm>
            <a:prstGeom prst="rect">
              <a:avLst/>
            </a:prstGeom>
          </p:spPr>
        </p:pic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5F0E1154-E8E5-61B2-0E0D-3D2F6E7DC295}"/>
                </a:ext>
              </a:extLst>
            </p:cNvPr>
            <p:cNvGrpSpPr/>
            <p:nvPr/>
          </p:nvGrpSpPr>
          <p:grpSpPr>
            <a:xfrm>
              <a:off x="9235401" y="1840017"/>
              <a:ext cx="1468736" cy="834276"/>
              <a:chOff x="9592079" y="2994920"/>
              <a:chExt cx="1468736" cy="834276"/>
            </a:xfrm>
          </p:grpSpPr>
          <p:pic>
            <p:nvPicPr>
              <p:cNvPr id="45" name="그래픽 44" descr="전기차 단색으로 채워진">
                <a:extLst>
                  <a:ext uri="{FF2B5EF4-FFF2-40B4-BE49-F238E27FC236}">
                    <a16:creationId xmlns:a16="http://schemas.microsoft.com/office/drawing/2014/main" id="{7D7660EC-9431-B087-9795-C906CC27F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92079" y="3077005"/>
                <a:ext cx="752191" cy="752191"/>
              </a:xfrm>
              <a:prstGeom prst="rect">
                <a:avLst/>
              </a:prstGeom>
            </p:spPr>
          </p:pic>
          <p:pic>
            <p:nvPicPr>
              <p:cNvPr id="46" name="그래픽 45" descr="지수 그래프 단색으로 채워진">
                <a:extLst>
                  <a:ext uri="{FF2B5EF4-FFF2-40B4-BE49-F238E27FC236}">
                    <a16:creationId xmlns:a16="http://schemas.microsoft.com/office/drawing/2014/main" id="{A5BF831C-9DD4-5127-32AC-444B3DBA1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266152" y="2994920"/>
                <a:ext cx="794663" cy="794664"/>
              </a:xfrm>
              <a:prstGeom prst="rect">
                <a:avLst/>
              </a:prstGeom>
            </p:spPr>
          </p:pic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AA143C5-DD58-2793-0FF5-2F14355EBC1D}"/>
              </a:ext>
            </a:extLst>
          </p:cNvPr>
          <p:cNvSpPr txBox="1"/>
          <p:nvPr/>
        </p:nvSpPr>
        <p:spPr>
          <a:xfrm>
            <a:off x="1114777" y="890552"/>
            <a:ext cx="117605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>
              <a:lnSpc>
                <a:spcPct val="150000"/>
              </a:lnSpc>
            </a:pPr>
            <a:r>
              <a:rPr lang="en-US" altLang="ko-KR" sz="16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Regulation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D4AE31-9C67-AF5E-8F97-97379850124A}"/>
              </a:ext>
            </a:extLst>
          </p:cNvPr>
          <p:cNvSpPr txBox="1"/>
          <p:nvPr/>
        </p:nvSpPr>
        <p:spPr>
          <a:xfrm>
            <a:off x="1100601" y="1612776"/>
            <a:ext cx="14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16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Toxicity</a:t>
            </a:r>
          </a:p>
          <a:p>
            <a:pPr defTabSz="685800" latinLnBrk="1"/>
            <a:r>
              <a:rPr lang="en-US" altLang="ko-KR" sz="16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Flammability</a:t>
            </a:r>
          </a:p>
        </p:txBody>
      </p:sp>
      <p:pic>
        <p:nvPicPr>
          <p:cNvPr id="49" name="그래픽 48" descr="식물을 든 펼친 손 단색으로 채워진">
            <a:extLst>
              <a:ext uri="{FF2B5EF4-FFF2-40B4-BE49-F238E27FC236}">
                <a16:creationId xmlns:a16="http://schemas.microsoft.com/office/drawing/2014/main" id="{0EDE603F-B6BF-4CAF-11D0-1B044E91C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125" y="897306"/>
            <a:ext cx="481901" cy="481901"/>
          </a:xfrm>
          <a:prstGeom prst="rect">
            <a:avLst/>
          </a:prstGeom>
        </p:spPr>
      </p:pic>
      <p:pic>
        <p:nvPicPr>
          <p:cNvPr id="50" name="Picture 62" descr="g copy">
            <a:extLst>
              <a:ext uri="{FF2B5EF4-FFF2-40B4-BE49-F238E27FC236}">
                <a16:creationId xmlns:a16="http://schemas.microsoft.com/office/drawing/2014/main" id="{5BC9F281-EFEA-4AAB-05F3-C8CB5BB3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-50000" contrast="55000"/>
          </a:blip>
          <a:srcRect/>
          <a:stretch>
            <a:fillRect/>
          </a:stretch>
        </p:blipFill>
        <p:spPr bwMode="auto">
          <a:xfrm rot="10800000">
            <a:off x="3532637" y="3785146"/>
            <a:ext cx="2078728" cy="4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974AF61C-945F-0B70-03D2-A3EB584DA077}"/>
              </a:ext>
            </a:extLst>
          </p:cNvPr>
          <p:cNvGrpSpPr/>
          <p:nvPr/>
        </p:nvGrpSpPr>
        <p:grpSpPr>
          <a:xfrm>
            <a:off x="397187" y="1635758"/>
            <a:ext cx="629776" cy="481901"/>
            <a:chOff x="4202426" y="1653756"/>
            <a:chExt cx="1081595" cy="827630"/>
          </a:xfrm>
        </p:grpSpPr>
        <p:pic>
          <p:nvPicPr>
            <p:cNvPr id="52" name="그래픽 51" descr="위험 단색으로 채워진">
              <a:extLst>
                <a:ext uri="{FF2B5EF4-FFF2-40B4-BE49-F238E27FC236}">
                  <a16:creationId xmlns:a16="http://schemas.microsoft.com/office/drawing/2014/main" id="{A2F68B51-F45E-B80E-BE09-BB54D775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02426" y="1653756"/>
              <a:ext cx="465504" cy="465504"/>
            </a:xfrm>
            <a:prstGeom prst="rect">
              <a:avLst/>
            </a:prstGeom>
          </p:spPr>
        </p:pic>
        <p:pic>
          <p:nvPicPr>
            <p:cNvPr id="53" name="그래픽 52" descr="불꽃 단색으로 채워진">
              <a:extLst>
                <a:ext uri="{FF2B5EF4-FFF2-40B4-BE49-F238E27FC236}">
                  <a16:creationId xmlns:a16="http://schemas.microsoft.com/office/drawing/2014/main" id="{759BAF80-EFF6-DC09-B0AD-0BE3258F7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43253" y="2040618"/>
              <a:ext cx="440768" cy="440768"/>
            </a:xfrm>
            <a:prstGeom prst="rect">
              <a:avLst/>
            </a:prstGeom>
          </p:spPr>
        </p:pic>
        <p:pic>
          <p:nvPicPr>
            <p:cNvPr id="54" name="그래픽 53" descr="방패 선택 표시 단색으로 채워진">
              <a:extLst>
                <a:ext uri="{FF2B5EF4-FFF2-40B4-BE49-F238E27FC236}">
                  <a16:creationId xmlns:a16="http://schemas.microsoft.com/office/drawing/2014/main" id="{463253C5-8043-A3B9-0A4F-F8EE52E9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393227" y="1723843"/>
              <a:ext cx="752191" cy="752191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46FDE89-AAE7-A73C-39FE-85581D531E86}"/>
              </a:ext>
            </a:extLst>
          </p:cNvPr>
          <p:cNvSpPr txBox="1"/>
          <p:nvPr/>
        </p:nvSpPr>
        <p:spPr>
          <a:xfrm>
            <a:off x="2621466" y="945100"/>
            <a:ext cx="5770429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Compliant with GWP and PFAS environmental regulations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1AC161-F13E-F297-F6CD-67EA19A55C1E}"/>
              </a:ext>
            </a:extLst>
          </p:cNvPr>
          <p:cNvSpPr txBox="1"/>
          <p:nvPr/>
        </p:nvSpPr>
        <p:spPr>
          <a:xfrm>
            <a:off x="2575681" y="1584304"/>
            <a:ext cx="5770430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R-494B,R-4101A ASHRAE A2L Approval</a:t>
            </a:r>
          </a:p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(Not</a:t>
            </a:r>
            <a:r>
              <a:rPr lang="ko-KR" altLang="en-US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flammable</a:t>
            </a:r>
            <a:r>
              <a:rPr lang="ko-KR" altLang="en-US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in</a:t>
            </a:r>
            <a:r>
              <a:rPr lang="ko-KR" altLang="en-US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nominal</a:t>
            </a:r>
            <a:r>
              <a:rPr lang="ko-KR" altLang="en-US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composition and WCF</a:t>
            </a:r>
            <a:r>
              <a:rPr lang="en-US" altLang="ko-KR" sz="1400" baseline="300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1)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condition)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40F519-8A9D-B092-C714-C1E304DDEF58}"/>
              </a:ext>
            </a:extLst>
          </p:cNvPr>
          <p:cNvSpPr txBox="1"/>
          <p:nvPr/>
        </p:nvSpPr>
        <p:spPr>
          <a:xfrm>
            <a:off x="2621465" y="2464152"/>
            <a:ext cx="5770430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Operational compatibility confirmed in Kona EV and Ioniq 5.</a:t>
            </a:r>
          </a:p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compressor durability testing in progress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D69F4-9B75-0DC0-A8C4-F083282DD25A}"/>
              </a:ext>
            </a:extLst>
          </p:cNvPr>
          <p:cNvSpPr txBox="1"/>
          <p:nvPr/>
        </p:nvSpPr>
        <p:spPr>
          <a:xfrm>
            <a:off x="2621465" y="3301159"/>
            <a:ext cx="6522535" cy="32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cooling and heating performance for HP system with R1234yf.</a:t>
            </a: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1D52B4C3-4E5B-B4D1-A32F-04BC3C68DB20}"/>
              </a:ext>
            </a:extLst>
          </p:cNvPr>
          <p:cNvCxnSpPr>
            <a:cxnSpLocks/>
          </p:cNvCxnSpPr>
          <p:nvPr/>
        </p:nvCxnSpPr>
        <p:spPr>
          <a:xfrm>
            <a:off x="2621465" y="1322584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D74B40BD-FAFA-47AD-7FE0-EC64A9B9844B}"/>
              </a:ext>
            </a:extLst>
          </p:cNvPr>
          <p:cNvCxnSpPr>
            <a:cxnSpLocks/>
          </p:cNvCxnSpPr>
          <p:nvPr/>
        </p:nvCxnSpPr>
        <p:spPr>
          <a:xfrm>
            <a:off x="2621465" y="2197551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8D3410DE-124E-D0AE-B9B2-549917FD18AA}"/>
              </a:ext>
            </a:extLst>
          </p:cNvPr>
          <p:cNvCxnSpPr>
            <a:cxnSpLocks/>
          </p:cNvCxnSpPr>
          <p:nvPr/>
        </p:nvCxnSpPr>
        <p:spPr>
          <a:xfrm>
            <a:off x="2621465" y="3049762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4EE0D11-76B9-4FDF-158E-412B4C5CB93C}"/>
              </a:ext>
            </a:extLst>
          </p:cNvPr>
          <p:cNvCxnSpPr>
            <a:cxnSpLocks/>
          </p:cNvCxnSpPr>
          <p:nvPr/>
        </p:nvCxnSpPr>
        <p:spPr>
          <a:xfrm>
            <a:off x="2657560" y="3795974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B4A7FC71-43D4-AC95-DAB0-E56CD38E6F57}"/>
              </a:ext>
            </a:extLst>
          </p:cNvPr>
          <p:cNvSpPr>
            <a:spLocks/>
          </p:cNvSpPr>
          <p:nvPr/>
        </p:nvSpPr>
        <p:spPr>
          <a:xfrm>
            <a:off x="1085864" y="1648060"/>
            <a:ext cx="1481400" cy="531264"/>
          </a:xfrm>
          <a:prstGeom prst="rect">
            <a:avLst/>
          </a:prstGeom>
          <a:solidFill>
            <a:srgbClr val="4F81BD">
              <a:lumMod val="40000"/>
              <a:lumOff val="60000"/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7EE6915-C3A3-51D5-3780-479586CA52FA}"/>
              </a:ext>
            </a:extLst>
          </p:cNvPr>
          <p:cNvSpPr>
            <a:spLocks/>
          </p:cNvSpPr>
          <p:nvPr/>
        </p:nvSpPr>
        <p:spPr>
          <a:xfrm>
            <a:off x="1085864" y="2470228"/>
            <a:ext cx="1481400" cy="531264"/>
          </a:xfrm>
          <a:prstGeom prst="rect">
            <a:avLst/>
          </a:prstGeom>
          <a:solidFill>
            <a:srgbClr val="4F81BD">
              <a:lumMod val="40000"/>
              <a:lumOff val="60000"/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D2440AC8-B686-B20B-A4D9-1D28CE2DD361}"/>
              </a:ext>
            </a:extLst>
          </p:cNvPr>
          <p:cNvSpPr>
            <a:spLocks/>
          </p:cNvSpPr>
          <p:nvPr/>
        </p:nvSpPr>
        <p:spPr>
          <a:xfrm>
            <a:off x="1085864" y="3235268"/>
            <a:ext cx="1481400" cy="531264"/>
          </a:xfrm>
          <a:prstGeom prst="rect">
            <a:avLst/>
          </a:prstGeom>
          <a:solidFill>
            <a:srgbClr val="4F81BD">
              <a:lumMod val="40000"/>
              <a:lumOff val="60000"/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7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C1FC-A14A-C276-7265-28AC8EB0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ED9D-E238-7F0D-93CA-5656171D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Conclusion – </a:t>
            </a:r>
            <a:r>
              <a:rPr lang="en-US" sz="2800" b="1" dirty="0"/>
              <a:t>Tech. road map</a:t>
            </a:r>
            <a:endParaRPr lang="en-US" b="1" dirty="0"/>
          </a:p>
        </p:txBody>
      </p:sp>
      <p:pic>
        <p:nvPicPr>
          <p:cNvPr id="17" name="Picture 62" descr="g copy">
            <a:extLst>
              <a:ext uri="{FF2B5EF4-FFF2-40B4-BE49-F238E27FC236}">
                <a16:creationId xmlns:a16="http://schemas.microsoft.com/office/drawing/2014/main" id="{1DE9ACEA-391F-8A2F-F013-0BE98353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 rot="10800000">
            <a:off x="2331546" y="1291952"/>
            <a:ext cx="4480909" cy="35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910BACE3-6F57-4176-D1D6-1AF5FB90C807}"/>
              </a:ext>
            </a:extLst>
          </p:cNvPr>
          <p:cNvSpPr/>
          <p:nvPr/>
        </p:nvSpPr>
        <p:spPr>
          <a:xfrm>
            <a:off x="1113676" y="1022603"/>
            <a:ext cx="1446062" cy="110252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2383" tIns="519391" rIns="12383" bIns="519390" numCol="1" spcCol="1270" anchor="ctr" anchorCtr="0">
            <a:noAutofit/>
          </a:bodyPr>
          <a:lstStyle/>
          <a:p>
            <a:pPr marL="0" marR="0" lvl="0" indent="0" algn="ctr" defTabSz="866775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549C6E68-6D84-05F7-DB29-1CF99FE47AA0}"/>
              </a:ext>
            </a:extLst>
          </p:cNvPr>
          <p:cNvSpPr/>
          <p:nvPr/>
        </p:nvSpPr>
        <p:spPr>
          <a:xfrm>
            <a:off x="1113676" y="2217759"/>
            <a:ext cx="1446062" cy="110252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2383" tIns="519391" rIns="12383" bIns="519390" numCol="1" spcCol="1270" anchor="ctr" anchorCtr="0">
            <a:noAutofit/>
          </a:bodyPr>
          <a:lstStyle/>
          <a:p>
            <a:pPr marL="0" marR="0" lvl="0" indent="0" algn="ctr" defTabSz="866775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CC73DCC8-6C3E-5CE1-A87E-61D4EA6CE825}"/>
              </a:ext>
            </a:extLst>
          </p:cNvPr>
          <p:cNvSpPr/>
          <p:nvPr/>
        </p:nvSpPr>
        <p:spPr>
          <a:xfrm>
            <a:off x="1107035" y="3412916"/>
            <a:ext cx="1446062" cy="110252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2383" tIns="519391" rIns="12383" bIns="519390" numCol="1" spcCol="1270" anchor="ctr" anchorCtr="0">
            <a:noAutofit/>
          </a:bodyPr>
          <a:lstStyle/>
          <a:p>
            <a:pPr marL="0" marR="0" lvl="0" indent="0" algn="ctr" defTabSz="866775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B64C3D-3F14-737C-EB0F-87F03AD35C83}"/>
              </a:ext>
            </a:extLst>
          </p:cNvPr>
          <p:cNvSpPr txBox="1"/>
          <p:nvPr/>
        </p:nvSpPr>
        <p:spPr>
          <a:xfrm>
            <a:off x="1262050" y="1524925"/>
            <a:ext cx="1155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Short term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07BAB0-E7FA-2CDC-D251-1DE24EF624C1}"/>
              </a:ext>
            </a:extLst>
          </p:cNvPr>
          <p:cNvSpPr txBox="1"/>
          <p:nvPr/>
        </p:nvSpPr>
        <p:spPr>
          <a:xfrm>
            <a:off x="1176158" y="2682791"/>
            <a:ext cx="13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Mid</a:t>
            </a:r>
            <a:r>
              <a:rPr lang="ko-KR" altLang="en-US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term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D64C1-DAAF-6600-7B11-620F53D48B98}"/>
              </a:ext>
            </a:extLst>
          </p:cNvPr>
          <p:cNvSpPr txBox="1"/>
          <p:nvPr/>
        </p:nvSpPr>
        <p:spPr>
          <a:xfrm>
            <a:off x="1126192" y="3876506"/>
            <a:ext cx="142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Long term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8B287CD-8C71-9844-DB67-D2A9591CCB50}"/>
              </a:ext>
            </a:extLst>
          </p:cNvPr>
          <p:cNvCxnSpPr>
            <a:cxnSpLocks/>
          </p:cNvCxnSpPr>
          <p:nvPr/>
        </p:nvCxnSpPr>
        <p:spPr>
          <a:xfrm>
            <a:off x="2716569" y="1730006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72521D6-70AE-C92E-1DCF-9E26E79EFBA3}"/>
              </a:ext>
            </a:extLst>
          </p:cNvPr>
          <p:cNvCxnSpPr>
            <a:cxnSpLocks/>
          </p:cNvCxnSpPr>
          <p:nvPr/>
        </p:nvCxnSpPr>
        <p:spPr>
          <a:xfrm>
            <a:off x="2716570" y="2925164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5FC2449-8307-CC76-2944-660C8159DAB5}"/>
              </a:ext>
            </a:extLst>
          </p:cNvPr>
          <p:cNvCxnSpPr>
            <a:cxnSpLocks/>
          </p:cNvCxnSpPr>
          <p:nvPr/>
        </p:nvCxnSpPr>
        <p:spPr>
          <a:xfrm>
            <a:off x="2716570" y="4143335"/>
            <a:ext cx="5400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3868BF3-C048-16C6-AD0A-49EC608BB469}"/>
              </a:ext>
            </a:extLst>
          </p:cNvPr>
          <p:cNvSpPr txBox="1"/>
          <p:nvPr/>
        </p:nvSpPr>
        <p:spPr>
          <a:xfrm>
            <a:off x="2709908" y="1285366"/>
            <a:ext cx="53079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Development of alternative refrigerants and oils for Vehicles</a:t>
            </a:r>
            <a:endParaRPr lang="en-US" altLang="ko-KR" sz="1400" dirty="0">
              <a:solidFill>
                <a:prstClr val="black"/>
              </a:solidFill>
              <a:effectLst>
                <a:glow>
                  <a:prstClr val="white"/>
                </a:glow>
              </a:effectLst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577CEB-0A94-84FE-1FB1-B3464A1D23CE}"/>
              </a:ext>
            </a:extLst>
          </p:cNvPr>
          <p:cNvSpPr txBox="1"/>
          <p:nvPr/>
        </p:nvSpPr>
        <p:spPr>
          <a:xfrm>
            <a:off x="2709909" y="3706939"/>
            <a:ext cx="38809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>
              <a:lnSpc>
                <a:spcPct val="150000"/>
              </a:lnSpc>
            </a:pPr>
            <a:r>
              <a:rPr lang="en-US" altLang="ko-KR" sz="1400" dirty="0"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Development of new refrigerants materials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767DE-D8AA-840E-2A08-B2FD2579D16E}"/>
              </a:ext>
            </a:extLst>
          </p:cNvPr>
          <p:cNvSpPr txBox="1"/>
          <p:nvPr/>
        </p:nvSpPr>
        <p:spPr>
          <a:xfrm>
            <a:off x="2690684" y="4655689"/>
            <a:ext cx="37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dirty="0">
                <a:solidFill>
                  <a:srgbClr val="00B05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Total</a:t>
            </a:r>
            <a:r>
              <a:rPr lang="ko-KR" altLang="en-US" dirty="0">
                <a:solidFill>
                  <a:srgbClr val="00B05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B05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refrigerants solution company</a:t>
            </a:r>
            <a:endParaRPr lang="ko-KR" altLang="en-US" dirty="0">
              <a:solidFill>
                <a:srgbClr val="00B050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583126-F8E1-F954-AAC6-D8288EFCF5A0}"/>
              </a:ext>
            </a:extLst>
          </p:cNvPr>
          <p:cNvSpPr txBox="1"/>
          <p:nvPr/>
        </p:nvSpPr>
        <p:spPr>
          <a:xfrm>
            <a:off x="2729146" y="2114173"/>
            <a:ext cx="4855411" cy="8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Expansion of Applications</a:t>
            </a:r>
          </a:p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Residential and Industrial HVAC applications</a:t>
            </a:r>
          </a:p>
          <a:p>
            <a:pPr defTabSz="685800" latinLnBrk="1">
              <a:lnSpc>
                <a:spcPct val="12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Data Centers and ESS applications</a:t>
            </a:r>
            <a:endParaRPr lang="en-US" altLang="ko-KR" sz="1400" b="1" dirty="0">
              <a:solidFill>
                <a:prstClr val="black"/>
              </a:solidFill>
              <a:effectLst>
                <a:glow>
                  <a:prstClr val="white"/>
                </a:glow>
              </a:effectLst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8EF4B-F813-8C4E-87D2-9A34765C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Contact info.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51A5-7C8C-AA47-B5F4-C9FB5296F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097" y="1591135"/>
            <a:ext cx="8369807" cy="2279118"/>
          </a:xfrm>
        </p:spPr>
        <p:txBody>
          <a:bodyPr/>
          <a:lstStyle/>
          <a:p>
            <a:pPr marL="848763" lvl="3" indent="-457189">
              <a:defRPr/>
            </a:pPr>
            <a:r>
              <a:rPr lang="en-US" sz="2000" dirty="0">
                <a:cs typeface="Arial"/>
              </a:rPr>
              <a:t>Name : JAEMIN LEE</a:t>
            </a:r>
          </a:p>
          <a:p>
            <a:pPr marL="848763" lvl="3" indent="-457189">
              <a:defRPr/>
            </a:pPr>
            <a:r>
              <a:rPr lang="en-US" sz="2000" dirty="0">
                <a:cs typeface="Arial"/>
              </a:rPr>
              <a:t>Company : SK Innovation</a:t>
            </a:r>
          </a:p>
          <a:p>
            <a:pPr marL="848763" lvl="3" indent="-457189">
              <a:defRPr/>
            </a:pPr>
            <a:r>
              <a:rPr lang="en-US" sz="2000" dirty="0">
                <a:cs typeface="Arial"/>
              </a:rPr>
              <a:t>Address : 325 Expo-</a:t>
            </a:r>
            <a:r>
              <a:rPr lang="en-US" sz="2000" dirty="0" err="1">
                <a:cs typeface="Arial"/>
              </a:rPr>
              <a:t>ro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Yuseong-gu</a:t>
            </a:r>
            <a:r>
              <a:rPr lang="en-US" sz="2000" dirty="0">
                <a:cs typeface="Arial"/>
              </a:rPr>
              <a:t>, Daejeon, South Korea 34124</a:t>
            </a:r>
          </a:p>
          <a:p>
            <a:pPr marL="848763" lvl="3" indent="-457189">
              <a:defRPr/>
            </a:pPr>
            <a:r>
              <a:rPr lang="en-US" sz="2000" dirty="0">
                <a:cs typeface="Arial"/>
              </a:rPr>
              <a:t>Phone : +82-010-2352-2686</a:t>
            </a:r>
          </a:p>
          <a:p>
            <a:pPr marL="848763" lvl="3" indent="-457189">
              <a:defRPr/>
            </a:pPr>
            <a:r>
              <a:rPr lang="en-US" sz="2000" dirty="0">
                <a:cs typeface="Arial"/>
              </a:rPr>
              <a:t>Email : jmin2@sk.com</a:t>
            </a:r>
            <a:endParaRPr lang="en-US" sz="20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42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1177-395E-3635-BF05-977B86979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7B5554C3-8C1E-A86B-6914-C607BFFECFBF}"/>
              </a:ext>
            </a:extLst>
          </p:cNvPr>
          <p:cNvSpPr txBox="1">
            <a:spLocks/>
          </p:cNvSpPr>
          <p:nvPr/>
        </p:nvSpPr>
        <p:spPr>
          <a:xfrm>
            <a:off x="1608564" y="1864818"/>
            <a:ext cx="5926873" cy="10159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33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0FCE-4811-6CA0-BD04-039B5ED07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0425" y="931915"/>
            <a:ext cx="4283150" cy="3694307"/>
          </a:xfrm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 refrigerants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System performance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 Oil solution for stability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SAE CRP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3339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7EF7-7061-90AB-A67A-A3D41F30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A476-E324-2805-C8F0-775FDFEC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129" name="화살표: 오른쪽 128">
            <a:extLst>
              <a:ext uri="{FF2B5EF4-FFF2-40B4-BE49-F238E27FC236}">
                <a16:creationId xmlns:a16="http://schemas.microsoft.com/office/drawing/2014/main" id="{F780B9A7-673F-56DE-8524-AC743AEE02B3}"/>
              </a:ext>
            </a:extLst>
          </p:cNvPr>
          <p:cNvSpPr/>
          <p:nvPr/>
        </p:nvSpPr>
        <p:spPr>
          <a:xfrm>
            <a:off x="2764549" y="2595955"/>
            <a:ext cx="370572" cy="403022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0" name="화살표: 오른쪽 129">
            <a:extLst>
              <a:ext uri="{FF2B5EF4-FFF2-40B4-BE49-F238E27FC236}">
                <a16:creationId xmlns:a16="http://schemas.microsoft.com/office/drawing/2014/main" id="{97E86D38-067C-33D0-7A72-01BDBDBAE769}"/>
              </a:ext>
            </a:extLst>
          </p:cNvPr>
          <p:cNvSpPr/>
          <p:nvPr/>
        </p:nvSpPr>
        <p:spPr>
          <a:xfrm>
            <a:off x="1258900" y="2595955"/>
            <a:ext cx="370572" cy="403022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31" name="그림 130">
            <a:extLst>
              <a:ext uri="{FF2B5EF4-FFF2-40B4-BE49-F238E27FC236}">
                <a16:creationId xmlns:a16="http://schemas.microsoft.com/office/drawing/2014/main" id="{37E76C45-46F1-0193-A81F-80A3EE35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316" b="45882"/>
          <a:stretch/>
        </p:blipFill>
        <p:spPr>
          <a:xfrm>
            <a:off x="1813094" y="2500812"/>
            <a:ext cx="805427" cy="561966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A688FF1F-131E-09E9-ACCC-52C83ED5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117" r="57950"/>
          <a:stretch/>
        </p:blipFill>
        <p:spPr>
          <a:xfrm>
            <a:off x="344984" y="2474201"/>
            <a:ext cx="805427" cy="528951"/>
          </a:xfrm>
          <a:prstGeom prst="rect">
            <a:avLst/>
          </a:prstGeom>
        </p:spPr>
      </p:pic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id="{8B98ECE5-E696-220B-7F14-61F883B2F602}"/>
              </a:ext>
            </a:extLst>
          </p:cNvPr>
          <p:cNvSpPr/>
          <p:nvPr/>
        </p:nvSpPr>
        <p:spPr>
          <a:xfrm>
            <a:off x="377704" y="1521745"/>
            <a:ext cx="3780000" cy="259881"/>
          </a:xfrm>
          <a:prstGeom prst="roundRect">
            <a:avLst>
              <a:gd name="adj" fmla="val 15083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Environmental Regulations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4" name="사각형: 둥근 모서리 210">
            <a:extLst>
              <a:ext uri="{FF2B5EF4-FFF2-40B4-BE49-F238E27FC236}">
                <a16:creationId xmlns:a16="http://schemas.microsoft.com/office/drawing/2014/main" id="{30F7953B-EECD-807D-E111-47A0896959A0}"/>
              </a:ext>
            </a:extLst>
          </p:cNvPr>
          <p:cNvSpPr/>
          <p:nvPr/>
        </p:nvSpPr>
        <p:spPr>
          <a:xfrm>
            <a:off x="335661" y="2239400"/>
            <a:ext cx="824074" cy="159366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R-134a</a:t>
            </a:r>
            <a:endParaRPr kumimoji="0" lang="ko-KR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5" name="사각형: 둥근 모서리 210">
            <a:extLst>
              <a:ext uri="{FF2B5EF4-FFF2-40B4-BE49-F238E27FC236}">
                <a16:creationId xmlns:a16="http://schemas.microsoft.com/office/drawing/2014/main" id="{F7261F69-7AC6-9671-152E-9A970EA69CB5}"/>
              </a:ext>
            </a:extLst>
          </p:cNvPr>
          <p:cNvSpPr/>
          <p:nvPr/>
        </p:nvSpPr>
        <p:spPr>
          <a:xfrm>
            <a:off x="1803771" y="2239400"/>
            <a:ext cx="824074" cy="159366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R-1234yf</a:t>
            </a:r>
            <a:endParaRPr kumimoji="0" lang="ko-KR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2A6E28D-7D1B-9C29-4D43-1C1464CC3863}"/>
              </a:ext>
            </a:extLst>
          </p:cNvPr>
          <p:cNvSpPr txBox="1"/>
          <p:nvPr/>
        </p:nvSpPr>
        <p:spPr>
          <a:xfrm>
            <a:off x="927366" y="2812847"/>
            <a:ext cx="101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F-gas</a:t>
            </a:r>
          </a:p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Regulation</a:t>
            </a:r>
            <a:endParaRPr lang="ko-KR" altLang="en-US" sz="1200" b="1" dirty="0">
              <a:solidFill>
                <a:srgbClr val="C00000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07F6F2F-71BB-5BFE-FB91-135BAD5621EA}"/>
              </a:ext>
            </a:extLst>
          </p:cNvPr>
          <p:cNvSpPr txBox="1"/>
          <p:nvPr/>
        </p:nvSpPr>
        <p:spPr>
          <a:xfrm>
            <a:off x="2468566" y="285675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PFAS </a:t>
            </a:r>
          </a:p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Regulation</a:t>
            </a:r>
            <a:endParaRPr lang="ko-KR" altLang="en-US" sz="1200" b="1" dirty="0">
              <a:solidFill>
                <a:srgbClr val="C00000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71CBE110-9170-A7E8-39B7-442762347ABA}"/>
              </a:ext>
            </a:extLst>
          </p:cNvPr>
          <p:cNvGrpSpPr/>
          <p:nvPr/>
        </p:nvGrpSpPr>
        <p:grpSpPr>
          <a:xfrm>
            <a:off x="3345052" y="2446792"/>
            <a:ext cx="730487" cy="691120"/>
            <a:chOff x="3649688" y="4547532"/>
            <a:chExt cx="1044934" cy="988621"/>
          </a:xfrm>
        </p:grpSpPr>
        <p:pic>
          <p:nvPicPr>
            <p:cNvPr id="139" name="그래픽 138" descr="고온 단색으로 채워진">
              <a:extLst>
                <a:ext uri="{FF2B5EF4-FFF2-40B4-BE49-F238E27FC236}">
                  <a16:creationId xmlns:a16="http://schemas.microsoft.com/office/drawing/2014/main" id="{374860CD-0555-86C0-E57D-161020816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49688" y="4547532"/>
              <a:ext cx="740036" cy="740036"/>
            </a:xfrm>
            <a:prstGeom prst="rect">
              <a:avLst/>
            </a:prstGeom>
          </p:spPr>
        </p:pic>
        <p:pic>
          <p:nvPicPr>
            <p:cNvPr id="140" name="그래픽 139" descr="고온 단색으로 채워진">
              <a:extLst>
                <a:ext uri="{FF2B5EF4-FFF2-40B4-BE49-F238E27FC236}">
                  <a16:creationId xmlns:a16="http://schemas.microsoft.com/office/drawing/2014/main" id="{CD0365CC-0B85-F1B9-05B3-10E1DC1EB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4586" y="4796117"/>
              <a:ext cx="740036" cy="740036"/>
            </a:xfrm>
            <a:prstGeom prst="rect">
              <a:avLst/>
            </a:prstGeom>
          </p:spPr>
        </p:pic>
      </p:grpSp>
      <p:sp>
        <p:nvSpPr>
          <p:cNvPr id="141" name="사각형: 둥근 모서리 210">
            <a:extLst>
              <a:ext uri="{FF2B5EF4-FFF2-40B4-BE49-F238E27FC236}">
                <a16:creationId xmlns:a16="http://schemas.microsoft.com/office/drawing/2014/main" id="{0685B10B-0A15-4C2B-E440-02D18E2D1212}"/>
              </a:ext>
            </a:extLst>
          </p:cNvPr>
          <p:cNvSpPr/>
          <p:nvPr/>
        </p:nvSpPr>
        <p:spPr>
          <a:xfrm>
            <a:off x="3009786" y="2243822"/>
            <a:ext cx="1528644" cy="1782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New Refrigerant</a:t>
            </a:r>
            <a:endParaRPr kumimoji="0" lang="ko-KR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F48CF0B-1FF3-61AD-40B9-2B82B756EA96}"/>
              </a:ext>
            </a:extLst>
          </p:cNvPr>
          <p:cNvSpPr txBox="1"/>
          <p:nvPr/>
        </p:nvSpPr>
        <p:spPr>
          <a:xfrm>
            <a:off x="3230161" y="3344201"/>
            <a:ext cx="135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Meet all regulation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9CE3CB6-628C-7F5F-0A13-F3DF705412B8}"/>
              </a:ext>
            </a:extLst>
          </p:cNvPr>
          <p:cNvSpPr txBox="1"/>
          <p:nvPr/>
        </p:nvSpPr>
        <p:spPr>
          <a:xfrm>
            <a:off x="292283" y="3411594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High GWP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4D48116-37DE-C47F-E122-40E686FC968D}"/>
              </a:ext>
            </a:extLst>
          </p:cNvPr>
          <p:cNvSpPr txBox="1"/>
          <p:nvPr/>
        </p:nvSpPr>
        <p:spPr>
          <a:xfrm>
            <a:off x="1813094" y="3402859"/>
            <a:ext cx="127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PFAS Concerns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45" name="사각형: 둥근 모서리 144">
            <a:extLst>
              <a:ext uri="{FF2B5EF4-FFF2-40B4-BE49-F238E27FC236}">
                <a16:creationId xmlns:a16="http://schemas.microsoft.com/office/drawing/2014/main" id="{3A6A6C3E-C5AE-0F58-A588-2628B98F0B83}"/>
              </a:ext>
            </a:extLst>
          </p:cNvPr>
          <p:cNvSpPr/>
          <p:nvPr/>
        </p:nvSpPr>
        <p:spPr>
          <a:xfrm>
            <a:off x="4945441" y="1521745"/>
            <a:ext cx="3661580" cy="259881"/>
          </a:xfrm>
          <a:prstGeom prst="roundRect">
            <a:avLst>
              <a:gd name="adj" fmla="val 15083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 pump capacity for EV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46" name="그래픽 145" descr="눈송이 단색으로 채워진">
            <a:extLst>
              <a:ext uri="{FF2B5EF4-FFF2-40B4-BE49-F238E27FC236}">
                <a16:creationId xmlns:a16="http://schemas.microsoft.com/office/drawing/2014/main" id="{2732DD4F-C3C4-9F93-F3E7-2300B0BD6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9687" y="2380022"/>
            <a:ext cx="447591" cy="447591"/>
          </a:xfrm>
          <a:prstGeom prst="rect">
            <a:avLst/>
          </a:prstGeom>
        </p:spPr>
      </p:pic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B9EE57ED-412A-6836-E8DA-34CE89429B3A}"/>
              </a:ext>
            </a:extLst>
          </p:cNvPr>
          <p:cNvGrpSpPr/>
          <p:nvPr/>
        </p:nvGrpSpPr>
        <p:grpSpPr>
          <a:xfrm>
            <a:off x="8009080" y="2349814"/>
            <a:ext cx="685800" cy="701763"/>
            <a:chOff x="7657978" y="2784046"/>
            <a:chExt cx="914400" cy="935684"/>
          </a:xfrm>
        </p:grpSpPr>
        <p:pic>
          <p:nvPicPr>
            <p:cNvPr id="148" name="그래픽 147" descr="전기차 단색으로 채워진">
              <a:extLst>
                <a:ext uri="{FF2B5EF4-FFF2-40B4-BE49-F238E27FC236}">
                  <a16:creationId xmlns:a16="http://schemas.microsoft.com/office/drawing/2014/main" id="{78E4241F-C557-0359-04B2-87247DDC8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57978" y="2784046"/>
              <a:ext cx="914400" cy="914400"/>
            </a:xfrm>
            <a:prstGeom prst="rect">
              <a:avLst/>
            </a:prstGeom>
          </p:spPr>
        </p:pic>
        <p:pic>
          <p:nvPicPr>
            <p:cNvPr id="149" name="그래픽 148" descr="배터리 부족 단색으로 채워진">
              <a:extLst>
                <a:ext uri="{FF2B5EF4-FFF2-40B4-BE49-F238E27FC236}">
                  <a16:creationId xmlns:a16="http://schemas.microsoft.com/office/drawing/2014/main" id="{BA60C815-548A-CCA1-9B65-7249A851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86203" y="3233555"/>
              <a:ext cx="486175" cy="486175"/>
            </a:xfrm>
            <a:prstGeom prst="rect">
              <a:avLst/>
            </a:prstGeom>
          </p:spPr>
        </p:pic>
      </p:grpSp>
      <p:sp>
        <p:nvSpPr>
          <p:cNvPr id="150" name="사각형: 둥근 모서리 210">
            <a:extLst>
              <a:ext uri="{FF2B5EF4-FFF2-40B4-BE49-F238E27FC236}">
                <a16:creationId xmlns:a16="http://schemas.microsoft.com/office/drawing/2014/main" id="{95682234-BF3E-02CC-A974-2BCEAB418AB9}"/>
              </a:ext>
            </a:extLst>
          </p:cNvPr>
          <p:cNvSpPr/>
          <p:nvPr/>
        </p:nvSpPr>
        <p:spPr>
          <a:xfrm>
            <a:off x="4983776" y="1864017"/>
            <a:ext cx="1454271" cy="552614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Low temp.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Thermal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management</a:t>
            </a:r>
          </a:p>
        </p:txBody>
      </p:sp>
      <p:pic>
        <p:nvPicPr>
          <p:cNvPr id="151" name="그래픽 150" descr="전기차 단색으로 채워진">
            <a:extLst>
              <a:ext uri="{FF2B5EF4-FFF2-40B4-BE49-F238E27FC236}">
                <a16:creationId xmlns:a16="http://schemas.microsoft.com/office/drawing/2014/main" id="{3A2B6C06-9486-ECE5-3097-99059AC67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3482" y="2260917"/>
            <a:ext cx="685800" cy="68580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CE4DF77-11E8-5F4B-98F4-355374DF5A33}"/>
              </a:ext>
            </a:extLst>
          </p:cNvPr>
          <p:cNvSpPr txBox="1"/>
          <p:nvPr/>
        </p:nvSpPr>
        <p:spPr>
          <a:xfrm>
            <a:off x="4795942" y="3157318"/>
            <a:ext cx="185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Applying heat pumps</a:t>
            </a:r>
          </a:p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for efficiency</a:t>
            </a:r>
          </a:p>
        </p:txBody>
      </p:sp>
      <p:sp>
        <p:nvSpPr>
          <p:cNvPr id="153" name="화살표: 오른쪽 152">
            <a:extLst>
              <a:ext uri="{FF2B5EF4-FFF2-40B4-BE49-F238E27FC236}">
                <a16:creationId xmlns:a16="http://schemas.microsoft.com/office/drawing/2014/main" id="{38E44F00-AA06-B2A1-FCC9-1F6018F98BE1}"/>
              </a:ext>
            </a:extLst>
          </p:cNvPr>
          <p:cNvSpPr/>
          <p:nvPr/>
        </p:nvSpPr>
        <p:spPr>
          <a:xfrm>
            <a:off x="6680916" y="2595955"/>
            <a:ext cx="370572" cy="403022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6A56A9C-8540-2EB2-946F-7ED045857376}"/>
              </a:ext>
            </a:extLst>
          </p:cNvPr>
          <p:cNvSpPr txBox="1"/>
          <p:nvPr/>
        </p:nvSpPr>
        <p:spPr>
          <a:xfrm>
            <a:off x="7112774" y="3202249"/>
            <a:ext cx="189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Reduced heat pump performance at low temp.</a:t>
            </a:r>
          </a:p>
          <a:p>
            <a:pPr algn="ctr" defTabSz="685800" latinLnBrk="1"/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Need for improvement</a:t>
            </a:r>
          </a:p>
        </p:txBody>
      </p:sp>
      <p:pic>
        <p:nvPicPr>
          <p:cNvPr id="155" name="그래픽 154" descr="재생 가능 에너지 단색으로 채워진">
            <a:extLst>
              <a:ext uri="{FF2B5EF4-FFF2-40B4-BE49-F238E27FC236}">
                <a16:creationId xmlns:a16="http://schemas.microsoft.com/office/drawing/2014/main" id="{5D52E2C5-C897-F31A-5093-935B379600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19914" y="2662138"/>
            <a:ext cx="320957" cy="320957"/>
          </a:xfrm>
          <a:prstGeom prst="rect">
            <a:avLst/>
          </a:prstGeom>
        </p:spPr>
      </p:pic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FAD3BBFA-86CA-3EC4-A9D0-F4A2A5C84820}"/>
              </a:ext>
            </a:extLst>
          </p:cNvPr>
          <p:cNvGrpSpPr/>
          <p:nvPr/>
        </p:nvGrpSpPr>
        <p:grpSpPr>
          <a:xfrm>
            <a:off x="7309827" y="2186750"/>
            <a:ext cx="1122350" cy="984087"/>
            <a:chOff x="10322538" y="2756108"/>
            <a:chExt cx="1496468" cy="1312117"/>
          </a:xfrm>
        </p:grpSpPr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F7CC7A9D-7EE6-E799-618B-409EE074B7DC}"/>
                </a:ext>
              </a:extLst>
            </p:cNvPr>
            <p:cNvGrpSpPr/>
            <p:nvPr/>
          </p:nvGrpSpPr>
          <p:grpSpPr>
            <a:xfrm>
              <a:off x="10322538" y="2756108"/>
              <a:ext cx="1496468" cy="1312117"/>
              <a:chOff x="10228810" y="2506237"/>
              <a:chExt cx="1496468" cy="1312117"/>
            </a:xfrm>
          </p:grpSpPr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07C462B5-3278-3748-3081-CF4AF7534D51}"/>
                  </a:ext>
                </a:extLst>
              </p:cNvPr>
              <p:cNvGrpSpPr/>
              <p:nvPr/>
            </p:nvGrpSpPr>
            <p:grpSpPr>
              <a:xfrm>
                <a:off x="10228810" y="2701369"/>
                <a:ext cx="1126806" cy="1116985"/>
                <a:chOff x="10228347" y="2737568"/>
                <a:chExt cx="1300680" cy="1289343"/>
              </a:xfrm>
            </p:grpSpPr>
            <p:pic>
              <p:nvPicPr>
                <p:cNvPr id="162" name="그래픽 161" descr="하향 경향 그래프 윤곽선">
                  <a:extLst>
                    <a:ext uri="{FF2B5EF4-FFF2-40B4-BE49-F238E27FC236}">
                      <a16:creationId xmlns:a16="http://schemas.microsoft.com/office/drawing/2014/main" id="{E2890384-D805-2E38-6A93-4F5221FA7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46263" y="2737568"/>
                  <a:ext cx="1036861" cy="1036861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3618DD1-93CF-EC11-9B5C-3617DA54EBC1}"/>
                    </a:ext>
                  </a:extLst>
                </p:cNvPr>
                <p:cNvSpPr txBox="1"/>
                <p:nvPr/>
              </p:nvSpPr>
              <p:spPr>
                <a:xfrm>
                  <a:off x="10228347" y="3647958"/>
                  <a:ext cx="1300680" cy="378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나눔고딕OTF" panose="020D0604000000000000" pitchFamily="34" charset="-127"/>
                      <a:cs typeface="Arial" panose="020B0604020202020204" pitchFamily="34" charset="0"/>
                    </a:rPr>
                    <a:t>Amb. Temp</a:t>
                  </a:r>
                  <a:endParaRPr kumimoji="0" lang="ko-KR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5376F46-0BEB-372D-6093-5FCE1163F70E}"/>
                  </a:ext>
                </a:extLst>
              </p:cNvPr>
              <p:cNvSpPr txBox="1"/>
              <p:nvPr/>
            </p:nvSpPr>
            <p:spPr>
              <a:xfrm>
                <a:off x="10570686" y="2506237"/>
                <a:ext cx="1154592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나눔고딕OTF" panose="020D0604000000000000" pitchFamily="34" charset="-127"/>
                    <a:cs typeface="Arial" panose="020B0604020202020204" pitchFamily="34" charset="0"/>
                  </a:rPr>
                  <a:t>HP capacity</a:t>
                </a:r>
                <a:endParaRPr kumimoji="0" lang="ko-KR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8" name="이등변 삼각형 157">
              <a:extLst>
                <a:ext uri="{FF2B5EF4-FFF2-40B4-BE49-F238E27FC236}">
                  <a16:creationId xmlns:a16="http://schemas.microsoft.com/office/drawing/2014/main" id="{BE577316-AE23-8B9E-BC88-373FD97D4FD2}"/>
                </a:ext>
              </a:extLst>
            </p:cNvPr>
            <p:cNvSpPr/>
            <p:nvPr/>
          </p:nvSpPr>
          <p:spPr>
            <a:xfrm>
              <a:off x="11203619" y="3060424"/>
              <a:ext cx="122836" cy="105893"/>
            </a:xfrm>
            <a:prstGeom prst="triangle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9" name="이등변 삼각형 158">
              <a:extLst>
                <a:ext uri="{FF2B5EF4-FFF2-40B4-BE49-F238E27FC236}">
                  <a16:creationId xmlns:a16="http://schemas.microsoft.com/office/drawing/2014/main" id="{C8B9C29C-084B-2BB7-E16D-97494116FDDA}"/>
                </a:ext>
              </a:extLst>
            </p:cNvPr>
            <p:cNvSpPr/>
            <p:nvPr/>
          </p:nvSpPr>
          <p:spPr>
            <a:xfrm rot="16200000">
              <a:off x="10602997" y="3665494"/>
              <a:ext cx="122836" cy="105893"/>
            </a:xfrm>
            <a:prstGeom prst="triangle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7AE9FAFE-E682-39C9-D87E-35B7E201BD85}"/>
              </a:ext>
            </a:extLst>
          </p:cNvPr>
          <p:cNvSpPr txBox="1"/>
          <p:nvPr/>
        </p:nvSpPr>
        <p:spPr>
          <a:xfrm>
            <a:off x="-11481" y="2022941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Gen. 3 Refrigerant</a:t>
            </a:r>
            <a:endParaRPr lang="ko-KR" alt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F7A7833-D4EE-C9FC-97DA-0EE278895BCB}"/>
              </a:ext>
            </a:extLst>
          </p:cNvPr>
          <p:cNvSpPr txBox="1"/>
          <p:nvPr/>
        </p:nvSpPr>
        <p:spPr>
          <a:xfrm>
            <a:off x="1478268" y="2022941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Gen.4 Refrigerant</a:t>
            </a:r>
            <a:endParaRPr lang="ko-KR" alt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8B7049-C4E7-550B-146B-AAF16F781502}"/>
              </a:ext>
            </a:extLst>
          </p:cNvPr>
          <p:cNvSpPr txBox="1"/>
          <p:nvPr/>
        </p:nvSpPr>
        <p:spPr>
          <a:xfrm>
            <a:off x="3258893" y="2022941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Next Gen.</a:t>
            </a:r>
            <a:endParaRPr lang="ko-KR" altLang="en-US" sz="12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DE0EF-2C5C-775F-0434-7EC3BB1C7A63}"/>
              </a:ext>
            </a:extLst>
          </p:cNvPr>
          <p:cNvSpPr txBox="1"/>
          <p:nvPr/>
        </p:nvSpPr>
        <p:spPr>
          <a:xfrm>
            <a:off x="3064242" y="4362683"/>
            <a:ext cx="301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Need for new refrigerants</a:t>
            </a:r>
            <a:endParaRPr lang="ko-KR" altLang="en-US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FF71813-C29D-9679-D00B-5E541B30F162}"/>
              </a:ext>
            </a:extLst>
          </p:cNvPr>
          <p:cNvSpPr txBox="1"/>
          <p:nvPr/>
        </p:nvSpPr>
        <p:spPr>
          <a:xfrm>
            <a:off x="6292858" y="2746336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Insufficient</a:t>
            </a:r>
          </a:p>
          <a:p>
            <a:pPr algn="ctr" defTabSz="685800" latinLnBrk="1"/>
            <a:r>
              <a:rPr lang="en-US" altLang="ko-KR" sz="12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refrigerant</a:t>
            </a:r>
            <a:endParaRPr lang="ko-KR" altLang="en-US" sz="1200" b="1" dirty="0">
              <a:solidFill>
                <a:srgbClr val="C00000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69" name="Picture 62" descr="g copy">
            <a:extLst>
              <a:ext uri="{FF2B5EF4-FFF2-40B4-BE49-F238E27FC236}">
                <a16:creationId xmlns:a16="http://schemas.microsoft.com/office/drawing/2014/main" id="{99850138-8C00-28EB-E6F7-49E35801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lum bright="-50000" contrast="55000"/>
          </a:blip>
          <a:srcRect/>
          <a:stretch>
            <a:fillRect/>
          </a:stretch>
        </p:blipFill>
        <p:spPr bwMode="auto">
          <a:xfrm rot="10800000">
            <a:off x="3862392" y="3923572"/>
            <a:ext cx="1419799" cy="5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7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74E50-B1DD-C3D1-17CC-B9AA0964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F74E-B191-34DB-104B-BC02456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SK Refrigerants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38E4C-45A0-E4D4-750E-31157C35D057}"/>
              </a:ext>
            </a:extLst>
          </p:cNvPr>
          <p:cNvSpPr txBox="1"/>
          <p:nvPr/>
        </p:nvSpPr>
        <p:spPr>
          <a:xfrm>
            <a:off x="2626595" y="931192"/>
            <a:ext cx="3890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New Refrigerants Meeting Market Needs</a:t>
            </a:r>
            <a:endParaRPr lang="ko-KR" altLang="en-US" sz="16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8A72735-0B8D-CE73-CD02-4F4C72771C86}"/>
              </a:ext>
            </a:extLst>
          </p:cNvPr>
          <p:cNvSpPr/>
          <p:nvPr/>
        </p:nvSpPr>
        <p:spPr>
          <a:xfrm>
            <a:off x="154128" y="1378704"/>
            <a:ext cx="8947338" cy="402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F0CF3-E8F3-3C57-D309-2AF8598A10BA}"/>
              </a:ext>
            </a:extLst>
          </p:cNvPr>
          <p:cNvSpPr txBox="1"/>
          <p:nvPr/>
        </p:nvSpPr>
        <p:spPr>
          <a:xfrm>
            <a:off x="4233295" y="1399001"/>
            <a:ext cx="2445361" cy="40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 </a:t>
            </a:r>
            <a:r>
              <a:rPr lang="en-US" altLang="ko-KR" sz="1600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System compatibility</a:t>
            </a:r>
            <a:endParaRPr lang="ko-KR" altLang="en-US" sz="1600" dirty="0">
              <a:effectLst>
                <a:glow>
                  <a:schemeClr val="bg1"/>
                </a:glow>
              </a:effectLst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E6DDA-3EC2-C9D8-D854-0BFB10132430}"/>
              </a:ext>
            </a:extLst>
          </p:cNvPr>
          <p:cNvSpPr txBox="1"/>
          <p:nvPr/>
        </p:nvSpPr>
        <p:spPr>
          <a:xfrm>
            <a:off x="186254" y="1399001"/>
            <a:ext cx="179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 </a:t>
            </a:r>
            <a:r>
              <a:rPr lang="en-US" altLang="ko-KR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Regulations</a:t>
            </a:r>
            <a:endParaRPr lang="en-US" altLang="ko-KR" sz="16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7FCCF-1BDF-ECEA-9916-AD6754AB0DB4}"/>
              </a:ext>
            </a:extLst>
          </p:cNvPr>
          <p:cNvSpPr txBox="1"/>
          <p:nvPr/>
        </p:nvSpPr>
        <p:spPr>
          <a:xfrm>
            <a:off x="6486286" y="1399001"/>
            <a:ext cx="2662633" cy="23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 </a:t>
            </a:r>
            <a:r>
              <a:rPr lang="en-US" altLang="ko-KR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System performance</a:t>
            </a:r>
            <a:endParaRPr lang="en-US" altLang="ko-KR" sz="16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9988D-3AC8-79A5-2B48-DEDC3F411542}"/>
              </a:ext>
            </a:extLst>
          </p:cNvPr>
          <p:cNvSpPr txBox="1"/>
          <p:nvPr/>
        </p:nvSpPr>
        <p:spPr>
          <a:xfrm>
            <a:off x="1791355" y="1399001"/>
            <a:ext cx="2634311" cy="23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 </a:t>
            </a:r>
            <a:r>
              <a:rPr lang="en-US" altLang="ko-KR" sz="16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Toxicity/Flammability</a:t>
            </a:r>
            <a:endParaRPr lang="en-US" altLang="ko-KR" sz="16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BBB6D776-9690-BCE8-77F4-50F965FA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54640"/>
              </p:ext>
            </p:extLst>
          </p:nvPr>
        </p:nvGraphicFramePr>
        <p:xfrm>
          <a:off x="663605" y="2271408"/>
          <a:ext cx="7816790" cy="2279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425">
                  <a:extLst>
                    <a:ext uri="{9D8B030D-6E8A-4147-A177-3AD203B41FA5}">
                      <a16:colId xmlns:a16="http://schemas.microsoft.com/office/drawing/2014/main" val="2270570765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2829487043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1533617545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3883688387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3699735631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874577314"/>
                    </a:ext>
                  </a:extLst>
                </a:gridCol>
              </a:tblGrid>
              <a:tr h="249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Category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R-1234yf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R-744 (CO</a:t>
                      </a:r>
                      <a:r>
                        <a:rPr lang="en-US" altLang="ko-KR" sz="1200" b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R-290 (Propane)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R-494B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R-4101A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42637"/>
                  </a:ext>
                </a:extLst>
              </a:tr>
              <a:tr h="3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Ternary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Ternary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888530"/>
                  </a:ext>
                </a:extLst>
              </a:tr>
              <a:tr h="42967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①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Regulations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lang="en-US" altLang="ko-KR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PFAS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concerns)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03210"/>
                  </a:ext>
                </a:extLst>
              </a:tr>
              <a:tr h="33659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②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Toxicity/Flammability</a:t>
                      </a: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lang="en-US" altLang="ko-KR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(flammability)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76079"/>
                  </a:ext>
                </a:extLst>
              </a:tr>
              <a:tr h="53049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③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System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compatibility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(High pressure system)</a:t>
                      </a: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(in-direct system)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076839"/>
                  </a:ext>
                </a:extLst>
              </a:tr>
              <a:tr h="33659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④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System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performance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7144" marR="7144" marT="6494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1173" marB="31173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1173" marB="31173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1173" marB="31173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●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나눔고딕OTF" panose="020D0604000000000000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31173" marB="31173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9689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6D1192-98D6-337A-D33A-CE35AC372AEE}"/>
              </a:ext>
            </a:extLst>
          </p:cNvPr>
          <p:cNvSpPr txBox="1"/>
          <p:nvPr/>
        </p:nvSpPr>
        <p:spPr>
          <a:xfrm>
            <a:off x="727969" y="2037633"/>
            <a:ext cx="4117024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atinLnBrk="0">
              <a:spcAft>
                <a:spcPts val="600"/>
              </a:spcAft>
              <a:defRPr/>
            </a:pPr>
            <a:r>
              <a:rPr lang="en-US" altLang="ko-KR" sz="1200" dirty="0"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Comparison of Alternative Refrigerants for Automobile HVAC</a:t>
            </a:r>
            <a:endParaRPr lang="ko-KR" altLang="en-US" sz="1200" dirty="0"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5FAB8-79F0-DDBC-D6F8-B74FF79676CE}"/>
              </a:ext>
            </a:extLst>
          </p:cNvPr>
          <p:cNvSpPr txBox="1"/>
          <p:nvPr/>
        </p:nvSpPr>
        <p:spPr>
          <a:xfrm>
            <a:off x="6229021" y="2001669"/>
            <a:ext cx="2445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ko-KR" altLang="en-US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Acceptable </a:t>
            </a:r>
            <a:r>
              <a:rPr lang="ko-KR" alt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Concerns 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38A2-F5E6-F6BD-A0DA-6D762E68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7404-CC5A-B6A5-00C8-28A32DDE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SK Refrigerants</a:t>
            </a:r>
          </a:p>
        </p:txBody>
      </p:sp>
      <p:graphicFrame>
        <p:nvGraphicFramePr>
          <p:cNvPr id="19" name="표 2">
            <a:extLst>
              <a:ext uri="{FF2B5EF4-FFF2-40B4-BE49-F238E27FC236}">
                <a16:creationId xmlns:a16="http://schemas.microsoft.com/office/drawing/2014/main" id="{3CB6EE8A-3070-9F25-EC0A-5BEB93A9A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79304"/>
              </p:ext>
            </p:extLst>
          </p:nvPr>
        </p:nvGraphicFramePr>
        <p:xfrm>
          <a:off x="380999" y="948497"/>
          <a:ext cx="8252638" cy="2446020"/>
        </p:xfrm>
        <a:graphic>
          <a:graphicData uri="http://schemas.openxmlformats.org/drawingml/2006/table">
            <a:tbl>
              <a:tblPr firstRow="1" bandRow="1"/>
              <a:tblGrid>
                <a:gridCol w="2987094">
                  <a:extLst>
                    <a:ext uri="{9D8B030D-6E8A-4147-A177-3AD203B41FA5}">
                      <a16:colId xmlns:a16="http://schemas.microsoft.com/office/drawing/2014/main" val="2683772609"/>
                    </a:ext>
                  </a:extLst>
                </a:gridCol>
                <a:gridCol w="1883691">
                  <a:extLst>
                    <a:ext uri="{9D8B030D-6E8A-4147-A177-3AD203B41FA5}">
                      <a16:colId xmlns:a16="http://schemas.microsoft.com/office/drawing/2014/main" val="3850751811"/>
                    </a:ext>
                  </a:extLst>
                </a:gridCol>
                <a:gridCol w="1752122">
                  <a:extLst>
                    <a:ext uri="{9D8B030D-6E8A-4147-A177-3AD203B41FA5}">
                      <a16:colId xmlns:a16="http://schemas.microsoft.com/office/drawing/2014/main" val="1493737544"/>
                    </a:ext>
                  </a:extLst>
                </a:gridCol>
                <a:gridCol w="1629731">
                  <a:extLst>
                    <a:ext uri="{9D8B030D-6E8A-4147-A177-3AD203B41FA5}">
                      <a16:colId xmlns:a16="http://schemas.microsoft.com/office/drawing/2014/main" val="1169194713"/>
                    </a:ext>
                  </a:extLst>
                </a:gridCol>
              </a:tblGrid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Property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R-494B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R-4101A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R-1234yf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69316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Composition (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%)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CF3I / R-152a / R-744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(58 / 38 / 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CF3I / R-152a / R-32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(58.5 / 30.5 / 11)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91330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GWP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48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113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~1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2495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Environmental</a:t>
                      </a:r>
                      <a:endParaRPr lang="ko-KR" altLang="en-US" sz="1200" b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Non-PFAS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Non-PFAS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PFAS</a:t>
                      </a:r>
                      <a:r>
                        <a:rPr lang="en-US" altLang="ko-KR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TFA concerns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34958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ASHRAE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ko-KR" altLang="en-US" sz="1200" b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A2L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A2L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A2L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02415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Boiling point (℃) (@1barA)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-48.5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-39.2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-29.5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12094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Dew Point (℃) (@1barA)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-29.5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-31.7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-29.5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15124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Critical Temperature (℃)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107.6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102.9</a:t>
                      </a:r>
                      <a:endParaRPr lang="ko-KR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94.7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5082"/>
                  </a:ext>
                </a:extLst>
              </a:tr>
              <a:tr h="2417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Temp. Glide (@20bar)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12.2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5.9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baseline="0" dirty="0">
                          <a:latin typeface="Arial" panose="020B0604020202020204" pitchFamily="34" charset="0"/>
                          <a:ea typeface="나눔고딕OTF" panose="020D0604000000000000" pitchFamily="34" charset="-127"/>
                          <a:cs typeface="Arial" panose="020B0604020202020204" pitchFamily="34" charset="0"/>
                        </a:rPr>
                        <a:t>0.0</a:t>
                      </a:r>
                      <a:endParaRPr lang="ko-KR" altLang="en-US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92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0A53C89-2BCF-4AC9-D000-4EE7E716709E}"/>
              </a:ext>
            </a:extLst>
          </p:cNvPr>
          <p:cNvSpPr txBox="1"/>
          <p:nvPr/>
        </p:nvSpPr>
        <p:spPr>
          <a:xfrm>
            <a:off x="885792" y="3392310"/>
            <a:ext cx="7865013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Both refrigerants are A2L replacements for R-1234yf MVAC system allowing existing system architectures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No refrigerant ignition observed when exposed to various automotive electrical ignition sources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Risk assessment expected to show lower risk of fire due to refrigerant ignition compared to R1234yf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B23966-4946-BB23-6A28-7639E91634DD}"/>
              </a:ext>
            </a:extLst>
          </p:cNvPr>
          <p:cNvSpPr txBox="1"/>
          <p:nvPr/>
        </p:nvSpPr>
        <p:spPr>
          <a:xfrm>
            <a:off x="250407" y="4281464"/>
            <a:ext cx="8643187" cy="32367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algn="ctr"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SK refrigerants have suitable properties to offer superior heating performance in low ambient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Pretendard Bold" panose="020B0600000101010101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2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DEE0-8D60-B0F0-E797-36FD1E02B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B737-3ECF-346B-BAC8-356B1328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SK Refrigerants </a:t>
            </a:r>
            <a:r>
              <a:rPr lang="en-US" sz="2400" b="1" dirty="0"/>
              <a:t>- PFAS</a:t>
            </a:r>
            <a:endParaRPr lang="en-US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FDCCE-81F7-52FA-BDFD-E67E7AFDF2B0}"/>
              </a:ext>
            </a:extLst>
          </p:cNvPr>
          <p:cNvSpPr txBox="1"/>
          <p:nvPr/>
        </p:nvSpPr>
        <p:spPr>
          <a:xfrm>
            <a:off x="380999" y="1221148"/>
            <a:ext cx="8467062" cy="13714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marL="85725" marR="0" lvl="0" indent="-85725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defRPr>
            </a:lvl1pPr>
          </a:lstStyle>
          <a:p>
            <a:pPr marL="0" indent="0" defTabSz="68580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ko-KR" sz="1400" u="sng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Definition of PFAS</a:t>
            </a:r>
          </a:p>
          <a:p>
            <a:pPr marL="0" indent="0" defTabSz="68580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EU&amp;OECD : “Any substance that contains at least one fully fluorinated methyl (CF3-) or methylene (-CF2-) carbon atom without any H/Cl/Br/I attached to it.” </a:t>
            </a:r>
          </a:p>
          <a:p>
            <a:pPr marL="0" indent="0" defTabSz="68580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US State (Maine and Minnesota)  : </a:t>
            </a:r>
            <a:r>
              <a:rPr lang="en-US" altLang="ko-KR" sz="1400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one fully fluorinated carbon molecule (Includes HFOs and most other F-gases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except few such as R32, R152a, CF3I)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4134B9-94AA-A0A5-1CCA-CA2F5194AF61}"/>
              </a:ext>
            </a:extLst>
          </p:cNvPr>
          <p:cNvSpPr txBox="1"/>
          <p:nvPr/>
        </p:nvSpPr>
        <p:spPr>
          <a:xfrm>
            <a:off x="3014586" y="853742"/>
            <a:ext cx="3114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SK Refrigerants are PFAS-Free.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68FB47D-745C-5048-6E85-05BDBCF51BF9}"/>
              </a:ext>
            </a:extLst>
          </p:cNvPr>
          <p:cNvGrpSpPr/>
          <p:nvPr/>
        </p:nvGrpSpPr>
        <p:grpSpPr>
          <a:xfrm>
            <a:off x="485202" y="2788378"/>
            <a:ext cx="8161400" cy="1874675"/>
            <a:chOff x="470895" y="2554462"/>
            <a:chExt cx="8161400" cy="1874675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ADC9C4CA-A26D-4F86-E959-7697E822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61" y="3242203"/>
              <a:ext cx="1420844" cy="116009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CFB67AF-3B04-CE87-6B34-2C4B7FC308BD}"/>
                </a:ext>
              </a:extLst>
            </p:cNvPr>
            <p:cNvSpPr/>
            <p:nvPr/>
          </p:nvSpPr>
          <p:spPr>
            <a:xfrm>
              <a:off x="470895" y="2554462"/>
              <a:ext cx="1606103" cy="17102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R-152a (Not PFAS)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61FD993-E7EA-AFE4-6DAA-C3D8841484B7}"/>
                </a:ext>
              </a:extLst>
            </p:cNvPr>
            <p:cNvSpPr/>
            <p:nvPr/>
          </p:nvSpPr>
          <p:spPr>
            <a:xfrm>
              <a:off x="591535" y="2786876"/>
              <a:ext cx="1606103" cy="51883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Name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1,1-Difluoroethane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Chemical Formula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H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4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F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CAS No.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75-37-6</a:t>
              </a:r>
            </a:p>
          </p:txBody>
        </p:sp>
        <p:pic>
          <p:nvPicPr>
            <p:cNvPr id="23" name="그림 22" descr="구체, 풍선, 공, 빛이(가) 표시된 사진&#10;&#10;자동 생성된 설명">
              <a:extLst>
                <a:ext uri="{FF2B5EF4-FFF2-40B4-BE49-F238E27FC236}">
                  <a16:creationId xmlns:a16="http://schemas.microsoft.com/office/drawing/2014/main" id="{8C75FF8C-7BF2-438B-B670-3D6306AEE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3" t="10193" r="22742" b="15136"/>
            <a:stretch/>
          </p:blipFill>
          <p:spPr>
            <a:xfrm>
              <a:off x="2955150" y="3156972"/>
              <a:ext cx="883740" cy="1258288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8EA10F9-B554-DBA3-BB54-2189BB2F4AC6}"/>
                </a:ext>
              </a:extLst>
            </p:cNvPr>
            <p:cNvSpPr/>
            <p:nvPr/>
          </p:nvSpPr>
          <p:spPr>
            <a:xfrm>
              <a:off x="2626395" y="2554462"/>
              <a:ext cx="1606103" cy="17102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CF3I (Not PFAS)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87AA097-1719-E387-362F-C6E01E1D4C38}"/>
                </a:ext>
              </a:extLst>
            </p:cNvPr>
            <p:cNvSpPr/>
            <p:nvPr/>
          </p:nvSpPr>
          <p:spPr>
            <a:xfrm>
              <a:off x="2653987" y="2786876"/>
              <a:ext cx="1953279" cy="51883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Name : </a:t>
              </a:r>
              <a:r>
                <a:rPr kumimoji="0" lang="en-US" altLang="ko-KR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Trifluoroiodomethane</a:t>
              </a:r>
              <a:endParaRPr kumimoji="0" lang="en-US" altLang="ko-K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Chemical Formula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CF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3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CAS No.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2314-97-8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24587D0-E3DC-81EB-FAF0-6F1DABE38C21}"/>
                </a:ext>
              </a:extLst>
            </p:cNvPr>
            <p:cNvSpPr/>
            <p:nvPr/>
          </p:nvSpPr>
          <p:spPr>
            <a:xfrm>
              <a:off x="4781895" y="2554462"/>
              <a:ext cx="1606103" cy="17102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R-744 (Not PFAS)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4451DA5-E0F6-F663-6319-FEC2B34158E3}"/>
                </a:ext>
              </a:extLst>
            </p:cNvPr>
            <p:cNvSpPr/>
            <p:nvPr/>
          </p:nvSpPr>
          <p:spPr>
            <a:xfrm>
              <a:off x="4997885" y="2786876"/>
              <a:ext cx="1621895" cy="51883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Name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Carbon Dioxide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Chemical Formula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CO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CAS No.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124-38-9</a:t>
              </a:r>
            </a:p>
          </p:txBody>
        </p:sp>
        <p:pic>
          <p:nvPicPr>
            <p:cNvPr id="28" name="그림 27" descr="구체, 공이(가) 표시된 사진">
              <a:extLst>
                <a:ext uri="{FF2B5EF4-FFF2-40B4-BE49-F238E27FC236}">
                  <a16:creationId xmlns:a16="http://schemas.microsoft.com/office/drawing/2014/main" id="{B5EB365D-89D6-4991-6DE8-42F8F4FC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342" y="3305711"/>
              <a:ext cx="1263179" cy="898041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C96981D-C64C-03EF-45C1-AD16E8B494E6}"/>
                </a:ext>
              </a:extLst>
            </p:cNvPr>
            <p:cNvSpPr/>
            <p:nvPr/>
          </p:nvSpPr>
          <p:spPr>
            <a:xfrm>
              <a:off x="4926061" y="4203752"/>
              <a:ext cx="815864" cy="1710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Non-Fluorine</a:t>
              </a: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652DBEA-7C8B-983F-150C-435712B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000" y="3328950"/>
              <a:ext cx="1258278" cy="1100187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20CDADE-1FCD-87DE-CB19-5EF7DA04761E}"/>
                </a:ext>
              </a:extLst>
            </p:cNvPr>
            <p:cNvSpPr/>
            <p:nvPr/>
          </p:nvSpPr>
          <p:spPr>
            <a:xfrm>
              <a:off x="6937394" y="2554462"/>
              <a:ext cx="1606103" cy="17102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R-32 (Not PFAS)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8972034-9B11-575D-29F0-776F09FEAE64}"/>
                </a:ext>
              </a:extLst>
            </p:cNvPr>
            <p:cNvSpPr/>
            <p:nvPr/>
          </p:nvSpPr>
          <p:spPr>
            <a:xfrm>
              <a:off x="7010400" y="2786876"/>
              <a:ext cx="1621895" cy="51883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Name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Difluoromethane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Chemical Formula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CH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F</a:t>
              </a:r>
              <a:r>
                <a:rPr kumimoji="0" lang="en-US" altLang="ko-KR" sz="9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2</a:t>
              </a:r>
            </a:p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CAS No. : 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75-10-5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01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1F99-DB38-CFA8-1685-086A123E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65D0-D6D0-4260-B159-A13C3758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SK Refrigerants </a:t>
            </a:r>
            <a:r>
              <a:rPr lang="en-US" altLang="ko-KR" sz="2400" b="1" dirty="0"/>
              <a:t>- Properties</a:t>
            </a:r>
            <a:endParaRPr lang="en-US" b="1" dirty="0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42B8B24D-9767-E95B-D525-019DCF46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38" y="2003520"/>
            <a:ext cx="2607893" cy="193672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4EC794-C06C-1177-EA42-0D8FA7E16E5C}"/>
              </a:ext>
            </a:extLst>
          </p:cNvPr>
          <p:cNvSpPr txBox="1">
            <a:spLocks/>
          </p:cNvSpPr>
          <p:nvPr/>
        </p:nvSpPr>
        <p:spPr>
          <a:xfrm>
            <a:off x="3940287" y="2015584"/>
            <a:ext cx="764412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defTabSz="685800"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R-1234yf</a:t>
            </a:r>
            <a:endParaRPr lang="ko-KR" altLang="en-US" sz="1000" kern="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2722FE-D2E8-A1DC-1C19-41BD0F8F003A}"/>
              </a:ext>
            </a:extLst>
          </p:cNvPr>
          <p:cNvSpPr txBox="1">
            <a:spLocks/>
          </p:cNvSpPr>
          <p:nvPr/>
        </p:nvSpPr>
        <p:spPr>
          <a:xfrm>
            <a:off x="3940288" y="2183307"/>
            <a:ext cx="95068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defTabSz="685800"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R-494B</a:t>
            </a:r>
            <a:endParaRPr lang="ko-KR" altLang="en-US" sz="1000" kern="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D9A2508E-D8DF-9B61-88EA-8C04AD37E4E2}"/>
              </a:ext>
            </a:extLst>
          </p:cNvPr>
          <p:cNvCxnSpPr/>
          <p:nvPr/>
        </p:nvCxnSpPr>
        <p:spPr>
          <a:xfrm>
            <a:off x="3626043" y="2296082"/>
            <a:ext cx="314244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0194D657-B179-7E52-7AFD-503238AF06B4}"/>
              </a:ext>
            </a:extLst>
          </p:cNvPr>
          <p:cNvCxnSpPr/>
          <p:nvPr/>
        </p:nvCxnSpPr>
        <p:spPr>
          <a:xfrm>
            <a:off x="3626043" y="2133736"/>
            <a:ext cx="314244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A3CCFE4-B4CB-12F6-3627-2AA32BE33F98}"/>
              </a:ext>
            </a:extLst>
          </p:cNvPr>
          <p:cNvSpPr txBox="1"/>
          <p:nvPr/>
        </p:nvSpPr>
        <p:spPr>
          <a:xfrm>
            <a:off x="1797843" y="942503"/>
            <a:ext cx="5548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Designed properties for System Performance Improvement</a:t>
            </a:r>
            <a:endParaRPr lang="ko-KR" altLang="en-US" sz="16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2208AD2B-B2F8-EEBD-5400-0EDE84007A4B}"/>
              </a:ext>
            </a:extLst>
          </p:cNvPr>
          <p:cNvSpPr/>
          <p:nvPr/>
        </p:nvSpPr>
        <p:spPr>
          <a:xfrm>
            <a:off x="242579" y="1552707"/>
            <a:ext cx="2638943" cy="28757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1919BAF-F3BC-FA65-4763-7A9543CB9BFD}"/>
              </a:ext>
            </a:extLst>
          </p:cNvPr>
          <p:cNvSpPr/>
          <p:nvPr/>
        </p:nvSpPr>
        <p:spPr>
          <a:xfrm>
            <a:off x="3269200" y="1552707"/>
            <a:ext cx="2638943" cy="28757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D223A90-FDD3-25CB-2929-2FBC512D0112}"/>
              </a:ext>
            </a:extLst>
          </p:cNvPr>
          <p:cNvSpPr/>
          <p:nvPr/>
        </p:nvSpPr>
        <p:spPr>
          <a:xfrm>
            <a:off x="6295821" y="1552707"/>
            <a:ext cx="2638943" cy="28757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4A4484-0D9F-F3CD-174C-F6387E1E4637}"/>
              </a:ext>
            </a:extLst>
          </p:cNvPr>
          <p:cNvSpPr txBox="1"/>
          <p:nvPr/>
        </p:nvSpPr>
        <p:spPr>
          <a:xfrm>
            <a:off x="673504" y="1576447"/>
            <a:ext cx="17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Operating range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E7F947-7F7B-946A-CE99-E00E19B594BD}"/>
              </a:ext>
            </a:extLst>
          </p:cNvPr>
          <p:cNvSpPr txBox="1"/>
          <p:nvPr/>
        </p:nvSpPr>
        <p:spPr>
          <a:xfrm>
            <a:off x="808243" y="4075108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Extension of</a:t>
            </a:r>
          </a:p>
          <a:p>
            <a:pPr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heating operating range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FD5C9E-0C07-EF1B-51D7-FEB349CD7C7E}"/>
              </a:ext>
            </a:extLst>
          </p:cNvPr>
          <p:cNvSpPr txBox="1"/>
          <p:nvPr/>
        </p:nvSpPr>
        <p:spPr>
          <a:xfrm>
            <a:off x="3406346" y="1576447"/>
            <a:ext cx="233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Enthalpy properties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BF86A0-398D-F978-E6BC-7C8815300B18}"/>
              </a:ext>
            </a:extLst>
          </p:cNvPr>
          <p:cNvSpPr txBox="1"/>
          <p:nvPr/>
        </p:nvSpPr>
        <p:spPr>
          <a:xfrm>
            <a:off x="6449638" y="1576447"/>
            <a:ext cx="233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1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Saturation Curve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EB69EB-650F-A0A4-7B6A-34B4777A08C1}"/>
              </a:ext>
            </a:extLst>
          </p:cNvPr>
          <p:cNvSpPr txBox="1"/>
          <p:nvPr/>
        </p:nvSpPr>
        <p:spPr>
          <a:xfrm>
            <a:off x="3528502" y="4162354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Extension of enthalpy range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C2434C-714F-C3EF-CA42-C207E9D40AB2}"/>
              </a:ext>
            </a:extLst>
          </p:cNvPr>
          <p:cNvSpPr txBox="1"/>
          <p:nvPr/>
        </p:nvSpPr>
        <p:spPr>
          <a:xfrm>
            <a:off x="6553113" y="4014086"/>
            <a:ext cx="237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1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Designed with similar saturation curve to R1234yf for system compatibility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A055E9-C65A-923D-4013-174FE1EEB7BB}"/>
              </a:ext>
            </a:extLst>
          </p:cNvPr>
          <p:cNvSpPr txBox="1"/>
          <p:nvPr/>
        </p:nvSpPr>
        <p:spPr>
          <a:xfrm>
            <a:off x="7563366" y="261259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0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Add R4101A</a:t>
            </a:r>
          </a:p>
          <a:p>
            <a:pPr defTabSz="685800" latinLnBrk="1"/>
            <a:r>
              <a:rPr lang="en-US" altLang="ko-KR" sz="1000" b="1" dirty="0">
                <a:solidFill>
                  <a:srgbClr val="C00000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Plan to be update</a:t>
            </a:r>
            <a:endParaRPr lang="ko-KR" altLang="en-US" sz="1000" b="1" dirty="0">
              <a:solidFill>
                <a:srgbClr val="C00000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BFBE4D43-2A3C-265E-F561-F41D254DB73B}"/>
              </a:ext>
            </a:extLst>
          </p:cNvPr>
          <p:cNvGrpSpPr/>
          <p:nvPr/>
        </p:nvGrpSpPr>
        <p:grpSpPr>
          <a:xfrm>
            <a:off x="192456" y="2105896"/>
            <a:ext cx="2688790" cy="1782782"/>
            <a:chOff x="256608" y="2807863"/>
            <a:chExt cx="3585053" cy="237704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1A5EA33-E925-3750-095E-A14FC57065EE}"/>
                </a:ext>
              </a:extLst>
            </p:cNvPr>
            <p:cNvSpPr txBox="1"/>
            <p:nvPr/>
          </p:nvSpPr>
          <p:spPr>
            <a:xfrm>
              <a:off x="256608" y="2807863"/>
              <a:ext cx="1443099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Temperature(℃)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561C4C02-609D-D0E0-162F-80D09951CDE8}"/>
                </a:ext>
              </a:extLst>
            </p:cNvPr>
            <p:cNvSpPr/>
            <p:nvPr/>
          </p:nvSpPr>
          <p:spPr>
            <a:xfrm rot="5400000">
              <a:off x="2303346" y="3286344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43C3312A-6BB8-8F0D-4589-55ACB93E1154}"/>
                </a:ext>
              </a:extLst>
            </p:cNvPr>
            <p:cNvSpPr/>
            <p:nvPr/>
          </p:nvSpPr>
          <p:spPr>
            <a:xfrm rot="5400000">
              <a:off x="2303346" y="2971157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CECE403-236A-DF7B-5A1A-40ECA1C28D5B}"/>
                </a:ext>
              </a:extLst>
            </p:cNvPr>
            <p:cNvSpPr/>
            <p:nvPr/>
          </p:nvSpPr>
          <p:spPr>
            <a:xfrm rot="5400000">
              <a:off x="2303346" y="2655970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325E147C-8581-86D1-7969-AFE09BDC2F94}"/>
                </a:ext>
              </a:extLst>
            </p:cNvPr>
            <p:cNvSpPr/>
            <p:nvPr/>
          </p:nvSpPr>
          <p:spPr>
            <a:xfrm rot="5400000">
              <a:off x="2303346" y="2340783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09C53C6D-C17D-00BF-CB34-0A8980C57283}"/>
                </a:ext>
              </a:extLst>
            </p:cNvPr>
            <p:cNvSpPr/>
            <p:nvPr/>
          </p:nvSpPr>
          <p:spPr>
            <a:xfrm rot="5400000">
              <a:off x="2303346" y="2025596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BDF56AD-CB21-224A-DB00-294879047D83}"/>
                </a:ext>
              </a:extLst>
            </p:cNvPr>
            <p:cNvSpPr txBox="1"/>
            <p:nvPr/>
          </p:nvSpPr>
          <p:spPr>
            <a:xfrm>
              <a:off x="419408" y="3118749"/>
              <a:ext cx="677177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120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0292C1-EAA0-0ECE-CEB3-A61CC416F8FC}"/>
                </a:ext>
              </a:extLst>
            </p:cNvPr>
            <p:cNvSpPr txBox="1"/>
            <p:nvPr/>
          </p:nvSpPr>
          <p:spPr>
            <a:xfrm>
              <a:off x="599004" y="3432743"/>
              <a:ext cx="497581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80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030E9C-D353-7BDD-0C9B-4EF26C3BFE80}"/>
                </a:ext>
              </a:extLst>
            </p:cNvPr>
            <p:cNvSpPr txBox="1"/>
            <p:nvPr/>
          </p:nvSpPr>
          <p:spPr>
            <a:xfrm>
              <a:off x="599004" y="3746736"/>
              <a:ext cx="497581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40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DD94CEF-F1BE-7B32-898F-1BC73B27CAD2}"/>
                </a:ext>
              </a:extLst>
            </p:cNvPr>
            <p:cNvSpPr txBox="1"/>
            <p:nvPr/>
          </p:nvSpPr>
          <p:spPr>
            <a:xfrm>
              <a:off x="599004" y="4060731"/>
              <a:ext cx="497581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D1A181C-8671-71C2-6E67-32888AED902B}"/>
                </a:ext>
              </a:extLst>
            </p:cNvPr>
            <p:cNvSpPr txBox="1"/>
            <p:nvPr/>
          </p:nvSpPr>
          <p:spPr>
            <a:xfrm>
              <a:off x="599004" y="4374726"/>
              <a:ext cx="497581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-40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7F67AC9-74BB-3C28-92BF-6DA6C3EED0A1}"/>
                </a:ext>
              </a:extLst>
            </p:cNvPr>
            <p:cNvSpPr txBox="1"/>
            <p:nvPr/>
          </p:nvSpPr>
          <p:spPr>
            <a:xfrm>
              <a:off x="599004" y="4688717"/>
              <a:ext cx="497581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-80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9CF75B3A-EDE6-27ED-EC7B-7EE569A7DC0F}"/>
                </a:ext>
              </a:extLst>
            </p:cNvPr>
            <p:cNvSpPr/>
            <p:nvPr/>
          </p:nvSpPr>
          <p:spPr>
            <a:xfrm rot="5400000">
              <a:off x="2303346" y="3601529"/>
              <a:ext cx="45719" cy="2497097"/>
            </a:xfrm>
            <a:custGeom>
              <a:avLst/>
              <a:gdLst>
                <a:gd name="connsiteX0" fmla="*/ 0 w 0"/>
                <a:gd name="connsiteY0" fmla="*/ 0 h 2675693"/>
                <a:gd name="connsiteX1" fmla="*/ 0 w 0"/>
                <a:gd name="connsiteY1" fmla="*/ 2675693 h 26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675693">
                  <a:moveTo>
                    <a:pt x="0" y="0"/>
                  </a:moveTo>
                  <a:lnTo>
                    <a:pt x="0" y="2675693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0A5F93E3-0566-32ED-7C24-60D68243178D}"/>
                </a:ext>
              </a:extLst>
            </p:cNvPr>
            <p:cNvSpPr/>
            <p:nvPr/>
          </p:nvSpPr>
          <p:spPr>
            <a:xfrm>
              <a:off x="1321776" y="3422174"/>
              <a:ext cx="396000" cy="10313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84954858-9989-FCC0-5789-0C5100005A5C}"/>
                </a:ext>
              </a:extLst>
            </p:cNvPr>
            <p:cNvSpPr/>
            <p:nvPr/>
          </p:nvSpPr>
          <p:spPr>
            <a:xfrm>
              <a:off x="2131323" y="3324238"/>
              <a:ext cx="396000" cy="132748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72000">
                  <a:srgbClr val="C0504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8C9A4D9-CF8A-CD7E-C3B7-CFDC73C3DBBF}"/>
                </a:ext>
              </a:extLst>
            </p:cNvPr>
            <p:cNvSpPr txBox="1"/>
            <p:nvPr/>
          </p:nvSpPr>
          <p:spPr>
            <a:xfrm>
              <a:off x="1997373" y="3090438"/>
              <a:ext cx="941884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Cooling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65ACCD9-532F-43F5-6D7F-AF2B164B90BD}"/>
                </a:ext>
              </a:extLst>
            </p:cNvPr>
            <p:cNvSpPr txBox="1"/>
            <p:nvPr/>
          </p:nvSpPr>
          <p:spPr>
            <a:xfrm>
              <a:off x="1984996" y="4587146"/>
              <a:ext cx="1227128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Heating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49FE98-2D77-8BAC-6A2C-A83081F0BF26}"/>
                </a:ext>
              </a:extLst>
            </p:cNvPr>
            <p:cNvSpPr txBox="1"/>
            <p:nvPr/>
          </p:nvSpPr>
          <p:spPr>
            <a:xfrm>
              <a:off x="964973" y="4856611"/>
              <a:ext cx="1067716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R-1234yf</a:t>
              </a:r>
              <a:endPara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3815BD4-3A9A-DCE5-1A3B-A64F464302E6}"/>
                </a:ext>
              </a:extLst>
            </p:cNvPr>
            <p:cNvSpPr txBox="1"/>
            <p:nvPr/>
          </p:nvSpPr>
          <p:spPr>
            <a:xfrm>
              <a:off x="1901076" y="4856611"/>
              <a:ext cx="850257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R-494B</a:t>
              </a:r>
              <a:endPara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ED5CED9D-8691-ACD7-3FE3-3769F5F11991}"/>
                </a:ext>
              </a:extLst>
            </p:cNvPr>
            <p:cNvSpPr/>
            <p:nvPr/>
          </p:nvSpPr>
          <p:spPr>
            <a:xfrm>
              <a:off x="2939258" y="3347033"/>
              <a:ext cx="396000" cy="1165000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72000">
                  <a:srgbClr val="C0504D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A4E66C-B479-BFE3-67EE-99402B92E5C5}"/>
                </a:ext>
              </a:extLst>
            </p:cNvPr>
            <p:cNvSpPr txBox="1"/>
            <p:nvPr/>
          </p:nvSpPr>
          <p:spPr>
            <a:xfrm>
              <a:off x="2773945" y="4856611"/>
              <a:ext cx="1067716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R-4101A</a:t>
              </a:r>
              <a:endPara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C6C6CE-9740-D5AD-374C-E6074A253E19}"/>
                </a:ext>
              </a:extLst>
            </p:cNvPr>
            <p:cNvSpPr txBox="1"/>
            <p:nvPr/>
          </p:nvSpPr>
          <p:spPr>
            <a:xfrm>
              <a:off x="2769496" y="3119435"/>
              <a:ext cx="1000379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Cooling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5C9FBCA-DBEF-58F4-96C5-7149DF544615}"/>
                </a:ext>
              </a:extLst>
            </p:cNvPr>
            <p:cNvSpPr txBox="1"/>
            <p:nvPr/>
          </p:nvSpPr>
          <p:spPr>
            <a:xfrm>
              <a:off x="2773945" y="4493250"/>
              <a:ext cx="1031852" cy="32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나눔고딕OTF" panose="020D0604000000000000" pitchFamily="34" charset="-127"/>
                  <a:cs typeface="Arial" panose="020B0604020202020204" pitchFamily="34" charset="0"/>
                </a:rPr>
                <a:t>Heating</a:t>
              </a:r>
              <a:endParaRPr kumimoji="0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037DF65-B241-A87C-E037-EDEE6E613C5D}"/>
              </a:ext>
            </a:extLst>
          </p:cNvPr>
          <p:cNvSpPr txBox="1">
            <a:spLocks/>
          </p:cNvSpPr>
          <p:nvPr/>
        </p:nvSpPr>
        <p:spPr>
          <a:xfrm>
            <a:off x="3940287" y="2369732"/>
            <a:ext cx="95068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defTabSz="685800"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R-4101A</a:t>
            </a:r>
            <a:endParaRPr lang="ko-KR" altLang="en-US" sz="1000" kern="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B4783D26-C0AD-57D3-9B4F-3672E95F2DA7}"/>
              </a:ext>
            </a:extLst>
          </p:cNvPr>
          <p:cNvCxnSpPr/>
          <p:nvPr/>
        </p:nvCxnSpPr>
        <p:spPr>
          <a:xfrm>
            <a:off x="3626043" y="2476369"/>
            <a:ext cx="314244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9A0F7044-5EA1-9831-4778-DA826C59F08B}"/>
              </a:ext>
            </a:extLst>
          </p:cNvPr>
          <p:cNvCxnSpPr>
            <a:cxnSpLocks/>
          </p:cNvCxnSpPr>
          <p:nvPr/>
        </p:nvCxnSpPr>
        <p:spPr>
          <a:xfrm>
            <a:off x="4131191" y="3139300"/>
            <a:ext cx="1188753" cy="8335"/>
          </a:xfrm>
          <a:prstGeom prst="line">
            <a:avLst/>
          </a:prstGeom>
          <a:noFill/>
          <a:ln w="9525" cap="flat" cmpd="sng" algn="ctr">
            <a:solidFill>
              <a:srgbClr val="4BACC6">
                <a:lumMod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0477111-4A13-7D7E-FEE6-E6FC890759AF}"/>
              </a:ext>
            </a:extLst>
          </p:cNvPr>
          <p:cNvSpPr txBox="1"/>
          <p:nvPr/>
        </p:nvSpPr>
        <p:spPr>
          <a:xfrm>
            <a:off x="4030832" y="3146351"/>
            <a:ext cx="13894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latinLnBrk="1"/>
            <a:r>
              <a:rPr lang="en-US" altLang="ko-KR" sz="10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△enthalpy </a:t>
            </a:r>
            <a:r>
              <a:rPr lang="ko-KR" altLang="en-US" sz="10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↑</a:t>
            </a:r>
            <a:endParaRPr lang="en-US" altLang="ko-KR" sz="10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0F804793-BB84-A4C7-F2AB-33D942754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20" y="2001729"/>
            <a:ext cx="2638943" cy="2030349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E3FF883-E490-02CB-F441-890E00D6FD9D}"/>
              </a:ext>
            </a:extLst>
          </p:cNvPr>
          <p:cNvSpPr txBox="1"/>
          <p:nvPr/>
        </p:nvSpPr>
        <p:spPr>
          <a:xfrm>
            <a:off x="6769153" y="2798881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0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Dew point</a:t>
            </a:r>
            <a:endParaRPr lang="ko-KR" altLang="en-US" sz="10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FACB4980-5A97-4E3F-27CD-01FC3B8DFEF4}"/>
              </a:ext>
            </a:extLst>
          </p:cNvPr>
          <p:cNvCxnSpPr>
            <a:cxnSpLocks/>
          </p:cNvCxnSpPr>
          <p:nvPr/>
        </p:nvCxnSpPr>
        <p:spPr>
          <a:xfrm>
            <a:off x="7114746" y="3006075"/>
            <a:ext cx="289437" cy="2749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oval"/>
          </a:ln>
          <a:effectLst/>
        </p:spPr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15BF8925-4768-5006-89EB-03C331991DBB}"/>
              </a:ext>
            </a:extLst>
          </p:cNvPr>
          <p:cNvCxnSpPr>
            <a:cxnSpLocks/>
          </p:cNvCxnSpPr>
          <p:nvPr/>
        </p:nvCxnSpPr>
        <p:spPr>
          <a:xfrm>
            <a:off x="7114746" y="3006075"/>
            <a:ext cx="187594" cy="53446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oval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097BF111-9A78-334E-6FDE-D8473286B4C2}"/>
              </a:ext>
            </a:extLst>
          </p:cNvPr>
          <p:cNvSpPr txBox="1"/>
          <p:nvPr/>
        </p:nvSpPr>
        <p:spPr>
          <a:xfrm>
            <a:off x="8035397" y="3085187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000" dirty="0">
                <a:solidFill>
                  <a:prstClr val="black"/>
                </a:solidFill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Bubble point</a:t>
            </a:r>
            <a:endParaRPr lang="ko-KR" altLang="en-US" sz="1000" dirty="0">
              <a:solidFill>
                <a:prstClr val="black"/>
              </a:solidFill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FAD85B78-246B-5352-0E28-4BCB0869C616}"/>
              </a:ext>
            </a:extLst>
          </p:cNvPr>
          <p:cNvCxnSpPr>
            <a:cxnSpLocks/>
          </p:cNvCxnSpPr>
          <p:nvPr/>
        </p:nvCxnSpPr>
        <p:spPr>
          <a:xfrm flipH="1" flipV="1">
            <a:off x="8074287" y="2765616"/>
            <a:ext cx="351142" cy="31616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oval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BAD07845-E874-D6C6-BA1F-EA909F332FF1}"/>
              </a:ext>
            </a:extLst>
          </p:cNvPr>
          <p:cNvSpPr txBox="1">
            <a:spLocks/>
          </p:cNvSpPr>
          <p:nvPr/>
        </p:nvSpPr>
        <p:spPr>
          <a:xfrm>
            <a:off x="7124560" y="2035089"/>
            <a:ext cx="910834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R-1234yf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3CE7C47-8614-CE13-9961-27C6CAD522C2}"/>
              </a:ext>
            </a:extLst>
          </p:cNvPr>
          <p:cNvSpPr txBox="1">
            <a:spLocks/>
          </p:cNvSpPr>
          <p:nvPr/>
        </p:nvSpPr>
        <p:spPr>
          <a:xfrm>
            <a:off x="7124561" y="2183875"/>
            <a:ext cx="733865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R-494B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61BFDEDC-FB0B-09C4-2198-B2C3EC2F041F}"/>
              </a:ext>
            </a:extLst>
          </p:cNvPr>
          <p:cNvCxnSpPr/>
          <p:nvPr/>
        </p:nvCxnSpPr>
        <p:spPr>
          <a:xfrm>
            <a:off x="6810317" y="2301956"/>
            <a:ext cx="314244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653B85AD-BD8A-DB07-1933-54B32E349814}"/>
              </a:ext>
            </a:extLst>
          </p:cNvPr>
          <p:cNvCxnSpPr/>
          <p:nvPr/>
        </p:nvCxnSpPr>
        <p:spPr>
          <a:xfrm>
            <a:off x="6810317" y="2143568"/>
            <a:ext cx="314244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E87D80F-19CE-4636-9C18-E566BF446568}"/>
              </a:ext>
            </a:extLst>
          </p:cNvPr>
          <p:cNvSpPr txBox="1">
            <a:spLocks/>
          </p:cNvSpPr>
          <p:nvPr/>
        </p:nvSpPr>
        <p:spPr>
          <a:xfrm>
            <a:off x="7124561" y="2332661"/>
            <a:ext cx="733865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R-4101A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C20E9438-215D-BFB0-EB93-6836F833ABFA}"/>
              </a:ext>
            </a:extLst>
          </p:cNvPr>
          <p:cNvCxnSpPr/>
          <p:nvPr/>
        </p:nvCxnSpPr>
        <p:spPr>
          <a:xfrm>
            <a:off x="6810317" y="2460344"/>
            <a:ext cx="314244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89427364-6BD9-1C61-DC85-00C9E6E36EC8}"/>
              </a:ext>
            </a:extLst>
          </p:cNvPr>
          <p:cNvSpPr txBox="1">
            <a:spLocks/>
          </p:cNvSpPr>
          <p:nvPr/>
        </p:nvSpPr>
        <p:spPr>
          <a:xfrm>
            <a:off x="7124561" y="2481448"/>
            <a:ext cx="828741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>
              <a:defRPr sz="105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나눔고딕OTF" panose="020D0604000000000000" pitchFamily="34" charset="-127"/>
                <a:cs typeface="Arial" panose="020B0604020202020204" pitchFamily="34" charset="0"/>
              </a:rPr>
              <a:t>R-744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나눔고딕OTF" panose="020D0604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81B4526-DEEF-C2D3-491A-FC003F4FABDE}"/>
              </a:ext>
            </a:extLst>
          </p:cNvPr>
          <p:cNvCxnSpPr/>
          <p:nvPr/>
        </p:nvCxnSpPr>
        <p:spPr>
          <a:xfrm>
            <a:off x="6810317" y="2618733"/>
            <a:ext cx="314244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0980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0C82-9021-ABB1-F2B4-13A25EC4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F668-5BEB-39D6-4C66-8162418E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SK Refrigerants </a:t>
            </a:r>
            <a:r>
              <a:rPr lang="en-US" altLang="ko-KR" sz="2400" b="1" dirty="0"/>
              <a:t>– thermodynamic performance simulation</a:t>
            </a:r>
            <a:endParaRPr lang="en-US" altLang="ko-KR" b="1" dirty="0"/>
          </a:p>
        </p:txBody>
      </p:sp>
      <p:graphicFrame>
        <p:nvGraphicFramePr>
          <p:cNvPr id="15" name="Table 1">
            <a:extLst>
              <a:ext uri="{FF2B5EF4-FFF2-40B4-BE49-F238E27FC236}">
                <a16:creationId xmlns:a16="http://schemas.microsoft.com/office/drawing/2014/main" id="{3ABA8747-FCCF-E4C1-04B9-15CF82712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45335"/>
              </p:ext>
            </p:extLst>
          </p:nvPr>
        </p:nvGraphicFramePr>
        <p:xfrm>
          <a:off x="407804" y="950799"/>
          <a:ext cx="8124119" cy="1985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16019">
                  <a:extLst>
                    <a:ext uri="{9D8B030D-6E8A-4147-A177-3AD203B41FA5}">
                      <a16:colId xmlns:a16="http://schemas.microsoft.com/office/drawing/2014/main" val="1742980584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1101901992"/>
                    </a:ext>
                  </a:extLst>
                </a:gridCol>
                <a:gridCol w="599088">
                  <a:extLst>
                    <a:ext uri="{9D8B030D-6E8A-4147-A177-3AD203B41FA5}">
                      <a16:colId xmlns:a16="http://schemas.microsoft.com/office/drawing/2014/main" val="428809074"/>
                    </a:ext>
                  </a:extLst>
                </a:gridCol>
                <a:gridCol w="832489">
                  <a:extLst>
                    <a:ext uri="{9D8B030D-6E8A-4147-A177-3AD203B41FA5}">
                      <a16:colId xmlns:a16="http://schemas.microsoft.com/office/drawing/2014/main" val="4176142477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602361201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767304817"/>
                    </a:ext>
                  </a:extLst>
                </a:gridCol>
                <a:gridCol w="866000">
                  <a:extLst>
                    <a:ext uri="{9D8B030D-6E8A-4147-A177-3AD203B41FA5}">
                      <a16:colId xmlns:a16="http://schemas.microsoft.com/office/drawing/2014/main" val="2353747882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1336425588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3024057720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4198592544"/>
                    </a:ext>
                  </a:extLst>
                </a:gridCol>
                <a:gridCol w="715789">
                  <a:extLst>
                    <a:ext uri="{9D8B030D-6E8A-4147-A177-3AD203B41FA5}">
                      <a16:colId xmlns:a16="http://schemas.microsoft.com/office/drawing/2014/main" val="104978474"/>
                    </a:ext>
                  </a:extLst>
                </a:gridCol>
              </a:tblGrid>
              <a:tr h="616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(AR4)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Cooling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Cooling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Heating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Heating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Glide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Evap.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Glide (K)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Cond. Glide (K)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23464"/>
                  </a:ext>
                </a:extLst>
              </a:tr>
              <a:tr h="45652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R-1234yf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A2L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&lt;1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2651" marR="2651" marT="2651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402514"/>
                  </a:ext>
                </a:extLst>
              </a:tr>
              <a:tr h="456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R-494B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A2L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532072"/>
                  </a:ext>
                </a:extLst>
              </a:tr>
              <a:tr h="456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R-4101A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A2L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665774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292441AC-7F4B-58FA-54E8-27D29F8CEA39}"/>
              </a:ext>
            </a:extLst>
          </p:cNvPr>
          <p:cNvSpPr/>
          <p:nvPr/>
        </p:nvSpPr>
        <p:spPr>
          <a:xfrm>
            <a:off x="3604659" y="3001613"/>
            <a:ext cx="5269983" cy="30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Cooling: </a:t>
            </a:r>
            <a:r>
              <a:rPr lang="en-US" altLang="ko-K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Tcd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=55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=-2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Subcooling:5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Superheat:10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Isentropic Eff: 70%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Heating: </a:t>
            </a:r>
            <a:r>
              <a:rPr lang="en-US" altLang="ko-K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Tcd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=65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=-30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Subcooling:5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Superheat:10</a:t>
            </a:r>
            <a:r>
              <a:rPr lang="en-US" altLang="ko-KR" sz="10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℃</a:t>
            </a:r>
            <a:r>
              <a:rPr lang="en-US" altLang="ko-K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Isentropic Eff: 70%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D9F61-8479-2D1F-3B44-1775871E6CDD}"/>
              </a:ext>
            </a:extLst>
          </p:cNvPr>
          <p:cNvSpPr txBox="1"/>
          <p:nvPr/>
        </p:nvSpPr>
        <p:spPr>
          <a:xfrm>
            <a:off x="802195" y="3507625"/>
            <a:ext cx="7335336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R-494B and R-4101A show superior performance compared to R-1234yf</a:t>
            </a:r>
          </a:p>
          <a:p>
            <a:pPr marL="214313" indent="-214313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Discharge pressure within 20% of R1234yf suggesting no change required in design of components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03FF2-6C35-9C11-7859-4CC7D3CD0A98}"/>
              </a:ext>
            </a:extLst>
          </p:cNvPr>
          <p:cNvSpPr txBox="1"/>
          <p:nvPr/>
        </p:nvSpPr>
        <p:spPr>
          <a:xfrm>
            <a:off x="56737" y="4258632"/>
            <a:ext cx="90872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altLang="ko-KR" sz="1400" dirty="0">
                <a:latin typeface="Arial" panose="020B0604020202020204" pitchFamily="34" charset="0"/>
                <a:ea typeface="Pretendard Bold" panose="020B0600000101010101" charset="-127"/>
                <a:cs typeface="Arial" panose="020B0604020202020204" pitchFamily="34" charset="0"/>
              </a:rPr>
              <a:t>R494B and R4101A are expected to offer superior performance compared to R1234yf under drop-in conditions</a:t>
            </a:r>
          </a:p>
        </p:txBody>
      </p:sp>
    </p:spTree>
    <p:extLst>
      <p:ext uri="{BB962C8B-B14F-4D97-AF65-F5344CB8AC3E}">
        <p14:creationId xmlns:p14="http://schemas.microsoft.com/office/powerpoint/2010/main" val="409477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04399-c7e5-4fcf-b735-2678e6fed458">
      <Terms xmlns="http://schemas.microsoft.com/office/infopath/2007/PartnerControls"/>
    </lcf76f155ced4ddcb4097134ff3c332f>
    <TaxCatchAll xmlns="63bcba6c-a169-4f7f-9622-66e1309e99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64B843F86745ABA63C00F7238EC0" ma:contentTypeVersion="18" ma:contentTypeDescription="Create a new document." ma:contentTypeScope="" ma:versionID="981a15c99f6cb83d6172824fb9239b50">
  <xsd:schema xmlns:xsd="http://www.w3.org/2001/XMLSchema" xmlns:xs="http://www.w3.org/2001/XMLSchema" xmlns:p="http://schemas.microsoft.com/office/2006/metadata/properties" xmlns:ns2="07a04399-c7e5-4fcf-b735-2678e6fed458" xmlns:ns3="63bcba6c-a169-4f7f-9622-66e1309e9900" targetNamespace="http://schemas.microsoft.com/office/2006/metadata/properties" ma:root="true" ma:fieldsID="a0fa2637f1b40fe599f4bb50bc3a021c" ns2:_="" ns3:_="">
    <xsd:import namespace="07a04399-c7e5-4fcf-b735-2678e6fed458"/>
    <xsd:import namespace="63bcba6c-a169-4f7f-9622-66e1309e9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04399-c7e5-4fcf-b735-2678e6fed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13b2ed-c304-4591-a7c9-eb826bf95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ba6c-a169-4f7f-9622-66e1309e99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cacdf-b702-44f0-ac36-c9d63de21d8c}" ma:internalName="TaxCatchAll" ma:showField="CatchAllData" ma:web="63bcba6c-a169-4f7f-9622-66e1309e9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6DA17-B042-4E4F-AC60-B99E50B34DD0}">
  <ds:schemaRefs>
    <ds:schemaRef ds:uri="07a04399-c7e5-4fcf-b735-2678e6fed458"/>
    <ds:schemaRef ds:uri="600d7941-d9c8-44b9-861a-4e3946071322"/>
    <ds:schemaRef ds:uri="63bcba6c-a169-4f7f-9622-66e1309e9900"/>
    <ds:schemaRef ds:uri="c26af9df-e40e-48c2-97cd-ce20f8b28cbd"/>
    <ds:schemaRef ds:uri="ecd0dfd9-e163-40d0-9023-1c3cb72a959d"/>
    <ds:schemaRef ds:uri="f028ddb0-b656-48cd-88fa-9454955f79c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241542-829C-476C-9205-8310A68D9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52A3F7-DA7A-421C-BF80-748D41A67DFA}">
  <ds:schemaRefs>
    <ds:schemaRef ds:uri="07a04399-c7e5-4fcf-b735-2678e6fed458"/>
    <ds:schemaRef ds:uri="63bcba6c-a169-4f7f-9622-66e1309e99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c1357aa-0960-4b6d-b918-e2668fbe3cee}" enabled="1" method="Privileged" siteId="{a291953b-a95f-4c1e-8127-00ffdb5b7f6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Words>1747</Words>
  <TotalTime>0</TotalTime>
  <Application>Microsoft Office PowerPoint</Application>
  <Template>Office 2013 - 2022 Theme</Templ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 Schall</dc:creator>
  <dcterms:modified xsi:type="dcterms:W3CDTF">2025-06-02T06:39:08Z</dcterms:modified>
  <dc:title>PowerPoint Presentation</dc:title>
  <cp:lastModifiedBy>이재민(JAEMIN LEE)/HVAC기술팀/SKI</cp:lastModifiedBy>
  <dcterms:created xsi:type="dcterms:W3CDTF">2023-08-28T14:19:58Z</dcterms:created>
  <cp:revision>5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0x010100325764B843F86745ABA63C00F7238EC0</vt:lpwstr>
  </property>
  <property fmtid="{D5CDD505-2E9C-101B-9397-08002B2CF9AE}" pid="3" name="FDRCurExt">
    <vt:lpwstr>eyJjcmVhdGVEYXRlIjoiMjAyNS0wNi0wMlQwMTo0ODo0OCIsImRldmljZUNvZGUiOiI1MDk0NDQyNGM2N2Q0NGMyOGNmNjFkYmI2ZmRmNjkyOSIsImZpbGVQYXRoIjoiQzpcXFVzZXJzXFxzaTE3ODQ2XFxEb3dubG9hZHNcXGZmZjJhYjNhZTBhMjQxMWNhOWY5YjMxZmUxM2VlMTk4ICgxKS5wcHR4IiwicHJvY2VzcyI6Im1zZWRnZS5leGUiLCJ1c2VySWQiOiJzaTE3ODQ2IiwidXNlck5hbWUiOiLsnbTsnqzrr7wiLCJ1dWlkIjoiNzEwNzczZmYtYThlMy00MTFkLWE1YWEtOGYzODYyYjFlYjI2IiwidmVyc2lvbiI6IjEuMCJ9Cg==</vt:lpwstr>
  </property>
  <property fmtid="{D5CDD505-2E9C-101B-9397-08002B2CF9AE}" pid="4" name="FDRExt">
    <vt:lpwstr>eyJjcmVhdGVEYXRlIjoiMjAyNS0wNi0wMlQwMTo0ODo0OCIsImRldmljZUNvZGUiOiI1MDk0NDQyNGM2N2Q0NGMyOGNmNjFkYmI2ZmRmNjkyOSIsImZpbGVQYXRoIjoiQzpcXFVzZXJzXFxzaTE3ODQ2XFxEb3dubG9hZHNcXGZmZjJhYjNhZTBhMjQxMWNhOWY5YjMxZmUxM2VlMTk4ICgxKS5wcHR4IiwicHJvY2VzcyI6Im1zZWRnZS5leGUiLCJ1c2VySWQiOiJzaTE3ODQ2IiwidXNlck5hbWUiOiLsnbTsnqzrr7wiLCJ1dWlkIjoiNzEwNzczZmYtYThlMy00MTFkLWE1YWEtOGYzODYyYjFlYjI2IiwidmVyc2lvbiI6IjEuMCJ9Cg==</vt:lpwstr>
  </property>
</Properties>
</file>