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4"/>
  </p:notesMasterIdLst>
  <p:sldIdLst>
    <p:sldId id="257" r:id="rId5"/>
    <p:sldId id="270" r:id="rId6"/>
    <p:sldId id="2147482147" r:id="rId7"/>
    <p:sldId id="272" r:id="rId8"/>
    <p:sldId id="2147312064" r:id="rId9"/>
    <p:sldId id="2147482148" r:id="rId10"/>
    <p:sldId id="2147482143" r:id="rId11"/>
    <p:sldId id="2147482149" r:id="rId12"/>
    <p:sldId id="2147479324" r:id="rId13"/>
    <p:sldId id="2147482153" r:id="rId14"/>
    <p:sldId id="307" r:id="rId15"/>
    <p:sldId id="308" r:id="rId16"/>
    <p:sldId id="2147482129" r:id="rId17"/>
    <p:sldId id="2147474626" r:id="rId18"/>
    <p:sldId id="2147312092" r:id="rId19"/>
    <p:sldId id="2147482135" r:id="rId20"/>
    <p:sldId id="2147482144" r:id="rId21"/>
    <p:sldId id="2147482152" r:id="rId22"/>
    <p:sldId id="2147482136" r:id="rId23"/>
    <p:sldId id="2147482138" r:id="rId24"/>
    <p:sldId id="2147312086" r:id="rId25"/>
    <p:sldId id="2147482139" r:id="rId26"/>
    <p:sldId id="2147482150" r:id="rId27"/>
    <p:sldId id="2147482154" r:id="rId28"/>
    <p:sldId id="2147482131" r:id="rId29"/>
    <p:sldId id="2147482133" r:id="rId30"/>
    <p:sldId id="2147482151" r:id="rId31"/>
    <p:sldId id="2147312060" r:id="rId32"/>
    <p:sldId id="214731209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2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8916-E1A4-481C-8742-C8B09DD98C2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4BD4-0CE4-4732-865F-4AA0132AC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700" dirty="0"/>
          </a:p>
          <a:p>
            <a:endParaRPr lang="ja-JP" altLang="en-US" sz="1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ACEBA-8170-4EAA-9877-D025F117A8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34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検討では、停車時の厳しめ環境として、米国で一般的な密閉空間である、小型ガレージを設定しております。</a:t>
            </a:r>
            <a:endParaRPr kumimoji="1" lang="en-US" altLang="ja-JP" dirty="0"/>
          </a:p>
          <a:p>
            <a:r>
              <a:rPr kumimoji="1" lang="ja-JP" altLang="en-US" dirty="0"/>
              <a:t>ガレージは横</a:t>
            </a:r>
            <a:r>
              <a:rPr kumimoji="1" lang="en-US" altLang="ja-JP" dirty="0"/>
              <a:t>2900×</a:t>
            </a:r>
            <a:r>
              <a:rPr kumimoji="1" lang="ja-JP" altLang="en-US" dirty="0"/>
              <a:t>高さ</a:t>
            </a:r>
            <a:r>
              <a:rPr kumimoji="1" lang="en-US" altLang="ja-JP" dirty="0"/>
              <a:t>5700</a:t>
            </a:r>
            <a:r>
              <a:rPr kumimoji="1" lang="ja-JP" altLang="en-US" dirty="0"/>
              <a:t>の車両</a:t>
            </a:r>
            <a:r>
              <a:rPr kumimoji="1" lang="en-US" altLang="ja-JP" dirty="0"/>
              <a:t>1</a:t>
            </a:r>
            <a:r>
              <a:rPr kumimoji="1" lang="ja-JP" altLang="en-US" dirty="0"/>
              <a:t>台が入る小型のもので、後方にシャッターを想定し、隙間を設定します。</a:t>
            </a:r>
            <a:endParaRPr kumimoji="1" lang="en-US" altLang="ja-JP" dirty="0"/>
          </a:p>
          <a:p>
            <a:r>
              <a:rPr kumimoji="1" lang="ja-JP" altLang="en-US" dirty="0"/>
              <a:t>検討項目はガレージ内の漏洩ガス挙動と濃度把握に加え、</a:t>
            </a:r>
            <a:endParaRPr kumimoji="1" lang="en-US" altLang="ja-JP" dirty="0"/>
          </a:p>
          <a:p>
            <a:r>
              <a:rPr kumimoji="1" lang="ja-JP" altLang="en-US" dirty="0"/>
              <a:t>漏洩時の安全基準確率に役立つよう、ラジエータファン駆動による効果を検証します。</a:t>
            </a:r>
            <a:endParaRPr kumimoji="1" lang="en-US" altLang="ja-JP" dirty="0"/>
          </a:p>
          <a:p>
            <a:r>
              <a:rPr kumimoji="1" lang="ja-JP" altLang="en-US" dirty="0"/>
              <a:t>漏洩ガス濃度としては、可変範囲下限なる、</a:t>
            </a:r>
            <a:r>
              <a:rPr kumimoji="1" lang="en-US" altLang="ja-JP" dirty="0"/>
              <a:t>2.1%</a:t>
            </a:r>
            <a:r>
              <a:rPr kumimoji="1" lang="ja-JP" altLang="en-US" dirty="0"/>
              <a:t>が基準となります。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C3BF3-722D-4AC1-9BA9-23416CCA56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5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車両設置条件を示します。</a:t>
            </a:r>
            <a:endParaRPr kumimoji="1" lang="en-US" altLang="ja-JP" dirty="0"/>
          </a:p>
          <a:p>
            <a:r>
              <a:rPr kumimoji="1" lang="en-US" altLang="ja-JP" dirty="0"/>
              <a:t>CFD</a:t>
            </a:r>
            <a:r>
              <a:rPr kumimoji="1" lang="ja-JP" altLang="en-US" dirty="0"/>
              <a:t>同様、</a:t>
            </a:r>
            <a:r>
              <a:rPr kumimoji="1" lang="en-US" altLang="ja-JP" dirty="0"/>
              <a:t>PCU</a:t>
            </a:r>
            <a:r>
              <a:rPr kumimoji="1" lang="ja-JP" altLang="en-US" dirty="0"/>
              <a:t>ユニット上方にガスを上向きに噴出、漏洩量は</a:t>
            </a:r>
            <a:r>
              <a:rPr kumimoji="1" lang="en-US" altLang="ja-JP" dirty="0"/>
              <a:t>150,300,600g</a:t>
            </a:r>
            <a:r>
              <a:rPr kumimoji="1" lang="ja-JP" altLang="en-US" dirty="0"/>
              <a:t>とし、</a:t>
            </a:r>
            <a:endParaRPr kumimoji="1" lang="en-US" altLang="ja-JP" dirty="0"/>
          </a:p>
          <a:p>
            <a:r>
              <a:rPr kumimoji="1" lang="ja-JP" altLang="en-US" dirty="0"/>
              <a:t>漏洩速度は事故相当の、非常に速い漏洩量となります。</a:t>
            </a:r>
            <a:endParaRPr kumimoji="1" lang="en-US" altLang="ja-JP" dirty="0"/>
          </a:p>
          <a:p>
            <a:r>
              <a:rPr kumimoji="1" lang="ja-JP" altLang="en-US" dirty="0"/>
              <a:t>右の動画でガス漏洩状況を透明にしたボンネットで示します。</a:t>
            </a:r>
            <a:endParaRPr kumimoji="1" lang="en-US" altLang="ja-JP" dirty="0"/>
          </a:p>
          <a:p>
            <a:r>
              <a:rPr kumimoji="1" lang="ja-JP" altLang="en-US" dirty="0"/>
              <a:t>ガスはボンネットに当り、下方に流れます。</a:t>
            </a:r>
            <a:endParaRPr kumimoji="1" lang="en-US" altLang="ja-JP" dirty="0"/>
          </a:p>
          <a:p>
            <a:r>
              <a:rPr kumimoji="1" lang="ja-JP" altLang="en-US" dirty="0"/>
              <a:t>この挙動を、車両中心に設置した濃度センサと、側面に設置したカメラで確認します。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About gas leakage to outside, we had conducted garage concentration test.</a:t>
            </a:r>
          </a:p>
          <a:p>
            <a:r>
              <a:rPr kumimoji="1" lang="en-US" altLang="ja-JP" dirty="0"/>
              <a:t>This is the test condition.</a:t>
            </a:r>
          </a:p>
          <a:p>
            <a:r>
              <a:rPr kumimoji="1" lang="en-US" altLang="ja-JP" dirty="0"/>
              <a:t>We used a tent as garage for this verification.</a:t>
            </a:r>
          </a:p>
          <a:p>
            <a:r>
              <a:rPr kumimoji="1" lang="en-US" altLang="ja-JP" dirty="0"/>
              <a:t>Space size is same as CFD.</a:t>
            </a:r>
          </a:p>
          <a:p>
            <a:r>
              <a:rPr kumimoji="1" lang="en-US" altLang="ja-JP" dirty="0"/>
              <a:t>For this verification, CO2 gas is used because of safety.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C3BF3-722D-4AC1-9BA9-23416CCA566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73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実車評価では、冷媒ガス挙動の可視化に加え、冷媒ガス濃度の計測が必要になります。</a:t>
            </a:r>
            <a:endParaRPr kumimoji="1" lang="en-US" altLang="ja-JP" dirty="0"/>
          </a:p>
          <a:p>
            <a:r>
              <a:rPr kumimoji="1" lang="ja-JP" altLang="en-US" dirty="0"/>
              <a:t>計測機器は</a:t>
            </a:r>
            <a:r>
              <a:rPr kumimoji="1" lang="en-US" altLang="ja-JP" dirty="0"/>
              <a:t>SOKEN</a:t>
            </a:r>
            <a:r>
              <a:rPr kumimoji="1" lang="ja-JP" altLang="en-US" dirty="0"/>
              <a:t>様開発のシステムを活用しております。</a:t>
            </a:r>
            <a:endParaRPr kumimoji="1" lang="en-US" altLang="ja-JP" dirty="0"/>
          </a:p>
          <a:p>
            <a:r>
              <a:rPr kumimoji="1" lang="ja-JP" altLang="en-US" dirty="0"/>
              <a:t>左に示す可視化装置では、代替ガスとなる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ガスにスモーク発生器トレーサを混ぜる装置を使用しました。</a:t>
            </a:r>
            <a:endParaRPr kumimoji="1" lang="en-US" altLang="ja-JP" dirty="0"/>
          </a:p>
          <a:p>
            <a:r>
              <a:rPr kumimoji="1" lang="ja-JP" altLang="en-US" dirty="0"/>
              <a:t>トレーサはプロピレングリコールを活用し、ストークス数を基準に、ラジエータファン作動範囲で流れに追従できることを確認しております。</a:t>
            </a:r>
            <a:endParaRPr kumimoji="1" lang="en-US" altLang="ja-JP" dirty="0"/>
          </a:p>
          <a:p>
            <a:r>
              <a:rPr kumimoji="1" lang="ja-JP" altLang="en-US" dirty="0"/>
              <a:t>右に示すガス濃度測定では、赤外線吸収法を活用したセンサを新たに開発いただき、</a:t>
            </a:r>
            <a:endParaRPr kumimoji="1" lang="en-US" altLang="ja-JP" dirty="0"/>
          </a:p>
          <a:p>
            <a:r>
              <a:rPr kumimoji="1" lang="ja-JP" altLang="en-US" dirty="0"/>
              <a:t>検出精度としては、想定する上限の最大</a:t>
            </a:r>
            <a:r>
              <a:rPr kumimoji="1" lang="en-US" altLang="ja-JP" dirty="0"/>
              <a:t>10%</a:t>
            </a:r>
            <a:r>
              <a:rPr kumimoji="1" lang="ja-JP" altLang="en-US" dirty="0"/>
              <a:t>濃度までで</a:t>
            </a:r>
            <a:r>
              <a:rPr kumimoji="1" lang="en-US" altLang="ja-JP" dirty="0"/>
              <a:t>±0.5pt</a:t>
            </a:r>
            <a:r>
              <a:rPr kumimoji="1" lang="ja-JP" altLang="en-US" dirty="0"/>
              <a:t>、着火下限の</a:t>
            </a:r>
            <a:r>
              <a:rPr kumimoji="1" lang="en-US" altLang="ja-JP" dirty="0"/>
              <a:t>2%</a:t>
            </a:r>
            <a:r>
              <a:rPr kumimoji="1" lang="ja-JP" altLang="en-US" dirty="0"/>
              <a:t>付近では</a:t>
            </a:r>
            <a:r>
              <a:rPr kumimoji="1" lang="en-US" altLang="ja-JP" dirty="0"/>
              <a:t>0.2pt</a:t>
            </a:r>
            <a:r>
              <a:rPr kumimoji="1" lang="ja-JP" altLang="en-US" dirty="0"/>
              <a:t>の精度を確立いただいております。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For the concentration testing, we used NDIR sensor made by SOKEN.</a:t>
            </a:r>
          </a:p>
          <a:p>
            <a:r>
              <a:rPr kumimoji="1" lang="en-US" altLang="ja-JP" dirty="0"/>
              <a:t>Using mid-infrared LED and Band Pass Filter limited to only CO2 wavelength, the light receiving section can measure the difference in CO2 wavelength absorption.</a:t>
            </a:r>
          </a:p>
          <a:p>
            <a:r>
              <a:rPr kumimoji="1" lang="en-US" altLang="ja-JP" dirty="0"/>
              <a:t>About this sensor, max measurement variation is less than 0.5% concentration.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C3BF3-722D-4AC1-9BA9-23416CCA566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65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検討では、停車時の厳しめ環境として、米国で一般的な密閉空間である、小型ガレージを設定しております。</a:t>
            </a:r>
            <a:endParaRPr kumimoji="1" lang="en-US" altLang="ja-JP" dirty="0"/>
          </a:p>
          <a:p>
            <a:r>
              <a:rPr kumimoji="1" lang="ja-JP" altLang="en-US" dirty="0"/>
              <a:t>ガレージは横</a:t>
            </a:r>
            <a:r>
              <a:rPr kumimoji="1" lang="en-US" altLang="ja-JP" dirty="0"/>
              <a:t>2900×</a:t>
            </a:r>
            <a:r>
              <a:rPr kumimoji="1" lang="ja-JP" altLang="en-US" dirty="0"/>
              <a:t>高さ</a:t>
            </a:r>
            <a:r>
              <a:rPr kumimoji="1" lang="en-US" altLang="ja-JP" dirty="0"/>
              <a:t>5700</a:t>
            </a:r>
            <a:r>
              <a:rPr kumimoji="1" lang="ja-JP" altLang="en-US" dirty="0"/>
              <a:t>の車両</a:t>
            </a:r>
            <a:r>
              <a:rPr kumimoji="1" lang="en-US" altLang="ja-JP" dirty="0"/>
              <a:t>1</a:t>
            </a:r>
            <a:r>
              <a:rPr kumimoji="1" lang="ja-JP" altLang="en-US" dirty="0"/>
              <a:t>台が入る小型のもので、後方にシャッターを想定し、隙間を設定します。</a:t>
            </a:r>
            <a:endParaRPr kumimoji="1" lang="en-US" altLang="ja-JP" dirty="0"/>
          </a:p>
          <a:p>
            <a:r>
              <a:rPr kumimoji="1" lang="ja-JP" altLang="en-US" dirty="0"/>
              <a:t>検討項目はガレージ内の漏洩ガス挙動と濃度把握に加え、</a:t>
            </a:r>
            <a:endParaRPr kumimoji="1" lang="en-US" altLang="ja-JP" dirty="0"/>
          </a:p>
          <a:p>
            <a:r>
              <a:rPr kumimoji="1" lang="ja-JP" altLang="en-US" dirty="0"/>
              <a:t>漏洩時の安全基準確率に役立つよう、ラジエータファン駆動による効果を検証します。</a:t>
            </a:r>
            <a:endParaRPr kumimoji="1" lang="en-US" altLang="ja-JP" dirty="0"/>
          </a:p>
          <a:p>
            <a:r>
              <a:rPr kumimoji="1" lang="ja-JP" altLang="en-US" dirty="0"/>
              <a:t>漏洩ガス濃度としては、可変範囲下限なる、</a:t>
            </a:r>
            <a:r>
              <a:rPr kumimoji="1" lang="en-US" altLang="ja-JP" dirty="0"/>
              <a:t>2.1%</a:t>
            </a:r>
            <a:r>
              <a:rPr kumimoji="1" lang="ja-JP" altLang="en-US" dirty="0"/>
              <a:t>が基準となります。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C3BF3-722D-4AC1-9BA9-23416CCA566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6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ED680-4E24-5E42-813F-8D69D70754C3}"/>
              </a:ext>
            </a:extLst>
          </p:cNvPr>
          <p:cNvCxnSpPr>
            <a:cxnSpLocks/>
          </p:cNvCxnSpPr>
          <p:nvPr userDrawn="1"/>
        </p:nvCxnSpPr>
        <p:spPr>
          <a:xfrm>
            <a:off x="381000" y="742950"/>
            <a:ext cx="83698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6C976-D184-464C-9064-1C7F44A31227}"/>
              </a:ext>
            </a:extLst>
          </p:cNvPr>
          <p:cNvSpPr/>
          <p:nvPr userDrawn="1"/>
        </p:nvSpPr>
        <p:spPr>
          <a:xfrm>
            <a:off x="271810" y="4692923"/>
            <a:ext cx="262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SAE International®</a:t>
            </a:r>
          </a:p>
          <a:p>
            <a:r>
              <a:rPr lang="en-US" sz="8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TMSS 2025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42FE0B-CA9C-6D4A-AA86-A90F58A9FAEA}"/>
              </a:ext>
            </a:extLst>
          </p:cNvPr>
          <p:cNvSpPr/>
          <p:nvPr userDrawn="1"/>
        </p:nvSpPr>
        <p:spPr>
          <a:xfrm>
            <a:off x="6886096" y="4797907"/>
            <a:ext cx="19637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800" smtClean="0"/>
              <a:pPr algn="r"/>
              <a:t>‹#›</a:t>
            </a:fld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7BE11-864B-CF48-B6C8-D8FACF961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31915"/>
            <a:ext cx="8369807" cy="3694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76D64C-A4A2-922F-3CC5-48AEA2CA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D2E289-810E-7182-672C-4DD7EF3D99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23ED-E1BA-D468-B5C3-750FCB07E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75" y="2724151"/>
            <a:ext cx="5926873" cy="101593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1075" y="3868616"/>
            <a:ext cx="5926873" cy="1274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7775" y="4140200"/>
            <a:ext cx="1263650" cy="77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/>
          </a:p>
        </p:txBody>
      </p:sp>
      <p:pic>
        <p:nvPicPr>
          <p:cNvPr id="5" name="Picture 4" descr="A car with a white door&#10;&#10;AI-generated content may be incorrect.">
            <a:extLst>
              <a:ext uri="{FF2B5EF4-FFF2-40B4-BE49-F238E27FC236}">
                <a16:creationId xmlns:a16="http://schemas.microsoft.com/office/drawing/2014/main" id="{E605F198-A734-B493-34A5-920F31FDF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7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2B0AAA-FF8D-1327-6E74-A54B59F6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7E7CA-50F7-58CB-8897-3B5E287E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E95415-8A76-4F3A-8717-CD79460D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0.wdp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212F93-3F25-47E6-C9BE-E3B2B344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181" y="2387721"/>
            <a:ext cx="5926873" cy="1015936"/>
          </a:xfrm>
        </p:spPr>
        <p:txBody>
          <a:bodyPr>
            <a:normAutofit fontScale="90000"/>
          </a:bodyPr>
          <a:lstStyle/>
          <a:p>
            <a: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  <a:t>Research on improving safety of </a:t>
            </a:r>
            <a:b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  <a:t>using R290 refrigerant in future </a:t>
            </a:r>
            <a:r>
              <a:rPr lang="en-US" altLang="ja-JP" sz="2800" b="0" dirty="0" err="1">
                <a:solidFill>
                  <a:srgbClr val="333333"/>
                </a:solidFill>
                <a:latin typeface="Arial"/>
                <a:cs typeface="Arial"/>
              </a:rPr>
              <a:t>xEVs</a:t>
            </a:r>
            <a:b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lang="en-US" altLang="ja-JP" sz="2800" b="0" baseline="30000" dirty="0">
                <a:solidFill>
                  <a:srgbClr val="333333"/>
                </a:solidFill>
                <a:latin typeface="Arial"/>
                <a:cs typeface="Arial"/>
              </a:rPr>
              <a:t>nd</a:t>
            </a:r>
            <a:r>
              <a:rPr lang="en-US" altLang="ja-JP" sz="2800" b="0" dirty="0">
                <a:solidFill>
                  <a:srgbClr val="333333"/>
                </a:solidFill>
                <a:latin typeface="Arial"/>
                <a:cs typeface="Arial"/>
              </a:rPr>
              <a:t> report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D9B9ED2-0849-D9D5-8607-1E00773FE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181" y="3924377"/>
            <a:ext cx="5926873" cy="882692"/>
          </a:xfrm>
        </p:spPr>
        <p:txBody>
          <a:bodyPr/>
          <a:lstStyle/>
          <a:p>
            <a:pPr algn="ctr"/>
            <a:r>
              <a:rPr lang="en-US" altLang="en-US" dirty="0" err="1">
                <a:ea typeface="MS PGothic" charset="-128"/>
              </a:rPr>
              <a:t>Kunihiko</a:t>
            </a:r>
            <a:r>
              <a:rPr lang="en-US" altLang="en-US" dirty="0">
                <a:ea typeface="MS PGothic" charset="-128"/>
              </a:rPr>
              <a:t> Hayashi, Yoshiaki Miyazato,</a:t>
            </a:r>
          </a:p>
          <a:p>
            <a:pPr algn="ctr"/>
            <a:r>
              <a:rPr lang="en-US" altLang="ja-JP" dirty="0"/>
              <a:t>Tomoki Shimizu</a:t>
            </a:r>
          </a:p>
        </p:txBody>
      </p:sp>
      <p:pic>
        <p:nvPicPr>
          <p:cNvPr id="2" name="図 1" descr="TOYOTA_logo_マークなしred.png">
            <a:extLst>
              <a:ext uri="{FF2B5EF4-FFF2-40B4-BE49-F238E27FC236}">
                <a16:creationId xmlns:a16="http://schemas.microsoft.com/office/drawing/2014/main" id="{81583A33-5331-7A69-AB49-7470BE0B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436" y="3924377"/>
            <a:ext cx="1673154" cy="2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4F0B98A-2B81-14DE-990E-3F211986E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96" y="4211218"/>
            <a:ext cx="1614435" cy="5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845"/>
            <a:ext cx="8595361" cy="402410"/>
          </a:xfrm>
        </p:spPr>
        <p:txBody>
          <a:bodyPr>
            <a:noAutofit/>
          </a:bodyPr>
          <a:lstStyle/>
          <a:p>
            <a:pPr defTabSz="179388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CFD/Vehicle testing conditions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3B1602-984E-E81B-724F-133A2F80FAF4}"/>
              </a:ext>
            </a:extLst>
          </p:cNvPr>
          <p:cNvSpPr txBox="1"/>
          <p:nvPr/>
        </p:nvSpPr>
        <p:spPr>
          <a:xfrm flipH="1">
            <a:off x="1977574" y="765448"/>
            <a:ext cx="5347414" cy="612934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CFD and actual vehicle tests are conducted.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At the 2</a:t>
            </a:r>
            <a:r>
              <a:rPr kumimoji="1" lang="en-US" altLang="ja-JP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nd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report, slow leak situation is added.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5" name="表 13">
            <a:extLst>
              <a:ext uri="{FF2B5EF4-FFF2-40B4-BE49-F238E27FC236}">
                <a16:creationId xmlns:a16="http://schemas.microsoft.com/office/drawing/2014/main" id="{1464EDD6-7D39-9615-C2FA-1A4A712B9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91312"/>
              </p:ext>
            </p:extLst>
          </p:nvPr>
        </p:nvGraphicFramePr>
        <p:xfrm>
          <a:off x="83500" y="1380888"/>
          <a:ext cx="8703734" cy="3341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151">
                  <a:extLst>
                    <a:ext uri="{9D8B030D-6E8A-4147-A177-3AD203B41FA5}">
                      <a16:colId xmlns:a16="http://schemas.microsoft.com/office/drawing/2014/main" val="369998507"/>
                    </a:ext>
                  </a:extLst>
                </a:gridCol>
                <a:gridCol w="1153151">
                  <a:extLst>
                    <a:ext uri="{9D8B030D-6E8A-4147-A177-3AD203B41FA5}">
                      <a16:colId xmlns:a16="http://schemas.microsoft.com/office/drawing/2014/main" val="1544340092"/>
                    </a:ext>
                  </a:extLst>
                </a:gridCol>
                <a:gridCol w="1599358">
                  <a:extLst>
                    <a:ext uri="{9D8B030D-6E8A-4147-A177-3AD203B41FA5}">
                      <a16:colId xmlns:a16="http://schemas.microsoft.com/office/drawing/2014/main" val="1781855396"/>
                    </a:ext>
                  </a:extLst>
                </a:gridCol>
                <a:gridCol w="1599358">
                  <a:extLst>
                    <a:ext uri="{9D8B030D-6E8A-4147-A177-3AD203B41FA5}">
                      <a16:colId xmlns:a16="http://schemas.microsoft.com/office/drawing/2014/main" val="1180525588"/>
                    </a:ext>
                  </a:extLst>
                </a:gridCol>
                <a:gridCol w="1599358">
                  <a:extLst>
                    <a:ext uri="{9D8B030D-6E8A-4147-A177-3AD203B41FA5}">
                      <a16:colId xmlns:a16="http://schemas.microsoft.com/office/drawing/2014/main" val="2595996940"/>
                    </a:ext>
                  </a:extLst>
                </a:gridCol>
                <a:gridCol w="1599358">
                  <a:extLst>
                    <a:ext uri="{9D8B030D-6E8A-4147-A177-3AD203B41FA5}">
                      <a16:colId xmlns:a16="http://schemas.microsoft.com/office/drawing/2014/main" val="2018984687"/>
                    </a:ext>
                  </a:extLst>
                </a:gridCol>
              </a:tblGrid>
              <a:tr h="4059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CFD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Vehicle test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Charge amount [g]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Leak Rate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[g/s]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Leak Location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Radiator e-Fan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50957"/>
                  </a:ext>
                </a:extLst>
              </a:tr>
              <a:tr h="4059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(Fast leak)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373524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723463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53644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776462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06740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80736"/>
                  </a:ext>
                </a:extLst>
              </a:tr>
              <a:tr h="40593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</a:t>
                      </a:r>
                    </a:p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(Slow leak)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233021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550383"/>
                  </a:ext>
                </a:extLst>
              </a:tr>
            </a:tbl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DB98B0B-EC63-FE1E-5E4F-EFA2C1EDD5D3}"/>
              </a:ext>
            </a:extLst>
          </p:cNvPr>
          <p:cNvCxnSpPr>
            <a:cxnSpLocks/>
          </p:cNvCxnSpPr>
          <p:nvPr/>
        </p:nvCxnSpPr>
        <p:spPr>
          <a:xfrm>
            <a:off x="-16407" y="394850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矢印: 下 6">
            <a:extLst>
              <a:ext uri="{FF2B5EF4-FFF2-40B4-BE49-F238E27FC236}">
                <a16:creationId xmlns:a16="http://schemas.microsoft.com/office/drawing/2014/main" id="{BBB6CCFC-4BDF-169A-BB35-EAC8DFF66139}"/>
              </a:ext>
            </a:extLst>
          </p:cNvPr>
          <p:cNvSpPr/>
          <p:nvPr/>
        </p:nvSpPr>
        <p:spPr>
          <a:xfrm>
            <a:off x="8787234" y="1380889"/>
            <a:ext cx="171026" cy="2520206"/>
          </a:xfrm>
          <a:prstGeom prst="downArrow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44">
            <a:extLst>
              <a:ext uri="{FF2B5EF4-FFF2-40B4-BE49-F238E27FC236}">
                <a16:creationId xmlns:a16="http://schemas.microsoft.com/office/drawing/2014/main" id="{EB62C068-10FB-BF48-EA92-94D602DDA168}"/>
              </a:ext>
            </a:extLst>
          </p:cNvPr>
          <p:cNvSpPr txBox="1">
            <a:spLocks/>
          </p:cNvSpPr>
          <p:nvPr/>
        </p:nvSpPr>
        <p:spPr>
          <a:xfrm>
            <a:off x="8610487" y="2727535"/>
            <a:ext cx="510333" cy="4154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ja-JP"/>
            </a:defPPr>
            <a:lvl1pPr defTabSz="914423">
              <a:lnSpc>
                <a:spcPct val="90000"/>
              </a:lnSpc>
              <a:spcBef>
                <a:spcPct val="0"/>
              </a:spcBef>
              <a:buNone/>
              <a:defRPr b="0">
                <a:latin typeface="+mn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st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report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3F95274C-0A87-0A6C-694F-691EC2C7407D}"/>
              </a:ext>
            </a:extLst>
          </p:cNvPr>
          <p:cNvSpPr/>
          <p:nvPr/>
        </p:nvSpPr>
        <p:spPr>
          <a:xfrm>
            <a:off x="8792955" y="3975604"/>
            <a:ext cx="171026" cy="793168"/>
          </a:xfrm>
          <a:prstGeom prst="downArrow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44">
            <a:extLst>
              <a:ext uri="{FF2B5EF4-FFF2-40B4-BE49-F238E27FC236}">
                <a16:creationId xmlns:a16="http://schemas.microsoft.com/office/drawing/2014/main" id="{F365FF16-6AE1-B669-8AD3-D77E931BEB9A}"/>
              </a:ext>
            </a:extLst>
          </p:cNvPr>
          <p:cNvSpPr txBox="1">
            <a:spLocks/>
          </p:cNvSpPr>
          <p:nvPr/>
        </p:nvSpPr>
        <p:spPr>
          <a:xfrm>
            <a:off x="8633668" y="4133964"/>
            <a:ext cx="510332" cy="4154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ja-JP"/>
            </a:defPPr>
            <a:lvl1pPr defTabSz="914423">
              <a:lnSpc>
                <a:spcPct val="90000"/>
              </a:lnSpc>
              <a:spcBef>
                <a:spcPct val="0"/>
              </a:spcBef>
              <a:buNone/>
              <a:defRPr b="0">
                <a:latin typeface="+mn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b="1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nd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01447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180EF36-DDF4-4133-DF46-B82FEC8AB375}"/>
              </a:ext>
            </a:extLst>
          </p:cNvPr>
          <p:cNvGrpSpPr>
            <a:grpSpLocks noChangeAspect="1"/>
          </p:cNvGrpSpPr>
          <p:nvPr/>
        </p:nvGrpSpPr>
        <p:grpSpPr>
          <a:xfrm>
            <a:off x="4511558" y="1353969"/>
            <a:ext cx="4065628" cy="2082751"/>
            <a:chOff x="4033040" y="2539703"/>
            <a:chExt cx="4240356" cy="217226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5240DDB-2C1E-2599-A4F7-7DBA5CBB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695" y="3000099"/>
              <a:ext cx="2450316" cy="1711865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4A2516A-87AA-1E0C-37B1-2872FC9E59E1}"/>
                </a:ext>
              </a:extLst>
            </p:cNvPr>
            <p:cNvSpPr txBox="1"/>
            <p:nvPr/>
          </p:nvSpPr>
          <p:spPr>
            <a:xfrm>
              <a:off x="5824208" y="2539703"/>
              <a:ext cx="2449188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Garage door alternative slit</a:t>
              </a:r>
            </a:p>
            <a:p>
              <a:pPr algn="ctr"/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3mm×2025mm)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5E94C4A-FA3F-BFDC-5A46-499DD7B817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8829" y="2972798"/>
              <a:ext cx="273875" cy="52580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9441183-2CBF-F8BA-F055-A8ECBB8F7D08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4799399" y="3471155"/>
              <a:ext cx="566396" cy="273756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0F8653B-116B-21D3-57EA-7A409C6E58CA}"/>
                </a:ext>
              </a:extLst>
            </p:cNvPr>
            <p:cNvSpPr txBox="1"/>
            <p:nvPr/>
          </p:nvSpPr>
          <p:spPr>
            <a:xfrm>
              <a:off x="4033040" y="2967565"/>
              <a:ext cx="1532718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Verifying surface</a:t>
              </a:r>
            </a:p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(Vehicle center)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C8C3DDE-C353-069E-8120-7D82923CDA9D}"/>
              </a:ext>
            </a:extLst>
          </p:cNvPr>
          <p:cNvSpPr txBox="1"/>
          <p:nvPr/>
        </p:nvSpPr>
        <p:spPr>
          <a:xfrm>
            <a:off x="4788397" y="3488225"/>
            <a:ext cx="340189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【CFD condition】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Star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CCM+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Analysis method: Multicomponent gas CFD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(Transient analysis)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Analysis period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300 s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Initial: Air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100 %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Propane inflow: 13.51 g/s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e-fan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speed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or max Speed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C6C040-BC11-A674-6705-67E596A6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CFD condition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FCBCA-9A4E-F89D-901A-E153E4A30F4C}"/>
              </a:ext>
            </a:extLst>
          </p:cNvPr>
          <p:cNvSpPr txBox="1"/>
          <p:nvPr/>
        </p:nvSpPr>
        <p:spPr>
          <a:xfrm flipH="1">
            <a:off x="1839651" y="789299"/>
            <a:ext cx="5717143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Verifying gas diffusion in the Garage using 3D-CFD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35D63F0-BAEB-0A1B-4F2E-AE5F5675DEFC}"/>
              </a:ext>
            </a:extLst>
          </p:cNvPr>
          <p:cNvGrpSpPr>
            <a:grpSpLocks noChangeAspect="1"/>
          </p:cNvGrpSpPr>
          <p:nvPr/>
        </p:nvGrpSpPr>
        <p:grpSpPr>
          <a:xfrm>
            <a:off x="455513" y="1712847"/>
            <a:ext cx="3900092" cy="2354452"/>
            <a:chOff x="920751" y="2379787"/>
            <a:chExt cx="3113096" cy="187935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40EAB1A2-9D2E-014E-1DC2-21657D54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51" y="2623335"/>
              <a:ext cx="3113096" cy="1635802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E0FE45F-36CE-D7E4-96D1-A03D79DE5BD6}"/>
                </a:ext>
              </a:extLst>
            </p:cNvPr>
            <p:cNvSpPr txBox="1"/>
            <p:nvPr/>
          </p:nvSpPr>
          <p:spPr>
            <a:xfrm>
              <a:off x="2259791" y="3304716"/>
              <a:ext cx="1112990" cy="245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Vehicle: bZ4X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3F9B8BF-F367-9E6F-33CF-A2632F4B2823}"/>
                </a:ext>
              </a:extLst>
            </p:cNvPr>
            <p:cNvSpPr txBox="1"/>
            <p:nvPr/>
          </p:nvSpPr>
          <p:spPr>
            <a:xfrm>
              <a:off x="1318096" y="2379787"/>
              <a:ext cx="2318407" cy="254569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Garage size: </a:t>
              </a:r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5.7×2.9×2.5m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EBEAF4D-5C39-4B62-EE41-DEAD95F47080}"/>
              </a:ext>
            </a:extLst>
          </p:cNvPr>
          <p:cNvCxnSpPr/>
          <p:nvPr/>
        </p:nvCxnSpPr>
        <p:spPr>
          <a:xfrm>
            <a:off x="3655010" y="3579090"/>
            <a:ext cx="0" cy="324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5E2754F-365A-8489-BDC9-0A7357DE99BE}"/>
              </a:ext>
            </a:extLst>
          </p:cNvPr>
          <p:cNvCxnSpPr>
            <a:cxnSpLocks/>
          </p:cNvCxnSpPr>
          <p:nvPr/>
        </p:nvCxnSpPr>
        <p:spPr>
          <a:xfrm rot="16200000">
            <a:off x="4100341" y="2863971"/>
            <a:ext cx="0" cy="180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6047B4-7BE3-24EB-466D-A310C5798A03}"/>
              </a:ext>
            </a:extLst>
          </p:cNvPr>
          <p:cNvSpPr txBox="1"/>
          <p:nvPr/>
        </p:nvSpPr>
        <p:spPr>
          <a:xfrm>
            <a:off x="3295829" y="3621618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0.61m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6AFB80-D4ED-9BC6-8CD0-C6EC8332D247}"/>
              </a:ext>
            </a:extLst>
          </p:cNvPr>
          <p:cNvSpPr txBox="1"/>
          <p:nvPr/>
        </p:nvSpPr>
        <p:spPr>
          <a:xfrm>
            <a:off x="3929614" y="2608584"/>
            <a:ext cx="64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0.3m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8A982CD-E870-56C5-B9BE-AB7A9DB5798B}"/>
              </a:ext>
            </a:extLst>
          </p:cNvPr>
          <p:cNvCxnSpPr>
            <a:cxnSpLocks/>
          </p:cNvCxnSpPr>
          <p:nvPr/>
        </p:nvCxnSpPr>
        <p:spPr>
          <a:xfrm>
            <a:off x="611466" y="2339451"/>
            <a:ext cx="357887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DA72676-8E96-3B66-B662-C0A4BAD97D55}"/>
              </a:ext>
            </a:extLst>
          </p:cNvPr>
          <p:cNvCxnSpPr>
            <a:cxnSpLocks/>
          </p:cNvCxnSpPr>
          <p:nvPr/>
        </p:nvCxnSpPr>
        <p:spPr>
          <a:xfrm>
            <a:off x="921561" y="2161953"/>
            <a:ext cx="0" cy="17674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4BCE8D-B3BD-E6DE-8B05-B5089876829B}"/>
              </a:ext>
            </a:extLst>
          </p:cNvPr>
          <p:cNvSpPr txBox="1"/>
          <p:nvPr/>
        </p:nvSpPr>
        <p:spPr>
          <a:xfrm>
            <a:off x="2317021" y="209077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5.7m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2934E1-ABCF-1798-76DC-9816CEEBFEA5}"/>
              </a:ext>
            </a:extLst>
          </p:cNvPr>
          <p:cNvSpPr txBox="1"/>
          <p:nvPr/>
        </p:nvSpPr>
        <p:spPr>
          <a:xfrm rot="16200000">
            <a:off x="498350" y="292030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2.5m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FBB394B-2246-FC0D-A8FA-FF77E7270509}"/>
              </a:ext>
            </a:extLst>
          </p:cNvPr>
          <p:cNvSpPr/>
          <p:nvPr/>
        </p:nvSpPr>
        <p:spPr>
          <a:xfrm rot="5400000" flipH="1">
            <a:off x="1098815" y="3480531"/>
            <a:ext cx="245708" cy="477179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326C85-4934-3509-83F9-0560B283B852}"/>
              </a:ext>
            </a:extLst>
          </p:cNvPr>
          <p:cNvSpPr txBox="1"/>
          <p:nvPr/>
        </p:nvSpPr>
        <p:spPr>
          <a:xfrm>
            <a:off x="977504" y="3401206"/>
            <a:ext cx="109427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Vehicle front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26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F5725E8-E008-4A6B-175F-C5BABFE7C3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87" y="3096442"/>
            <a:ext cx="2838617" cy="14790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422059-125B-8544-7293-DDBCF34933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47" y="3096442"/>
            <a:ext cx="2838617" cy="14790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34447DE-D6C6-69CD-64F6-337D107AD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083" y="3096442"/>
            <a:ext cx="2838616" cy="14790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8" y="274638"/>
            <a:ext cx="8254119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CFD Result: Gas leak comparison with/without  e-Fan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BC546A-2387-3F9B-99BE-81CB748BC752}"/>
              </a:ext>
            </a:extLst>
          </p:cNvPr>
          <p:cNvSpPr txBox="1"/>
          <p:nvPr/>
        </p:nvSpPr>
        <p:spPr>
          <a:xfrm flipH="1">
            <a:off x="76661" y="789768"/>
            <a:ext cx="8978485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With e-fan, the flammable gas is diffused, and the flammable range is reduced.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560099D-9AE7-31E0-9B48-76528D8808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53" y="1257837"/>
            <a:ext cx="2741085" cy="14282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60272C-1EAB-084B-C7E4-24956BE756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14" y="1224359"/>
            <a:ext cx="2741082" cy="14282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FD4AEC1-452A-2E4F-CD2D-C7D0EA39F3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851" y="1231662"/>
            <a:ext cx="2741081" cy="1428247"/>
          </a:xfrm>
          <a:prstGeom prst="rect">
            <a:avLst/>
          </a:prstGeom>
        </p:spPr>
      </p:pic>
      <p:sp>
        <p:nvSpPr>
          <p:cNvPr id="26" name="タイトル 1">
            <a:extLst>
              <a:ext uri="{FF2B5EF4-FFF2-40B4-BE49-F238E27FC236}">
                <a16:creationId xmlns:a16="http://schemas.microsoft.com/office/drawing/2014/main" id="{3C5D5FDD-1653-FEB6-F6E4-7AE0E1B1EDB7}"/>
              </a:ext>
            </a:extLst>
          </p:cNvPr>
          <p:cNvSpPr txBox="1">
            <a:spLocks/>
          </p:cNvSpPr>
          <p:nvPr/>
        </p:nvSpPr>
        <p:spPr>
          <a:xfrm>
            <a:off x="341998" y="1095653"/>
            <a:ext cx="5532368" cy="406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 Fan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Refrigerant: 300g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A6D9989E-E04A-1CCB-38C6-0687B3FD558F}"/>
              </a:ext>
            </a:extLst>
          </p:cNvPr>
          <p:cNvSpPr/>
          <p:nvPr/>
        </p:nvSpPr>
        <p:spPr>
          <a:xfrm>
            <a:off x="3181419" y="1786158"/>
            <a:ext cx="431800" cy="3385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87BAA9E4-BFE3-050B-BDBD-4D596438CF99}"/>
              </a:ext>
            </a:extLst>
          </p:cNvPr>
          <p:cNvSpPr/>
          <p:nvPr/>
        </p:nvSpPr>
        <p:spPr>
          <a:xfrm>
            <a:off x="5964287" y="1786158"/>
            <a:ext cx="431800" cy="3385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425EEA5F-708C-F5E4-4A4C-11F3AD7C7C5C}"/>
              </a:ext>
            </a:extLst>
          </p:cNvPr>
          <p:cNvSpPr/>
          <p:nvPr/>
        </p:nvSpPr>
        <p:spPr>
          <a:xfrm>
            <a:off x="3185907" y="3537610"/>
            <a:ext cx="431800" cy="3385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6D9A3D15-32D2-2A9C-1469-FBF548C5FC68}"/>
              </a:ext>
            </a:extLst>
          </p:cNvPr>
          <p:cNvSpPr/>
          <p:nvPr/>
        </p:nvSpPr>
        <p:spPr>
          <a:xfrm>
            <a:off x="5968775" y="3537610"/>
            <a:ext cx="431800" cy="3385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F76A5F9-0186-7A51-35F1-B2528C044F5A}"/>
              </a:ext>
            </a:extLst>
          </p:cNvPr>
          <p:cNvSpPr txBox="1"/>
          <p:nvPr/>
        </p:nvSpPr>
        <p:spPr>
          <a:xfrm>
            <a:off x="4565902" y="1111455"/>
            <a:ext cx="444479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Colored: Above 1/4 LFL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Black: Above LFL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EFC313-623D-9110-8B9F-4535AD599D3C}"/>
              </a:ext>
            </a:extLst>
          </p:cNvPr>
          <p:cNvSpPr txBox="1"/>
          <p:nvPr/>
        </p:nvSpPr>
        <p:spPr>
          <a:xfrm>
            <a:off x="931813" y="2631560"/>
            <a:ext cx="210133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Leakage after 10sec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D43525E-C28D-4BEA-D78D-599B485CDE4E}"/>
              </a:ext>
            </a:extLst>
          </p:cNvPr>
          <p:cNvSpPr txBox="1"/>
          <p:nvPr/>
        </p:nvSpPr>
        <p:spPr>
          <a:xfrm>
            <a:off x="4430357" y="2631560"/>
            <a:ext cx="65953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4AE0A23-AD71-19E9-C251-4BC46E2936B8}"/>
              </a:ext>
            </a:extLst>
          </p:cNvPr>
          <p:cNvSpPr txBox="1"/>
          <p:nvPr/>
        </p:nvSpPr>
        <p:spPr>
          <a:xfrm>
            <a:off x="7188708" y="2633780"/>
            <a:ext cx="78777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BD7415C-EBF1-A079-10E8-32E07FE0978D}"/>
              </a:ext>
            </a:extLst>
          </p:cNvPr>
          <p:cNvSpPr txBox="1"/>
          <p:nvPr/>
        </p:nvSpPr>
        <p:spPr>
          <a:xfrm>
            <a:off x="931811" y="4458320"/>
            <a:ext cx="210133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Leakage after 10sec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35336C4-5EFB-319F-B1D6-671D9E0D426B}"/>
              </a:ext>
            </a:extLst>
          </p:cNvPr>
          <p:cNvSpPr txBox="1"/>
          <p:nvPr/>
        </p:nvSpPr>
        <p:spPr>
          <a:xfrm>
            <a:off x="4430358" y="4458320"/>
            <a:ext cx="65953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308C6EE-9CE0-4198-6B96-46069073660B}"/>
              </a:ext>
            </a:extLst>
          </p:cNvPr>
          <p:cNvSpPr txBox="1"/>
          <p:nvPr/>
        </p:nvSpPr>
        <p:spPr>
          <a:xfrm>
            <a:off x="7188708" y="4460539"/>
            <a:ext cx="78777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0sec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B896291-805A-6E65-7FB5-2FF2A20FC9F6}"/>
              </a:ext>
            </a:extLst>
          </p:cNvPr>
          <p:cNvCxnSpPr/>
          <p:nvPr/>
        </p:nvCxnSpPr>
        <p:spPr>
          <a:xfrm>
            <a:off x="299405" y="2937409"/>
            <a:ext cx="8520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A4A9F0C2-3057-9932-CA39-0B991C3E6874}"/>
              </a:ext>
            </a:extLst>
          </p:cNvPr>
          <p:cNvSpPr txBox="1">
            <a:spLocks/>
          </p:cNvSpPr>
          <p:nvPr/>
        </p:nvSpPr>
        <p:spPr>
          <a:xfrm>
            <a:off x="341998" y="2969070"/>
            <a:ext cx="5532368" cy="406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 e-Fan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 Max , Refrigerant: 300g</a:t>
            </a:r>
            <a:endParaRPr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7EF8A9B-33F4-469D-DC71-9E582E1E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93" y="2423054"/>
            <a:ext cx="2987299" cy="19447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377528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Vehicle test condition</a:t>
            </a:r>
            <a:endParaRPr lang="ja-JP" altLang="en-US" sz="2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B866AA3-8B8D-9469-6E7E-915DD7A71AA4}"/>
              </a:ext>
            </a:extLst>
          </p:cNvPr>
          <p:cNvSpPr txBox="1"/>
          <p:nvPr/>
        </p:nvSpPr>
        <p:spPr>
          <a:xfrm flipH="1">
            <a:off x="1330314" y="766045"/>
            <a:ext cx="6462924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Garage leakage scenario evaluation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based on SAE setting</a:t>
            </a:r>
          </a:p>
        </p:txBody>
      </p:sp>
      <p:sp>
        <p:nvSpPr>
          <p:cNvPr id="50" name="タイトル 3">
            <a:extLst>
              <a:ext uri="{FF2B5EF4-FFF2-40B4-BE49-F238E27FC236}">
                <a16:creationId xmlns:a16="http://schemas.microsoft.com/office/drawing/2014/main" id="{8E7906DB-FAA0-8BB0-E312-FBE80AF7511C}"/>
              </a:ext>
            </a:extLst>
          </p:cNvPr>
          <p:cNvSpPr txBox="1">
            <a:spLocks/>
          </p:cNvSpPr>
          <p:nvPr/>
        </p:nvSpPr>
        <p:spPr>
          <a:xfrm>
            <a:off x="3366403" y="1239405"/>
            <a:ext cx="2843727" cy="2215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Camera/Sensor location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9443B07-09AC-0E7D-DFA5-CF7161752C85}"/>
              </a:ext>
            </a:extLst>
          </p:cNvPr>
          <p:cNvSpPr txBox="1"/>
          <p:nvPr/>
        </p:nvSpPr>
        <p:spPr>
          <a:xfrm>
            <a:off x="4164074" y="4646600"/>
            <a:ext cx="2794035" cy="1903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ct val="135000"/>
              </a:lnSpc>
              <a:defRPr/>
            </a:pPr>
            <a:r>
              <a:rPr lang="en-US" altLang="ja-JP" sz="10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(*) sensor: 100mm height from floor level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01BA7606-E21B-0F4A-2A0D-DD8F6821F0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2545" y="3322934"/>
            <a:ext cx="1461416" cy="13628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0C1EE5-D102-9CFE-3C39-2BC70820A2B3}"/>
              </a:ext>
            </a:extLst>
          </p:cNvPr>
          <p:cNvSpPr txBox="1"/>
          <p:nvPr/>
        </p:nvSpPr>
        <p:spPr>
          <a:xfrm>
            <a:off x="4954935" y="512429"/>
            <a:ext cx="4063613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ct val="135000"/>
              </a:lnSpc>
              <a:defRPr/>
            </a:pPr>
            <a:r>
              <a:rPr lang="en-US" altLang="ja-JP" sz="110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(*) sensor making and validation conducted by SOKEN inc.</a:t>
            </a:r>
            <a:endParaRPr lang="ja-JP" altLang="en-US" sz="1100" dirty="0">
              <a:solidFill>
                <a:srgbClr val="323232"/>
              </a:solidFill>
              <a:effectLst>
                <a:glow rad="63500">
                  <a:prstClr val="white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2F4116D3-5608-9BD2-C068-75F68FA5BC0C}"/>
              </a:ext>
            </a:extLst>
          </p:cNvPr>
          <p:cNvSpPr txBox="1"/>
          <p:nvPr/>
        </p:nvSpPr>
        <p:spPr>
          <a:xfrm>
            <a:off x="7505520" y="2550973"/>
            <a:ext cx="713337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ct val="135000"/>
              </a:lnSpc>
              <a:defRPr/>
            </a:pPr>
            <a:r>
              <a:rPr lang="en-US" altLang="ja-JP" sz="110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Leak point</a:t>
            </a:r>
            <a:endParaRPr lang="ja-JP" altLang="en-US" sz="1100" dirty="0">
              <a:solidFill>
                <a:srgbClr val="323232"/>
              </a:solidFill>
              <a:effectLst>
                <a:glow rad="63500">
                  <a:prstClr val="white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aphicFrame>
        <p:nvGraphicFramePr>
          <p:cNvPr id="167" name="表 45">
            <a:extLst>
              <a:ext uri="{FF2B5EF4-FFF2-40B4-BE49-F238E27FC236}">
                <a16:creationId xmlns:a16="http://schemas.microsoft.com/office/drawing/2014/main" id="{BF213064-F93B-6B18-CA9B-088B60777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8541"/>
              </p:ext>
            </p:extLst>
          </p:nvPr>
        </p:nvGraphicFramePr>
        <p:xfrm>
          <a:off x="323609" y="1350205"/>
          <a:ext cx="2712369" cy="1653540"/>
        </p:xfrm>
        <a:graphic>
          <a:graphicData uri="http://schemas.openxmlformats.org/drawingml/2006/table">
            <a:tbl>
              <a:tblPr firstRow="1" bandRow="1"/>
              <a:tblGrid>
                <a:gridCol w="1050843">
                  <a:extLst>
                    <a:ext uri="{9D8B030D-6E8A-4147-A177-3AD203B41FA5}">
                      <a16:colId xmlns:a16="http://schemas.microsoft.com/office/drawing/2014/main" val="4197841078"/>
                    </a:ext>
                  </a:extLst>
                </a:gridCol>
                <a:gridCol w="1661526">
                  <a:extLst>
                    <a:ext uri="{9D8B030D-6E8A-4147-A177-3AD203B41FA5}">
                      <a16:colId xmlns:a16="http://schemas.microsoft.com/office/drawing/2014/main" val="86220398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condition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6211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Leak location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Above the </a:t>
                      </a:r>
                      <a:r>
                        <a:rPr kumimoji="1" lang="en-US" altLang="ja-JP" sz="1100" b="0" kern="120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eAxle</a:t>
                      </a:r>
                      <a:endParaRPr kumimoji="1" lang="ja-JP" altLang="en-US" sz="1100" baseline="-25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664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Test gas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</a:t>
                      </a:r>
                      <a:r>
                        <a:rPr kumimoji="1" lang="en-US" altLang="ja-JP" sz="9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1100" b="1" baseline="-25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3764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Gas Direction</a:t>
                      </a:r>
                      <a:endParaRPr kumimoji="1" lang="ja-JP" altLang="en-US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Upper</a:t>
                      </a:r>
                      <a:r>
                        <a:rPr kumimoji="1" lang="ja-JP" altLang="en-US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direction</a:t>
                      </a: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393469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Leak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amount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150,300,600g</a:t>
                      </a: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916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Leak rate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0.034g/s</a:t>
                      </a: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0890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e-Fan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Off, On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(max speed)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38489"/>
                  </a:ext>
                </a:extLst>
              </a:tr>
            </a:tbl>
          </a:graphicData>
        </a:graphic>
      </p:graphicFrame>
      <p:sp>
        <p:nvSpPr>
          <p:cNvPr id="168" name="楕円 167">
            <a:extLst>
              <a:ext uri="{FF2B5EF4-FFF2-40B4-BE49-F238E27FC236}">
                <a16:creationId xmlns:a16="http://schemas.microsoft.com/office/drawing/2014/main" id="{3AF85769-E971-4510-5379-CC77F9011EDE}"/>
              </a:ext>
            </a:extLst>
          </p:cNvPr>
          <p:cNvSpPr/>
          <p:nvPr/>
        </p:nvSpPr>
        <p:spPr>
          <a:xfrm>
            <a:off x="7242179" y="2759847"/>
            <a:ext cx="310415" cy="303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pSp>
        <p:nvGrpSpPr>
          <p:cNvPr id="412" name="グループ化 411">
            <a:extLst>
              <a:ext uri="{FF2B5EF4-FFF2-40B4-BE49-F238E27FC236}">
                <a16:creationId xmlns:a16="http://schemas.microsoft.com/office/drawing/2014/main" id="{28C0227D-1696-B6E4-2FEB-957366E93B4C}"/>
              </a:ext>
            </a:extLst>
          </p:cNvPr>
          <p:cNvGrpSpPr/>
          <p:nvPr/>
        </p:nvGrpSpPr>
        <p:grpSpPr>
          <a:xfrm>
            <a:off x="3724478" y="1525680"/>
            <a:ext cx="2143144" cy="3182712"/>
            <a:chOff x="4413716" y="1971141"/>
            <a:chExt cx="2857525" cy="4243616"/>
          </a:xfrm>
        </p:grpSpPr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479FB121-DF52-9097-3CFE-E7DAD921AE64}"/>
                </a:ext>
              </a:extLst>
            </p:cNvPr>
            <p:cNvGrpSpPr/>
            <p:nvPr/>
          </p:nvGrpSpPr>
          <p:grpSpPr>
            <a:xfrm rot="16200000" flipH="1">
              <a:off x="3538133" y="2846724"/>
              <a:ext cx="4243616" cy="2492450"/>
              <a:chOff x="6270978" y="2388100"/>
              <a:chExt cx="4243616" cy="2492450"/>
            </a:xfrm>
          </p:grpSpPr>
          <p:grpSp>
            <p:nvGrpSpPr>
              <p:cNvPr id="76" name="グループ化 75">
                <a:extLst>
                  <a:ext uri="{FF2B5EF4-FFF2-40B4-BE49-F238E27FC236}">
                    <a16:creationId xmlns:a16="http://schemas.microsoft.com/office/drawing/2014/main" id="{5036E56B-22A2-F077-F1A9-C23DC89130FD}"/>
                  </a:ext>
                </a:extLst>
              </p:cNvPr>
              <p:cNvGrpSpPr/>
              <p:nvPr/>
            </p:nvGrpSpPr>
            <p:grpSpPr>
              <a:xfrm>
                <a:off x="6583576" y="2667655"/>
                <a:ext cx="3931018" cy="2212895"/>
                <a:chOff x="5023150" y="1678915"/>
                <a:chExt cx="2948262" cy="1659671"/>
              </a:xfrm>
            </p:grpSpPr>
            <p:pic>
              <p:nvPicPr>
                <p:cNvPr id="77" name="図 76">
                  <a:extLst>
                    <a:ext uri="{FF2B5EF4-FFF2-40B4-BE49-F238E27FC236}">
                      <a16:creationId xmlns:a16="http://schemas.microsoft.com/office/drawing/2014/main" id="{F22771F7-0531-ACF5-0DA9-B69819370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5023150" y="1678915"/>
                  <a:ext cx="2948262" cy="1549188"/>
                </a:xfrm>
                <a:prstGeom prst="rect">
                  <a:avLst/>
                </a:prstGeom>
              </p:spPr>
            </p:pic>
            <p:grpSp>
              <p:nvGrpSpPr>
                <p:cNvPr id="78" name="グループ化 77">
                  <a:extLst>
                    <a:ext uri="{FF2B5EF4-FFF2-40B4-BE49-F238E27FC236}">
                      <a16:creationId xmlns:a16="http://schemas.microsoft.com/office/drawing/2014/main" id="{C3CD15CE-27C4-CF59-8657-AB5FCD2EB81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5197508" y="2609475"/>
                  <a:ext cx="2650695" cy="522541"/>
                  <a:chOff x="4273538" y="2467992"/>
                  <a:chExt cx="4039418" cy="796304"/>
                </a:xfrm>
              </p:grpSpPr>
              <p:sp>
                <p:nvSpPr>
                  <p:cNvPr id="133" name="正方形/長方形 132">
                    <a:extLst>
                      <a:ext uri="{FF2B5EF4-FFF2-40B4-BE49-F238E27FC236}">
                        <a16:creationId xmlns:a16="http://schemas.microsoft.com/office/drawing/2014/main" id="{1BE6032A-6027-A71B-506D-FD400481D67B}"/>
                      </a:ext>
                    </a:extLst>
                  </p:cNvPr>
                  <p:cNvSpPr/>
                  <p:nvPr/>
                </p:nvSpPr>
                <p:spPr>
                  <a:xfrm>
                    <a:off x="4406311" y="2468880"/>
                    <a:ext cx="329164" cy="16458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34" name="正方形/長方形 133">
                    <a:extLst>
                      <a:ext uri="{FF2B5EF4-FFF2-40B4-BE49-F238E27FC236}">
                        <a16:creationId xmlns:a16="http://schemas.microsoft.com/office/drawing/2014/main" id="{310391E8-672A-D765-4C9A-8EA9B7A69A0A}"/>
                      </a:ext>
                    </a:extLst>
                  </p:cNvPr>
                  <p:cNvSpPr/>
                  <p:nvPr/>
                </p:nvSpPr>
                <p:spPr>
                  <a:xfrm rot="473749">
                    <a:off x="5496853" y="2501429"/>
                    <a:ext cx="329164" cy="16458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35" name="正方形/長方形 134">
                    <a:extLst>
                      <a:ext uri="{FF2B5EF4-FFF2-40B4-BE49-F238E27FC236}">
                        <a16:creationId xmlns:a16="http://schemas.microsoft.com/office/drawing/2014/main" id="{300C8CEC-D9E3-7802-7119-3B23A94C7ECA}"/>
                      </a:ext>
                    </a:extLst>
                  </p:cNvPr>
                  <p:cNvSpPr/>
                  <p:nvPr/>
                </p:nvSpPr>
                <p:spPr>
                  <a:xfrm>
                    <a:off x="6254292" y="2468880"/>
                    <a:ext cx="329164" cy="16458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36" name="正方形/長方形 135">
                    <a:extLst>
                      <a:ext uri="{FF2B5EF4-FFF2-40B4-BE49-F238E27FC236}">
                        <a16:creationId xmlns:a16="http://schemas.microsoft.com/office/drawing/2014/main" id="{F459C8A3-BFF5-37FD-CEAF-E16D1FBAE21C}"/>
                      </a:ext>
                    </a:extLst>
                  </p:cNvPr>
                  <p:cNvSpPr/>
                  <p:nvPr/>
                </p:nvSpPr>
                <p:spPr>
                  <a:xfrm>
                    <a:off x="7831411" y="2467992"/>
                    <a:ext cx="329164" cy="16458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cxnSp>
                <p:nvCxnSpPr>
                  <p:cNvPr id="137" name="直線コネクタ 136">
                    <a:extLst>
                      <a:ext uri="{FF2B5EF4-FFF2-40B4-BE49-F238E27FC236}">
                        <a16:creationId xmlns:a16="http://schemas.microsoft.com/office/drawing/2014/main" id="{73A96E26-1AE7-C6D8-3BEC-6A995800C5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35474" y="2624828"/>
                    <a:ext cx="154786" cy="469679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>
                    <a:extLst>
                      <a:ext uri="{FF2B5EF4-FFF2-40B4-BE49-F238E27FC236}">
                        <a16:creationId xmlns:a16="http://schemas.microsoft.com/office/drawing/2014/main" id="{09CB75E4-D735-48C8-817D-2E1929274A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73538" y="2640741"/>
                    <a:ext cx="132772" cy="453766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266DFB91-4315-E41D-4275-D77D3A0F13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168216" y="2650954"/>
                    <a:ext cx="319692" cy="199801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60ED1E4D-DEC6-CEE6-F600-B71513F26D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808121" y="2677741"/>
                    <a:ext cx="38197" cy="318955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DE9F99F1-9490-F322-FAF5-A4AB846309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38251" y="2628033"/>
                    <a:ext cx="503832" cy="317459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A6AA0557-AEFA-EBEF-C8EA-C294081E58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95070" y="2609110"/>
                    <a:ext cx="365990" cy="392424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D503694B-1FB3-4751-6BF7-C8A7A8605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73176" y="2640740"/>
                    <a:ext cx="158235" cy="551455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4D62D969-50F4-FE29-33C0-CA13A5A2B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128213" y="2682240"/>
                    <a:ext cx="184743" cy="582056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  <a:prstDash val="sysDot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4507865C-9FA4-A709-6CBC-6AFEB18E9F03}"/>
                    </a:ext>
                  </a:extLst>
                </p:cNvPr>
                <p:cNvSpPr txBox="1"/>
                <p:nvPr/>
              </p:nvSpPr>
              <p:spPr>
                <a:xfrm rot="16200000">
                  <a:off x="7585901" y="3183415"/>
                  <a:ext cx="14106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914378">
                    <a:defRPr/>
                  </a:pPr>
                  <a:r>
                    <a:rPr lang="ja-JP" altLang="en-US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①</a:t>
                  </a:r>
                </a:p>
              </p:txBody>
            </p:sp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A1846D6F-A3A6-A583-BD11-124F0D9E9929}"/>
                    </a:ext>
                  </a:extLst>
                </p:cNvPr>
                <p:cNvSpPr txBox="1"/>
                <p:nvPr/>
              </p:nvSpPr>
              <p:spPr>
                <a:xfrm rot="16200000">
                  <a:off x="6868340" y="3183415"/>
                  <a:ext cx="14106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914378">
                    <a:defRPr/>
                  </a:pPr>
                  <a:r>
                    <a:rPr lang="ja-JP" altLang="en-US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②</a:t>
                  </a:r>
                </a:p>
              </p:txBody>
            </p:sp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52BC5236-9AD8-6590-B1C0-57135E7B81AB}"/>
                    </a:ext>
                  </a:extLst>
                </p:cNvPr>
                <p:cNvSpPr txBox="1"/>
                <p:nvPr/>
              </p:nvSpPr>
              <p:spPr>
                <a:xfrm rot="16200000">
                  <a:off x="5310989" y="3183415"/>
                  <a:ext cx="14106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914378">
                    <a:defRPr/>
                  </a:pPr>
                  <a:r>
                    <a:rPr lang="ja-JP" altLang="en-US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④</a:t>
                  </a:r>
                </a:p>
              </p:txBody>
            </p: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0D05DAD5-9A3D-6021-47E3-96949220F3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5162934" y="2447605"/>
                  <a:ext cx="27001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乗算記号 89">
                  <a:extLst>
                    <a:ext uri="{FF2B5EF4-FFF2-40B4-BE49-F238E27FC236}">
                      <a16:creationId xmlns:a16="http://schemas.microsoft.com/office/drawing/2014/main" id="{3FCD38D0-3EFF-731C-F309-55DBB530E123}"/>
                    </a:ext>
                  </a:extLst>
                </p:cNvPr>
                <p:cNvSpPr/>
                <p:nvPr/>
              </p:nvSpPr>
              <p:spPr>
                <a:xfrm rot="10800000">
                  <a:off x="7262440" y="2339007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" name="乗算記号 90">
                  <a:extLst>
                    <a:ext uri="{FF2B5EF4-FFF2-40B4-BE49-F238E27FC236}">
                      <a16:creationId xmlns:a16="http://schemas.microsoft.com/office/drawing/2014/main" id="{306FF11E-A4D8-6B2D-08C7-E42E09D503A9}"/>
                    </a:ext>
                  </a:extLst>
                </p:cNvPr>
                <p:cNvSpPr/>
                <p:nvPr/>
              </p:nvSpPr>
              <p:spPr>
                <a:xfrm rot="10800000">
                  <a:off x="6776677" y="2345562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2" name="乗算記号 91">
                  <a:extLst>
                    <a:ext uri="{FF2B5EF4-FFF2-40B4-BE49-F238E27FC236}">
                      <a16:creationId xmlns:a16="http://schemas.microsoft.com/office/drawing/2014/main" id="{EF73111F-A0C8-D7D2-8B79-8918F2D9A126}"/>
                    </a:ext>
                  </a:extLst>
                </p:cNvPr>
                <p:cNvSpPr/>
                <p:nvPr/>
              </p:nvSpPr>
              <p:spPr>
                <a:xfrm rot="10800000">
                  <a:off x="6342532" y="2346509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5" name="乗算記号 94">
                  <a:extLst>
                    <a:ext uri="{FF2B5EF4-FFF2-40B4-BE49-F238E27FC236}">
                      <a16:creationId xmlns:a16="http://schemas.microsoft.com/office/drawing/2014/main" id="{963F364C-ECC0-CD10-34D1-03358EF3C184}"/>
                    </a:ext>
                  </a:extLst>
                </p:cNvPr>
                <p:cNvSpPr/>
                <p:nvPr/>
              </p:nvSpPr>
              <p:spPr>
                <a:xfrm rot="10800000">
                  <a:off x="5889289" y="2350219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00" name="乗算記号 99">
                  <a:extLst>
                    <a:ext uri="{FF2B5EF4-FFF2-40B4-BE49-F238E27FC236}">
                      <a16:creationId xmlns:a16="http://schemas.microsoft.com/office/drawing/2014/main" id="{4BAC0803-C71F-B29D-141C-584EFC6DC517}"/>
                    </a:ext>
                  </a:extLst>
                </p:cNvPr>
                <p:cNvSpPr/>
                <p:nvPr/>
              </p:nvSpPr>
              <p:spPr>
                <a:xfrm rot="10800000">
                  <a:off x="5455825" y="2350219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1278AA6B-3AB3-788A-8EF1-E4BBEFF696BD}"/>
                    </a:ext>
                  </a:extLst>
                </p:cNvPr>
                <p:cNvSpPr txBox="1"/>
                <p:nvPr/>
              </p:nvSpPr>
              <p:spPr>
                <a:xfrm rot="16200000">
                  <a:off x="5095701" y="2410665"/>
                  <a:ext cx="578685" cy="244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35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Sensor</a:t>
                  </a:r>
                  <a:endParaRPr lang="ja-JP" altLang="en-US" sz="13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4C41CB8A-73EE-FABE-AE21-F49D46BA4277}"/>
                    </a:ext>
                  </a:extLst>
                </p:cNvPr>
                <p:cNvSpPr txBox="1"/>
                <p:nvPr/>
              </p:nvSpPr>
              <p:spPr>
                <a:xfrm rot="16200000">
                  <a:off x="6827142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#2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09" name="乗算記号 108">
                  <a:extLst>
                    <a:ext uri="{FF2B5EF4-FFF2-40B4-BE49-F238E27FC236}">
                      <a16:creationId xmlns:a16="http://schemas.microsoft.com/office/drawing/2014/main" id="{AA81A6C4-3633-50D7-97F9-CA6C5FC7FF4C}"/>
                    </a:ext>
                  </a:extLst>
                </p:cNvPr>
                <p:cNvSpPr/>
                <p:nvPr/>
              </p:nvSpPr>
              <p:spPr>
                <a:xfrm rot="10800000">
                  <a:off x="6650746" y="2339292"/>
                  <a:ext cx="224108" cy="217197"/>
                </a:xfrm>
                <a:prstGeom prst="mathMultiply">
                  <a:avLst/>
                </a:prstGeom>
                <a:solidFill>
                  <a:srgbClr val="FF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bIns="0" rtlCol="0" anchor="ctr"/>
                <a:lstStyle/>
                <a:p>
                  <a:pPr algn="ctr"/>
                  <a:endParaRPr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25EBCB93-7FE2-BB12-8F92-7AD32203A200}"/>
                    </a:ext>
                  </a:extLst>
                </p:cNvPr>
                <p:cNvSpPr txBox="1"/>
                <p:nvPr/>
              </p:nvSpPr>
              <p:spPr>
                <a:xfrm rot="16200000">
                  <a:off x="6624562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#3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CCCAEB73-55A7-6EDA-E5C9-DF81B1E9F4D8}"/>
                    </a:ext>
                  </a:extLst>
                </p:cNvPr>
                <p:cNvSpPr txBox="1"/>
                <p:nvPr/>
              </p:nvSpPr>
              <p:spPr>
                <a:xfrm rot="16200000">
                  <a:off x="6337785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#4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16" name="テキスト ボックス 115">
                  <a:extLst>
                    <a:ext uri="{FF2B5EF4-FFF2-40B4-BE49-F238E27FC236}">
                      <a16:creationId xmlns:a16="http://schemas.microsoft.com/office/drawing/2014/main" id="{0CB64A08-1A51-6A95-2B3E-EC793A8E3A9B}"/>
                    </a:ext>
                  </a:extLst>
                </p:cNvPr>
                <p:cNvSpPr txBox="1"/>
                <p:nvPr/>
              </p:nvSpPr>
              <p:spPr>
                <a:xfrm rot="16200000">
                  <a:off x="5999049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#5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463E66C7-0DD5-9B57-4584-2E3E9006DE3E}"/>
                    </a:ext>
                  </a:extLst>
                </p:cNvPr>
                <p:cNvSpPr txBox="1"/>
                <p:nvPr/>
              </p:nvSpPr>
              <p:spPr>
                <a:xfrm rot="16200000">
                  <a:off x="5564808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#6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124" name="テキスト ボックス 123">
                  <a:extLst>
                    <a:ext uri="{FF2B5EF4-FFF2-40B4-BE49-F238E27FC236}">
                      <a16:creationId xmlns:a16="http://schemas.microsoft.com/office/drawing/2014/main" id="{8FADD19E-45DA-DFC8-CD18-653FB23B2F5D}"/>
                    </a:ext>
                  </a:extLst>
                </p:cNvPr>
                <p:cNvSpPr txBox="1"/>
                <p:nvPr/>
              </p:nvSpPr>
              <p:spPr>
                <a:xfrm rot="16200000">
                  <a:off x="7266097" y="2495119"/>
                  <a:ext cx="201978" cy="19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378">
                    <a:lnSpc>
                      <a:spcPct val="135000"/>
                    </a:lnSpc>
                    <a:defRPr/>
                  </a:pPr>
                  <a:r>
                    <a:rPr lang="en-US" altLang="ja-JP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#1</a:t>
                  </a:r>
                  <a:endParaRPr lang="ja-JP" altLang="en-US" sz="110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18F4E04A-D85D-77D0-9B24-392DE777EF2E}"/>
                    </a:ext>
                  </a:extLst>
                </p:cNvPr>
                <p:cNvSpPr txBox="1"/>
                <p:nvPr/>
              </p:nvSpPr>
              <p:spPr>
                <a:xfrm rot="16200000">
                  <a:off x="6364511" y="3183415"/>
                  <a:ext cx="14106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914378">
                    <a:defRPr/>
                  </a:pPr>
                  <a:r>
                    <a:rPr lang="ja-JP" altLang="en-US" sz="1100" dirty="0"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③</a:t>
                  </a:r>
                </a:p>
              </p:txBody>
            </p:sp>
          </p:grpSp>
          <p:cxnSp>
            <p:nvCxnSpPr>
              <p:cNvPr id="145" name="直線矢印コネクタ 144">
                <a:extLst>
                  <a:ext uri="{FF2B5EF4-FFF2-40B4-BE49-F238E27FC236}">
                    <a16:creationId xmlns:a16="http://schemas.microsoft.com/office/drawing/2014/main" id="{A1B47B57-E549-C073-EA80-850AA75AEB5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537072" y="854313"/>
                <a:ext cx="1" cy="3626484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矢印コネクタ 145">
                <a:extLst>
                  <a:ext uri="{FF2B5EF4-FFF2-40B4-BE49-F238E27FC236}">
                    <a16:creationId xmlns:a16="http://schemas.microsoft.com/office/drawing/2014/main" id="{520EF93D-0857-08C5-9DD1-6F5D543B9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6512" y="2801537"/>
                <a:ext cx="0" cy="182581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F3DBE0A7-B5E0-D344-2125-ED6D720310AD}"/>
                  </a:ext>
                </a:extLst>
              </p:cNvPr>
              <p:cNvSpPr txBox="1"/>
              <p:nvPr/>
            </p:nvSpPr>
            <p:spPr>
              <a:xfrm>
                <a:off x="8045725" y="2388100"/>
                <a:ext cx="103703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5700mm</a:t>
                </a:r>
                <a:endPara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FF42AC44-14D3-9D67-2CB5-835F986D2380}"/>
                  </a:ext>
                </a:extLst>
              </p:cNvPr>
              <p:cNvSpPr txBox="1"/>
              <p:nvPr/>
            </p:nvSpPr>
            <p:spPr>
              <a:xfrm rot="16200000">
                <a:off x="5945689" y="3674519"/>
                <a:ext cx="1037037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2900mm</a:t>
                </a:r>
                <a:endPara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5B975929-133D-3BC1-3ECA-8A2306EA3EE4}"/>
                  </a:ext>
                </a:extLst>
              </p:cNvPr>
              <p:cNvSpPr/>
              <p:nvPr/>
            </p:nvSpPr>
            <p:spPr>
              <a:xfrm>
                <a:off x="6711867" y="2793930"/>
                <a:ext cx="3630248" cy="184103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C566D34C-2C7F-8A56-69E6-010A0ACC5A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0978" y="2793929"/>
                <a:ext cx="45217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46988F94-AD70-7CB7-D871-71BB469FD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0978" y="4640533"/>
                <a:ext cx="45217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285DE36F-104C-0866-E338-9642A02E62B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558618" y="2610892"/>
                <a:ext cx="32029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95F41DC8-80BE-36F7-6659-EDBA120581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185251" y="2644679"/>
                <a:ext cx="3301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FF9E0AC6-C5A2-74EC-BF0B-07D879310C7E}"/>
                </a:ext>
              </a:extLst>
            </p:cNvPr>
            <p:cNvSpPr/>
            <p:nvPr/>
          </p:nvSpPr>
          <p:spPr>
            <a:xfrm>
              <a:off x="5336285" y="4996515"/>
              <a:ext cx="835675" cy="3202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BC140892-7C5F-CDAA-0375-A71B2A567E05}"/>
                </a:ext>
              </a:extLst>
            </p:cNvPr>
            <p:cNvSpPr txBox="1"/>
            <p:nvPr/>
          </p:nvSpPr>
          <p:spPr>
            <a:xfrm flipH="1">
              <a:off x="6398181" y="2295331"/>
              <a:ext cx="873060" cy="32632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8">
                <a:lnSpc>
                  <a:spcPct val="135000"/>
                </a:lnSpc>
                <a:defRPr/>
              </a:pPr>
              <a:r>
                <a:rPr lang="en-US" altLang="ja-JP" sz="135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Camera</a:t>
              </a:r>
              <a:endParaRPr lang="ja-JP" altLang="en-US" sz="13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  <p:grpSp>
        <p:nvGrpSpPr>
          <p:cNvPr id="413" name="グループ化 412">
            <a:extLst>
              <a:ext uri="{FF2B5EF4-FFF2-40B4-BE49-F238E27FC236}">
                <a16:creationId xmlns:a16="http://schemas.microsoft.com/office/drawing/2014/main" id="{EA64DC7D-DF28-269D-BB9F-317A95A543F0}"/>
              </a:ext>
            </a:extLst>
          </p:cNvPr>
          <p:cNvGrpSpPr/>
          <p:nvPr/>
        </p:nvGrpSpPr>
        <p:grpSpPr>
          <a:xfrm>
            <a:off x="1658942" y="3044186"/>
            <a:ext cx="1930260" cy="1680122"/>
            <a:chOff x="1351014" y="3928739"/>
            <a:chExt cx="2573680" cy="2240163"/>
          </a:xfrm>
        </p:grpSpPr>
        <p:pic>
          <p:nvPicPr>
            <p:cNvPr id="263" name="図 262">
              <a:extLst>
                <a:ext uri="{FF2B5EF4-FFF2-40B4-BE49-F238E27FC236}">
                  <a16:creationId xmlns:a16="http://schemas.microsoft.com/office/drawing/2014/main" id="{52FD94E4-7FDD-993C-AFAD-40A2C7ACB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014" y="3928739"/>
              <a:ext cx="2573680" cy="2240163"/>
            </a:xfrm>
            <a:prstGeom prst="rect">
              <a:avLst/>
            </a:prstGeom>
          </p:spPr>
        </p:pic>
        <p:sp>
          <p:nvSpPr>
            <p:cNvPr id="348" name="タイトル 3">
              <a:extLst>
                <a:ext uri="{FF2B5EF4-FFF2-40B4-BE49-F238E27FC236}">
                  <a16:creationId xmlns:a16="http://schemas.microsoft.com/office/drawing/2014/main" id="{08C9AA7E-0BAB-C007-6EB7-F6030D3D3AB0}"/>
                </a:ext>
              </a:extLst>
            </p:cNvPr>
            <p:cNvSpPr txBox="1">
              <a:spLocks/>
            </p:cNvSpPr>
            <p:nvPr/>
          </p:nvSpPr>
          <p:spPr>
            <a:xfrm>
              <a:off x="2330785" y="5711597"/>
              <a:ext cx="521511" cy="2215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altLang="ja-JP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bZ4X</a:t>
              </a:r>
              <a:endPara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5F12E494-3770-DA1F-2438-10239E340400}"/>
              </a:ext>
            </a:extLst>
          </p:cNvPr>
          <p:cNvSpPr txBox="1"/>
          <p:nvPr/>
        </p:nvSpPr>
        <p:spPr>
          <a:xfrm>
            <a:off x="91085" y="1032892"/>
            <a:ext cx="1722138" cy="2900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Test condition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5" name="タイトル 3">
            <a:extLst>
              <a:ext uri="{FF2B5EF4-FFF2-40B4-BE49-F238E27FC236}">
                <a16:creationId xmlns:a16="http://schemas.microsoft.com/office/drawing/2014/main" id="{C3F1860F-7A03-70A3-89D6-BE323F5C4CA6}"/>
              </a:ext>
            </a:extLst>
          </p:cNvPr>
          <p:cNvSpPr txBox="1">
            <a:spLocks/>
          </p:cNvSpPr>
          <p:nvPr/>
        </p:nvSpPr>
        <p:spPr>
          <a:xfrm>
            <a:off x="6295337" y="1965349"/>
            <a:ext cx="2319353" cy="44319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Gas leaked position</a:t>
            </a:r>
          </a:p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(Under-hood)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DB80CC26-2EF4-CD64-88D5-9C6A127F6923}"/>
              </a:ext>
            </a:extLst>
          </p:cNvPr>
          <p:cNvCxnSpPr>
            <a:cxnSpLocks/>
          </p:cNvCxnSpPr>
          <p:nvPr/>
        </p:nvCxnSpPr>
        <p:spPr>
          <a:xfrm flipV="1">
            <a:off x="5021438" y="2447777"/>
            <a:ext cx="968909" cy="13469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754CECDC-425F-6CE9-050A-4B1B5B4B22DD}"/>
              </a:ext>
            </a:extLst>
          </p:cNvPr>
          <p:cNvCxnSpPr>
            <a:cxnSpLocks/>
          </p:cNvCxnSpPr>
          <p:nvPr/>
        </p:nvCxnSpPr>
        <p:spPr>
          <a:xfrm>
            <a:off x="5037129" y="4027244"/>
            <a:ext cx="919654" cy="1962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C26317EA-C9E9-4DC1-A8C8-6DDC5AC3D4DF}"/>
              </a:ext>
            </a:extLst>
          </p:cNvPr>
          <p:cNvSpPr txBox="1"/>
          <p:nvPr/>
        </p:nvSpPr>
        <p:spPr>
          <a:xfrm>
            <a:off x="49540" y="3137803"/>
            <a:ext cx="158056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CO</a:t>
            </a:r>
            <a:r>
              <a:rPr kumimoji="1" lang="en-US" altLang="ja-JP" sz="1050" b="1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2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Gas supply device 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426" name="タイトル 3">
            <a:extLst>
              <a:ext uri="{FF2B5EF4-FFF2-40B4-BE49-F238E27FC236}">
                <a16:creationId xmlns:a16="http://schemas.microsoft.com/office/drawing/2014/main" id="{611221A4-98CD-DF29-1398-D512ABE01D6A}"/>
              </a:ext>
            </a:extLst>
          </p:cNvPr>
          <p:cNvSpPr txBox="1">
            <a:spLocks/>
          </p:cNvSpPr>
          <p:nvPr/>
        </p:nvSpPr>
        <p:spPr>
          <a:xfrm>
            <a:off x="75411" y="4519575"/>
            <a:ext cx="947375" cy="1661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CO</a:t>
            </a:r>
            <a:r>
              <a:rPr lang="en-US" altLang="ja-JP" sz="825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Cylinder</a:t>
            </a:r>
            <a:endParaRPr lang="ja-JP" alt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2ED9D883-E2D7-A029-FB4B-ABE22FF3AA9E}"/>
              </a:ext>
            </a:extLst>
          </p:cNvPr>
          <p:cNvSpPr/>
          <p:nvPr/>
        </p:nvSpPr>
        <p:spPr>
          <a:xfrm>
            <a:off x="1914525" y="4185654"/>
            <a:ext cx="475060" cy="351293"/>
          </a:xfrm>
          <a:custGeom>
            <a:avLst/>
            <a:gdLst>
              <a:gd name="connsiteX0" fmla="*/ 0 w 882650"/>
              <a:gd name="connsiteY0" fmla="*/ 0 h 768350"/>
              <a:gd name="connsiteX1" fmla="*/ 82550 w 882650"/>
              <a:gd name="connsiteY1" fmla="*/ 6350 h 768350"/>
              <a:gd name="connsiteX2" fmla="*/ 139700 w 882650"/>
              <a:gd name="connsiteY2" fmla="*/ 76200 h 768350"/>
              <a:gd name="connsiteX3" fmla="*/ 165100 w 882650"/>
              <a:gd name="connsiteY3" fmla="*/ 165100 h 768350"/>
              <a:gd name="connsiteX4" fmla="*/ 152400 w 882650"/>
              <a:gd name="connsiteY4" fmla="*/ 425450 h 768350"/>
              <a:gd name="connsiteX5" fmla="*/ 127000 w 882650"/>
              <a:gd name="connsiteY5" fmla="*/ 673100 h 768350"/>
              <a:gd name="connsiteX6" fmla="*/ 222250 w 882650"/>
              <a:gd name="connsiteY6" fmla="*/ 768350 h 768350"/>
              <a:gd name="connsiteX7" fmla="*/ 546100 w 882650"/>
              <a:gd name="connsiteY7" fmla="*/ 698500 h 768350"/>
              <a:gd name="connsiteX8" fmla="*/ 679450 w 882650"/>
              <a:gd name="connsiteY8" fmla="*/ 463550 h 768350"/>
              <a:gd name="connsiteX9" fmla="*/ 768350 w 882650"/>
              <a:gd name="connsiteY9" fmla="*/ 285750 h 768350"/>
              <a:gd name="connsiteX10" fmla="*/ 844550 w 882650"/>
              <a:gd name="connsiteY10" fmla="*/ 57150 h 768350"/>
              <a:gd name="connsiteX11" fmla="*/ 882650 w 882650"/>
              <a:gd name="connsiteY11" fmla="*/ 19050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" h="768350">
                <a:moveTo>
                  <a:pt x="0" y="0"/>
                </a:moveTo>
                <a:lnTo>
                  <a:pt x="82550" y="6350"/>
                </a:lnTo>
                <a:lnTo>
                  <a:pt x="139700" y="76200"/>
                </a:lnTo>
                <a:lnTo>
                  <a:pt x="165100" y="165100"/>
                </a:lnTo>
                <a:lnTo>
                  <a:pt x="152400" y="425450"/>
                </a:lnTo>
                <a:lnTo>
                  <a:pt x="127000" y="673100"/>
                </a:lnTo>
                <a:lnTo>
                  <a:pt x="222250" y="768350"/>
                </a:lnTo>
                <a:lnTo>
                  <a:pt x="546100" y="698500"/>
                </a:lnTo>
                <a:lnTo>
                  <a:pt x="679450" y="463550"/>
                </a:lnTo>
                <a:lnTo>
                  <a:pt x="768350" y="285750"/>
                </a:lnTo>
                <a:lnTo>
                  <a:pt x="844550" y="57150"/>
                </a:lnTo>
                <a:lnTo>
                  <a:pt x="882650" y="19050"/>
                </a:lnTo>
              </a:path>
            </a:pathLst>
          </a:custGeom>
          <a:noFill/>
          <a:ln w="25400" cmpd="sng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428" name="直線矢印コネクタ 427">
            <a:extLst>
              <a:ext uri="{FF2B5EF4-FFF2-40B4-BE49-F238E27FC236}">
                <a16:creationId xmlns:a16="http://schemas.microsoft.com/office/drawing/2014/main" id="{385822EE-EACD-8D4B-2F4C-EECA286A9A86}"/>
              </a:ext>
            </a:extLst>
          </p:cNvPr>
          <p:cNvCxnSpPr>
            <a:cxnSpLocks/>
          </p:cNvCxnSpPr>
          <p:nvPr/>
        </p:nvCxnSpPr>
        <p:spPr>
          <a:xfrm>
            <a:off x="1502778" y="3910052"/>
            <a:ext cx="409834" cy="293734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テキスト ボックス 429">
            <a:extLst>
              <a:ext uri="{FF2B5EF4-FFF2-40B4-BE49-F238E27FC236}">
                <a16:creationId xmlns:a16="http://schemas.microsoft.com/office/drawing/2014/main" id="{8916F9DA-313E-0D23-E3CC-69C80E97656A}"/>
              </a:ext>
            </a:extLst>
          </p:cNvPr>
          <p:cNvSpPr txBox="1"/>
          <p:nvPr/>
        </p:nvSpPr>
        <p:spPr>
          <a:xfrm flipH="1">
            <a:off x="252037" y="3555508"/>
            <a:ext cx="23403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defRPr/>
            </a:pPr>
            <a:r>
              <a:rPr lang="en-US" altLang="ja-JP" sz="1050" b="1" dirty="0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Yu Gothic UI"/>
                <a:ea typeface="Yu Gothic UI"/>
                <a:cs typeface="Times New Roman"/>
              </a:rPr>
              <a:t>CO</a:t>
            </a:r>
            <a:r>
              <a:rPr lang="en-US" altLang="ja-JP" sz="1050" b="1" baseline="-25000" dirty="0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Yu Gothic UI"/>
                <a:ea typeface="Yu Gothic UI"/>
                <a:cs typeface="Times New Roman"/>
              </a:rPr>
              <a:t>2</a:t>
            </a:r>
            <a:endParaRPr kumimoji="1" lang="ja-JP" altLang="en-US" sz="1050" b="1" baseline="-25000" dirty="0"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latin typeface="Yu Gothic UI"/>
              <a:ea typeface="Yu Gothic UI"/>
              <a:cs typeface="Times New Roman"/>
            </a:endParaRPr>
          </a:p>
        </p:txBody>
      </p:sp>
      <p:sp>
        <p:nvSpPr>
          <p:cNvPr id="431" name="矢印: ストライプ 430">
            <a:extLst>
              <a:ext uri="{FF2B5EF4-FFF2-40B4-BE49-F238E27FC236}">
                <a16:creationId xmlns:a16="http://schemas.microsoft.com/office/drawing/2014/main" id="{9595D1E3-93C8-DFEE-4F1D-83BEE0CDAC88}"/>
              </a:ext>
            </a:extLst>
          </p:cNvPr>
          <p:cNvSpPr/>
          <p:nvPr/>
        </p:nvSpPr>
        <p:spPr>
          <a:xfrm>
            <a:off x="927904" y="3758353"/>
            <a:ext cx="239340" cy="111470"/>
          </a:xfrm>
          <a:prstGeom prst="stripedRightArrow">
            <a:avLst>
              <a:gd name="adj1" fmla="val 5532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 sz="1050">
              <a:solidFill>
                <a:srgbClr val="FF0000"/>
              </a:solidFill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2578776B-26DE-0989-336C-0409108B208C}"/>
              </a:ext>
            </a:extLst>
          </p:cNvPr>
          <p:cNvSpPr txBox="1"/>
          <p:nvPr/>
        </p:nvSpPr>
        <p:spPr>
          <a:xfrm flipH="1">
            <a:off x="952154" y="3381997"/>
            <a:ext cx="3446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defRPr/>
            </a:pPr>
            <a:r>
              <a:rPr lang="en-US" altLang="ja-JP" sz="900" dirty="0">
                <a:effectLst>
                  <a:glow rad="88900">
                    <a:prstClr val="white"/>
                  </a:glow>
                </a:effectLst>
                <a:latin typeface="Yu Gothic UI"/>
                <a:ea typeface="Yu Gothic UI"/>
                <a:cs typeface="Times New Roman"/>
              </a:rPr>
              <a:t>Blower</a:t>
            </a:r>
          </a:p>
        </p:txBody>
      </p:sp>
      <p:sp>
        <p:nvSpPr>
          <p:cNvPr id="434" name="矢印: ストライプ 433">
            <a:extLst>
              <a:ext uri="{FF2B5EF4-FFF2-40B4-BE49-F238E27FC236}">
                <a16:creationId xmlns:a16="http://schemas.microsoft.com/office/drawing/2014/main" id="{5F91C1B7-29AE-5D4A-C99F-DBF609318488}"/>
              </a:ext>
            </a:extLst>
          </p:cNvPr>
          <p:cNvSpPr/>
          <p:nvPr/>
        </p:nvSpPr>
        <p:spPr>
          <a:xfrm>
            <a:off x="337765" y="3732566"/>
            <a:ext cx="239340" cy="111470"/>
          </a:xfrm>
          <a:prstGeom prst="stripedRightArrow">
            <a:avLst>
              <a:gd name="adj1" fmla="val 5532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 sz="1050">
              <a:solidFill>
                <a:srgbClr val="FF0000"/>
              </a:solidFill>
            </a:endParaRPr>
          </a:p>
        </p:txBody>
      </p:sp>
      <p:sp>
        <p:nvSpPr>
          <p:cNvPr id="437" name="テキスト ボックス 436">
            <a:extLst>
              <a:ext uri="{FF2B5EF4-FFF2-40B4-BE49-F238E27FC236}">
                <a16:creationId xmlns:a16="http://schemas.microsoft.com/office/drawing/2014/main" id="{4DA598F0-A1C8-2579-477E-4CDD02F2BC42}"/>
              </a:ext>
            </a:extLst>
          </p:cNvPr>
          <p:cNvSpPr txBox="1"/>
          <p:nvPr/>
        </p:nvSpPr>
        <p:spPr>
          <a:xfrm>
            <a:off x="8301224" y="4251557"/>
            <a:ext cx="809837" cy="1384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×10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Speed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6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365473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 sensor</a:t>
            </a:r>
            <a:endParaRPr lang="ja-JP" altLang="en-US" sz="24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A0823EB-A660-4486-EBF3-AEEC1DC6631E}"/>
              </a:ext>
            </a:extLst>
          </p:cNvPr>
          <p:cNvSpPr txBox="1"/>
          <p:nvPr/>
        </p:nvSpPr>
        <p:spPr>
          <a:xfrm flipH="1">
            <a:off x="921835" y="780154"/>
            <a:ext cx="7380162" cy="612934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Use of CO2 as an alternative gas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Building a gas concentration sensor to understand gas behavior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6401ED-949D-E4F0-2939-43ABABCFB509}"/>
              </a:ext>
            </a:extLst>
          </p:cNvPr>
          <p:cNvSpPr txBox="1"/>
          <p:nvPr/>
        </p:nvSpPr>
        <p:spPr>
          <a:xfrm>
            <a:off x="316885" y="1426194"/>
            <a:ext cx="4162871" cy="3262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Gas concentration sensor: NDIR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35208CC-5029-5E46-BDC1-16FB0EB499E7}"/>
              </a:ext>
            </a:extLst>
          </p:cNvPr>
          <p:cNvGrpSpPr/>
          <p:nvPr/>
        </p:nvGrpSpPr>
        <p:grpSpPr>
          <a:xfrm>
            <a:off x="9297896" y="2169752"/>
            <a:ext cx="4456519" cy="2710609"/>
            <a:chOff x="697696" y="1999063"/>
            <a:chExt cx="5942025" cy="3614145"/>
          </a:xfrm>
        </p:grpSpPr>
        <p:sp>
          <p:nvSpPr>
            <p:cNvPr id="3" name="雲 2">
              <a:extLst>
                <a:ext uri="{FF2B5EF4-FFF2-40B4-BE49-F238E27FC236}">
                  <a16:creationId xmlns:a16="http://schemas.microsoft.com/office/drawing/2014/main" id="{AD2D0A87-8AD4-F037-2DC0-1A8FB1DBD0F9}"/>
                </a:ext>
              </a:extLst>
            </p:cNvPr>
            <p:cNvSpPr/>
            <p:nvPr/>
          </p:nvSpPr>
          <p:spPr>
            <a:xfrm rot="4378232">
              <a:off x="1935046" y="3448172"/>
              <a:ext cx="379149" cy="490203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76EDCCC-C5AD-10CF-64C3-020D9AB83876}"/>
                </a:ext>
              </a:extLst>
            </p:cNvPr>
            <p:cNvSpPr/>
            <p:nvPr/>
          </p:nvSpPr>
          <p:spPr>
            <a:xfrm>
              <a:off x="1119276" y="2356897"/>
              <a:ext cx="2010688" cy="7693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1A8CCFB1-B3D4-460C-8306-7862765C6B33}"/>
                </a:ext>
              </a:extLst>
            </p:cNvPr>
            <p:cNvSpPr/>
            <p:nvPr/>
          </p:nvSpPr>
          <p:spPr>
            <a:xfrm>
              <a:off x="1963624" y="2433863"/>
              <a:ext cx="321992" cy="6398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7187BE5-5373-F036-9BC2-B3D40818C326}"/>
                </a:ext>
              </a:extLst>
            </p:cNvPr>
            <p:cNvSpPr/>
            <p:nvPr/>
          </p:nvSpPr>
          <p:spPr>
            <a:xfrm>
              <a:off x="1093876" y="4177227"/>
              <a:ext cx="2064000" cy="240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EE8710D9-0B67-E501-9CEC-272826E23D30}"/>
                </a:ext>
              </a:extLst>
            </p:cNvPr>
            <p:cNvCxnSpPr>
              <a:cxnSpLocks/>
            </p:cNvCxnSpPr>
            <p:nvPr/>
          </p:nvCxnSpPr>
          <p:spPr>
            <a:xfrm>
              <a:off x="2124620" y="3136575"/>
              <a:ext cx="0" cy="420431"/>
            </a:xfrm>
            <a:prstGeom prst="straightConnector1">
              <a:avLst/>
            </a:prstGeom>
            <a:solidFill>
              <a:schemeClr val="accent2"/>
            </a:solidFill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5ABDA322-E74A-9EFE-47C6-95056915F734}"/>
                </a:ext>
              </a:extLst>
            </p:cNvPr>
            <p:cNvCxnSpPr>
              <a:cxnSpLocks/>
            </p:cNvCxnSpPr>
            <p:nvPr/>
          </p:nvCxnSpPr>
          <p:spPr>
            <a:xfrm>
              <a:off x="2124620" y="3836301"/>
              <a:ext cx="0" cy="466788"/>
            </a:xfrm>
            <a:prstGeom prst="straightConnector1">
              <a:avLst/>
            </a:prstGeom>
            <a:ln w="76200">
              <a:solidFill>
                <a:srgbClr val="FFC41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DC10340-CF51-FD0F-869F-7B7B444102CE}"/>
                </a:ext>
              </a:extLst>
            </p:cNvPr>
            <p:cNvCxnSpPr>
              <a:cxnSpLocks/>
            </p:cNvCxnSpPr>
            <p:nvPr/>
          </p:nvCxnSpPr>
          <p:spPr>
            <a:xfrm>
              <a:off x="2124620" y="4401441"/>
              <a:ext cx="0" cy="4667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B4352B1-0290-1452-74FD-391D98E8A925}"/>
                </a:ext>
              </a:extLst>
            </p:cNvPr>
            <p:cNvSpPr/>
            <p:nvPr/>
          </p:nvSpPr>
          <p:spPr>
            <a:xfrm>
              <a:off x="1119276" y="4843872"/>
              <a:ext cx="2010688" cy="7693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3C2D0DD-0530-590B-5928-0643B6D16DED}"/>
                </a:ext>
              </a:extLst>
            </p:cNvPr>
            <p:cNvSpPr txBox="1"/>
            <p:nvPr/>
          </p:nvSpPr>
          <p:spPr>
            <a:xfrm>
              <a:off x="2320273" y="3481903"/>
              <a:ext cx="91669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CO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E3D00D8-1516-FCCD-4F7A-13F86AF8A895}"/>
                </a:ext>
              </a:extLst>
            </p:cNvPr>
            <p:cNvSpPr txBox="1"/>
            <p:nvPr/>
          </p:nvSpPr>
          <p:spPr>
            <a:xfrm>
              <a:off x="1141716" y="5039945"/>
              <a:ext cx="1936456" cy="533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受光部</a:t>
              </a:r>
              <a:endPara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フォトセンサ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859FD-3A59-2D50-9A9F-DEB45438CD14}"/>
                </a:ext>
              </a:extLst>
            </p:cNvPr>
            <p:cNvSpPr txBox="1"/>
            <p:nvPr/>
          </p:nvSpPr>
          <p:spPr>
            <a:xfrm>
              <a:off x="3668087" y="4728744"/>
              <a:ext cx="2945165" cy="69762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</a:t>
              </a:r>
              <a:r>
                <a:rPr lang="en-US" altLang="ja-JP" sz="105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波長の吸収量違いを</a:t>
              </a:r>
              <a:endParaRPr lang="en-US" altLang="ja-JP" sz="1400" dirty="0">
                <a:solidFill>
                  <a:srgbClr val="21252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測定⇒濃度算出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BE28372-A245-D041-F86F-9F11C2629764}"/>
                </a:ext>
              </a:extLst>
            </p:cNvPr>
            <p:cNvSpPr txBox="1"/>
            <p:nvPr/>
          </p:nvSpPr>
          <p:spPr>
            <a:xfrm>
              <a:off x="3694556" y="2561759"/>
              <a:ext cx="2945165" cy="41036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ガス濃度に応じて減衰</a:t>
              </a:r>
              <a:endParaRPr lang="en-US" altLang="ja-JP" sz="1400" dirty="0">
                <a:solidFill>
                  <a:srgbClr val="21252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C3542AF-E4DB-EF75-B60D-BE95D3927405}"/>
                </a:ext>
              </a:extLst>
            </p:cNvPr>
            <p:cNvSpPr txBox="1"/>
            <p:nvPr/>
          </p:nvSpPr>
          <p:spPr>
            <a:xfrm>
              <a:off x="3668087" y="3573094"/>
              <a:ext cx="2945165" cy="41036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</a:t>
              </a:r>
              <a:r>
                <a:rPr lang="en-US" altLang="ja-JP" sz="12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en-US" altLang="ja-JP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400" dirty="0">
                  <a:solidFill>
                    <a:srgbClr val="21252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波長のみ限定</a:t>
              </a:r>
              <a:endParaRPr lang="en-US" altLang="ja-JP" sz="1400" dirty="0">
                <a:solidFill>
                  <a:srgbClr val="21252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F9B4F8E-4B6F-97FF-5029-BD4C44C0CC27}"/>
                </a:ext>
              </a:extLst>
            </p:cNvPr>
            <p:cNvCxnSpPr>
              <a:stCxn id="8" idx="3"/>
              <a:endCxn id="17" idx="1"/>
            </p:cNvCxnSpPr>
            <p:nvPr/>
          </p:nvCxnSpPr>
          <p:spPr>
            <a:xfrm flipV="1">
              <a:off x="3157876" y="3778279"/>
              <a:ext cx="510211" cy="51894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9079C8E-D9D8-E043-EA41-D3AEF61D35D4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2946401" y="2766944"/>
              <a:ext cx="748155" cy="83167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9C3C1C6-ADC8-07B2-793C-F578ADD15BE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 flipV="1">
              <a:off x="3078172" y="5077557"/>
              <a:ext cx="589915" cy="2291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9528AFC-1072-1120-2C40-04308BCC0701}"/>
                </a:ext>
              </a:extLst>
            </p:cNvPr>
            <p:cNvSpPr txBox="1"/>
            <p:nvPr/>
          </p:nvSpPr>
          <p:spPr>
            <a:xfrm>
              <a:off x="697696" y="1999063"/>
              <a:ext cx="277088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中赤外</a:t>
              </a:r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LED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3069B743-F554-A63D-2D17-2AB94B4B2C6B}"/>
                </a:ext>
              </a:extLst>
            </p:cNvPr>
            <p:cNvSpPr txBox="1"/>
            <p:nvPr/>
          </p:nvSpPr>
          <p:spPr>
            <a:xfrm>
              <a:off x="1255136" y="3181378"/>
              <a:ext cx="861776" cy="246221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 defTabSz="685783">
                <a:defRPr/>
              </a:pPr>
              <a:r>
                <a:rPr lang="ja-JP" altLang="en-US" sz="1200" dirty="0"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赤外線</a:t>
              </a:r>
              <a:endParaRPr lang="en-US" altLang="ja-JP" sz="1200" dirty="0"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97F4339-C070-67A4-BA21-BDD5DA836ACC}"/>
                </a:ext>
              </a:extLst>
            </p:cNvPr>
            <p:cNvSpPr txBox="1"/>
            <p:nvPr/>
          </p:nvSpPr>
          <p:spPr>
            <a:xfrm>
              <a:off x="1434261" y="4109732"/>
              <a:ext cx="131916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BP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フィルタ</a:t>
              </a:r>
              <a:endPara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104C7B-3094-FF28-338E-06DD2DF3E821}"/>
              </a:ext>
            </a:extLst>
          </p:cNvPr>
          <p:cNvSpPr txBox="1"/>
          <p:nvPr/>
        </p:nvSpPr>
        <p:spPr>
          <a:xfrm>
            <a:off x="4959234" y="531481"/>
            <a:ext cx="4063613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ct val="135000"/>
              </a:lnSpc>
              <a:defRPr/>
            </a:pPr>
            <a:r>
              <a:rPr lang="en-US" altLang="ja-JP" sz="110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(*) sensor making and validation conducted by SOKEN inc.</a:t>
            </a:r>
            <a:endParaRPr lang="ja-JP" altLang="en-US" sz="1100" dirty="0">
              <a:solidFill>
                <a:srgbClr val="323232"/>
              </a:solidFill>
              <a:effectLst>
                <a:glow rad="63500">
                  <a:prstClr val="white"/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7C9C7E0-CA0D-FC61-898F-051B04170265}"/>
              </a:ext>
            </a:extLst>
          </p:cNvPr>
          <p:cNvGrpSpPr/>
          <p:nvPr/>
        </p:nvGrpSpPr>
        <p:grpSpPr>
          <a:xfrm>
            <a:off x="9358737" y="271199"/>
            <a:ext cx="3571875" cy="1571625"/>
            <a:chOff x="7048751" y="3984045"/>
            <a:chExt cx="4762500" cy="2095500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258E7C0-D879-46AE-0528-4391E2FB4282}"/>
                </a:ext>
              </a:extLst>
            </p:cNvPr>
            <p:cNvSpPr/>
            <p:nvPr/>
          </p:nvSpPr>
          <p:spPr>
            <a:xfrm>
              <a:off x="8118609" y="4447527"/>
              <a:ext cx="3244788" cy="10753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3000" dirty="0">
                <a:latin typeface="+mn-ea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37AF786-AD10-9E7C-532B-287BA441A801}"/>
                </a:ext>
              </a:extLst>
            </p:cNvPr>
            <p:cNvGrpSpPr/>
            <p:nvPr/>
          </p:nvGrpSpPr>
          <p:grpSpPr>
            <a:xfrm>
              <a:off x="7048751" y="3984045"/>
              <a:ext cx="4762500" cy="2095500"/>
              <a:chOff x="828603" y="2333460"/>
              <a:chExt cx="4762500" cy="2095500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186AC119-773B-F770-B987-B17B9884F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603" y="2333460"/>
                <a:ext cx="4762500" cy="2095500"/>
              </a:xfrm>
              <a:prstGeom prst="rect">
                <a:avLst/>
              </a:prstGeom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1C8FD8F-245E-6745-524B-099825213EC1}"/>
                  </a:ext>
                </a:extLst>
              </p:cNvPr>
              <p:cNvSpPr/>
              <p:nvPr/>
            </p:nvSpPr>
            <p:spPr>
              <a:xfrm>
                <a:off x="2468880" y="2809240"/>
                <a:ext cx="193040" cy="1239520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/>
              </a:p>
            </p:txBody>
          </p:sp>
        </p:grpSp>
      </p:grp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5FB83574-234C-D78B-3526-85EF88D1F036}"/>
              </a:ext>
            </a:extLst>
          </p:cNvPr>
          <p:cNvSpPr txBox="1"/>
          <p:nvPr/>
        </p:nvSpPr>
        <p:spPr>
          <a:xfrm>
            <a:off x="66869" y="1953011"/>
            <a:ext cx="48923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ja-JP" sz="1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Gas concentration detection using infrared absorption method</a:t>
            </a:r>
            <a:endParaRPr kumimoji="1" lang="en-US" altLang="ja-JP" sz="1200" dirty="0">
              <a:solidFill>
                <a:srgbClr val="3232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91584AD-DE4A-41B0-7051-CBA54A9167B3}"/>
              </a:ext>
            </a:extLst>
          </p:cNvPr>
          <p:cNvGrpSpPr/>
          <p:nvPr/>
        </p:nvGrpSpPr>
        <p:grpSpPr>
          <a:xfrm>
            <a:off x="415109" y="2327413"/>
            <a:ext cx="3838371" cy="1948206"/>
            <a:chOff x="5149991" y="1430121"/>
            <a:chExt cx="3838371" cy="1948206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FDDD348B-1847-5851-DB2F-AD33F141D44B}"/>
                </a:ext>
              </a:extLst>
            </p:cNvPr>
            <p:cNvSpPr/>
            <p:nvPr/>
          </p:nvSpPr>
          <p:spPr>
            <a:xfrm>
              <a:off x="5203453" y="1430121"/>
              <a:ext cx="3784909" cy="1948206"/>
            </a:xfrm>
            <a:prstGeom prst="roundRect">
              <a:avLst>
                <a:gd name="adj" fmla="val 9933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1BE0C291-AC7D-51F1-E03B-8FC25DB9A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69" b="94191" l="9804" r="92157">
                          <a14:foregroundMark x1="22816" y1="7469" x2="22816" y2="7469"/>
                          <a14:foregroundMark x1="90374" y1="79876" x2="90374" y2="79876"/>
                          <a14:foregroundMark x1="89661" y1="78631" x2="89661" y2="78631"/>
                          <a14:foregroundMark x1="62032" y1="90871" x2="62032" y2="90871"/>
                          <a14:foregroundMark x1="58467" y1="94398" x2="58467" y2="94398"/>
                          <a14:foregroundMark x1="81818" y1="55187" x2="81818" y2="55187"/>
                          <a14:foregroundMark x1="87522" y1="47303" x2="87522" y2="47303"/>
                          <a14:foregroundMark x1="88235" y1="45436" x2="88235" y2="45436"/>
                          <a14:foregroundMark x1="87166" y1="45228" x2="87166" y2="45228"/>
                          <a14:foregroundMark x1="82531" y1="44606" x2="82531" y2="44606"/>
                          <a14:foregroundMark x1="79323" y1="42946" x2="79323" y2="42946"/>
                          <a14:foregroundMark x1="75936" y1="39834" x2="75936" y2="39834"/>
                          <a14:foregroundMark x1="77718" y1="36515" x2="77718" y2="36515"/>
                          <a14:foregroundMark x1="71123" y1="37967" x2="71123" y2="37967"/>
                          <a14:foregroundMark x1="78075" y1="69295" x2="78075" y2="69295"/>
                          <a14:foregroundMark x1="45098" y1="68465" x2="45098" y2="68465"/>
                          <a14:foregroundMark x1="45276" y1="37967" x2="45276" y2="37967"/>
                          <a14:foregroundMark x1="89127" y1="77801" x2="89127" y2="77801"/>
                          <a14:foregroundMark x1="86809" y1="80705" x2="86809" y2="80705"/>
                          <a14:foregroundMark x1="89127" y1="83817" x2="89127" y2="83817"/>
                          <a14:foregroundMark x1="91979" y1="83817" x2="91979" y2="83817"/>
                          <a14:foregroundMark x1="89127" y1="44191" x2="89127" y2="44191"/>
                          <a14:foregroundMark x1="90731" y1="50207" x2="90731" y2="50207"/>
                          <a14:foregroundMark x1="91622" y1="43776" x2="91622" y2="43776"/>
                          <a14:foregroundMark x1="91087" y1="77801" x2="91087" y2="77801"/>
                          <a14:foregroundMark x1="91622" y1="77593" x2="91622" y2="77593"/>
                          <a14:foregroundMark x1="92157" y1="77801" x2="92157" y2="77801"/>
                          <a14:foregroundMark x1="48841" y1="9336" x2="48841" y2="9336"/>
                          <a14:foregroundMark x1="49733" y1="9129" x2="49733" y2="9129"/>
                          <a14:foregroundMark x1="50802" y1="9544" x2="50802" y2="9544"/>
                          <a14:foregroundMark x1="90374" y1="51867" x2="90374" y2="51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220" y="1686852"/>
              <a:ext cx="1741693" cy="154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4A49E97-1E7D-06D5-A1C0-8F036FA557E5}"/>
                </a:ext>
              </a:extLst>
            </p:cNvPr>
            <p:cNvCxnSpPr>
              <a:cxnSpLocks/>
            </p:cNvCxnSpPr>
            <p:nvPr/>
          </p:nvCxnSpPr>
          <p:spPr>
            <a:xfrm>
              <a:off x="6791407" y="1672534"/>
              <a:ext cx="654653" cy="77241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8EACFBD-53C4-DFD6-5339-7AF6F041532F}"/>
                </a:ext>
              </a:extLst>
            </p:cNvPr>
            <p:cNvSpPr txBox="1"/>
            <p:nvPr/>
          </p:nvSpPr>
          <p:spPr>
            <a:xfrm>
              <a:off x="7414287" y="1470807"/>
              <a:ext cx="146578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Mid-infrared LED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D97EE24-4420-C69D-3052-7AB201E6C423}"/>
                </a:ext>
              </a:extLst>
            </p:cNvPr>
            <p:cNvSpPr txBox="1"/>
            <p:nvPr/>
          </p:nvSpPr>
          <p:spPr>
            <a:xfrm>
              <a:off x="5500850" y="2794897"/>
              <a:ext cx="139031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Band Pass Filter</a:t>
              </a:r>
            </a:p>
            <a:p>
              <a:pPr algn="ctr"/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4300</a:t>
              </a:r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ー</a:t>
              </a:r>
              <a:r>
                <a: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200nm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D3ADE23-4FD0-0E95-DEF1-F7DE8E2AE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6698" y="2731182"/>
              <a:ext cx="659243" cy="23855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矢印: 下 35">
              <a:extLst>
                <a:ext uri="{FF2B5EF4-FFF2-40B4-BE49-F238E27FC236}">
                  <a16:creationId xmlns:a16="http://schemas.microsoft.com/office/drawing/2014/main" id="{D0A492CD-C8C3-1635-51DA-A4C683A952FC}"/>
                </a:ext>
              </a:extLst>
            </p:cNvPr>
            <p:cNvSpPr/>
            <p:nvPr/>
          </p:nvSpPr>
          <p:spPr>
            <a:xfrm flipH="1">
              <a:off x="7623671" y="1766399"/>
              <a:ext cx="100804" cy="148589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E5F9A98-28F1-E672-DD53-1576C02CB319}"/>
                </a:ext>
              </a:extLst>
            </p:cNvPr>
            <p:cNvSpPr txBox="1"/>
            <p:nvPr/>
          </p:nvSpPr>
          <p:spPr>
            <a:xfrm>
              <a:off x="6903942" y="3074525"/>
              <a:ext cx="7511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Gas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flow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15DF1286-ACF3-1E91-B6C7-A637C85115F5}"/>
                </a:ext>
              </a:extLst>
            </p:cNvPr>
            <p:cNvGrpSpPr/>
            <p:nvPr/>
          </p:nvGrpSpPr>
          <p:grpSpPr>
            <a:xfrm>
              <a:off x="5149991" y="1795058"/>
              <a:ext cx="1532211" cy="959965"/>
              <a:chOff x="5111471" y="1536854"/>
              <a:chExt cx="1532211" cy="959965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F1680A1-6F0D-E84F-5347-98AFE24379B4}"/>
                  </a:ext>
                </a:extLst>
              </p:cNvPr>
              <p:cNvSpPr txBox="1"/>
              <p:nvPr/>
            </p:nvSpPr>
            <p:spPr>
              <a:xfrm>
                <a:off x="6013829" y="2058017"/>
                <a:ext cx="62985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D34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C88E8881-1D85-3373-01AE-755966DA5D0F}"/>
                  </a:ext>
                </a:extLst>
              </p:cNvPr>
              <p:cNvGrpSpPr/>
              <p:nvPr/>
            </p:nvGrpSpPr>
            <p:grpSpPr>
              <a:xfrm>
                <a:off x="5111471" y="1536854"/>
                <a:ext cx="1105902" cy="959965"/>
                <a:chOff x="5111471" y="1536854"/>
                <a:chExt cx="1105902" cy="959965"/>
              </a:xfrm>
            </p:grpSpPr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E2DB552D-0002-5887-ECE8-62BE0E781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9677" b="91935" l="9957" r="89610">
                              <a14:foregroundMark x1="64935" y1="91935" x2="64935" y2="91935"/>
                              <a14:foregroundMark x1="87446" y1="75806" x2="87446" y2="75806"/>
                              <a14:foregroundMark x1="87013" y1="44624" x2="87013" y2="44624"/>
                              <a14:foregroundMark x1="32035" y1="26344" x2="32035" y2="26344"/>
                              <a14:foregroundMark x1="86147" y1="41398" x2="86147" y2="41398"/>
                              <a14:foregroundMark x1="87446" y1="44086" x2="87446" y2="44086"/>
                              <a14:foregroundMark x1="87446" y1="41935" x2="87446" y2="41935"/>
                              <a14:foregroundMark x1="86580" y1="72043" x2="86580" y2="72043"/>
                              <a14:foregroundMark x1="87446" y1="73656" x2="87446" y2="73656"/>
                              <a14:foregroundMark x1="87446" y1="73118" x2="87446" y2="73118"/>
                              <a14:foregroundMark x1="87013" y1="40860" x2="87013" y2="4086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907" y="1536854"/>
                  <a:ext cx="717466" cy="596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9C348168-C569-C178-E726-315507842908}"/>
                    </a:ext>
                  </a:extLst>
                </p:cNvPr>
                <p:cNvSpPr txBox="1"/>
                <p:nvPr/>
              </p:nvSpPr>
              <p:spPr>
                <a:xfrm>
                  <a:off x="5388292" y="2250598"/>
                  <a:ext cx="62985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0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W56</a:t>
                  </a:r>
                  <a:endPara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D00B6BCF-F5CE-4AA3-AABE-339997C28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1081" y="2051677"/>
                  <a:ext cx="444275" cy="2189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0814357C-5B77-27BC-C8C2-5771F9005A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39304" y="2051677"/>
                  <a:ext cx="246707" cy="1902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>
                  <a:extLst>
                    <a:ext uri="{FF2B5EF4-FFF2-40B4-BE49-F238E27FC236}">
                      <a16:creationId xmlns:a16="http://schemas.microsoft.com/office/drawing/2014/main" id="{314DE1E0-2ED3-3CF1-8338-5CA955AFC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8636" y="1536854"/>
                  <a:ext cx="0" cy="48881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50B061FB-0838-D79E-4BCA-E5463F580720}"/>
                    </a:ext>
                  </a:extLst>
                </p:cNvPr>
                <p:cNvSpPr txBox="1"/>
                <p:nvPr/>
              </p:nvSpPr>
              <p:spPr>
                <a:xfrm>
                  <a:off x="5111471" y="1655306"/>
                  <a:ext cx="6298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H46</a:t>
                  </a:r>
                </a:p>
                <a:p>
                  <a:endPara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3127CA0-9669-02B7-7E36-8DD8E4581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331" y="1701562"/>
              <a:ext cx="388545" cy="8576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>
              <a:glow rad="12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D748726-0F40-AEF1-10E0-7C3CADFA4612}"/>
                </a:ext>
              </a:extLst>
            </p:cNvPr>
            <p:cNvSpPr txBox="1"/>
            <p:nvPr/>
          </p:nvSpPr>
          <p:spPr>
            <a:xfrm>
              <a:off x="6110928" y="1475119"/>
              <a:ext cx="116057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Photo Sensor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0BAD515-9706-21F9-F1B2-D18C94B14C0B}"/>
              </a:ext>
            </a:extLst>
          </p:cNvPr>
          <p:cNvSpPr txBox="1"/>
          <p:nvPr/>
        </p:nvSpPr>
        <p:spPr>
          <a:xfrm>
            <a:off x="2361025" y="1686143"/>
            <a:ext cx="214840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(Non-Dispersive InfraRed)</a:t>
            </a:r>
            <a:endParaRPr lang="ja-JP" altLang="en-US" sz="1200" dirty="0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FFAD8DB-AAEC-A346-D28E-8618E2EAE0C7}"/>
              </a:ext>
            </a:extLst>
          </p:cNvPr>
          <p:cNvGrpSpPr/>
          <p:nvPr/>
        </p:nvGrpSpPr>
        <p:grpSpPr>
          <a:xfrm>
            <a:off x="4811015" y="1517086"/>
            <a:ext cx="4123429" cy="3170195"/>
            <a:chOff x="4811015" y="1517086"/>
            <a:chExt cx="4123429" cy="3170195"/>
          </a:xfrm>
        </p:grpSpPr>
        <p:pic>
          <p:nvPicPr>
            <p:cNvPr id="221" name="図 220">
              <a:extLst>
                <a:ext uri="{FF2B5EF4-FFF2-40B4-BE49-F238E27FC236}">
                  <a16:creationId xmlns:a16="http://schemas.microsoft.com/office/drawing/2014/main" id="{483F9E00-6C12-4981-09D0-32982269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1015" y="1610361"/>
              <a:ext cx="4123429" cy="3076920"/>
            </a:xfrm>
            <a:prstGeom prst="rect">
              <a:avLst/>
            </a:prstGeom>
          </p:spPr>
        </p:pic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FEB50652-866A-1071-0696-68826BFE6FCC}"/>
                </a:ext>
              </a:extLst>
            </p:cNvPr>
            <p:cNvSpPr txBox="1"/>
            <p:nvPr/>
          </p:nvSpPr>
          <p:spPr>
            <a:xfrm>
              <a:off x="5671553" y="1517086"/>
              <a:ext cx="254550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kumimoji="1" lang="en-US" altLang="ja-JP" sz="1400" b="1" dirty="0">
                  <a:solidFill>
                    <a:srgbClr val="32323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Detection accuracy</a:t>
              </a:r>
              <a:r>
                <a:rPr kumimoji="1" lang="en-US" altLang="ja-JP" sz="1400" dirty="0">
                  <a:solidFill>
                    <a:srgbClr val="32323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: ±0.5pt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148CCD68-D94E-157D-66AD-384717B0FFDC}"/>
                </a:ext>
              </a:extLst>
            </p:cNvPr>
            <p:cNvSpPr txBox="1"/>
            <p:nvPr/>
          </p:nvSpPr>
          <p:spPr>
            <a:xfrm>
              <a:off x="5807820" y="4310636"/>
              <a:ext cx="257923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altLang="ja-JP" sz="14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Known Gas Concentration[vol%]</a:t>
              </a:r>
              <a:endParaRPr kumimoji="1" lang="en-US" altLang="ja-JP" sz="12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3DA39EE5-B6DD-D6A3-061D-DD28D23912BC}"/>
                </a:ext>
              </a:extLst>
            </p:cNvPr>
            <p:cNvSpPr txBox="1"/>
            <p:nvPr/>
          </p:nvSpPr>
          <p:spPr>
            <a:xfrm rot="16200000">
              <a:off x="4546424" y="3228609"/>
              <a:ext cx="111408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altLang="ja-JP" sz="1400" b="0" i="0" dirty="0">
                  <a:solidFill>
                    <a:srgbClr val="1F1F1F"/>
                  </a:solidFill>
                  <a:effectLst/>
                  <a:latin typeface="Arial" panose="020B0604020202020204" pitchFamily="34" charset="0"/>
                </a:rPr>
                <a:t>Sensor output</a:t>
              </a:r>
              <a:endParaRPr kumimoji="1" lang="en-US" altLang="ja-JP" sz="12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995DB05A-77BC-784A-2B6E-CB072AFA6D39}"/>
                </a:ext>
              </a:extLst>
            </p:cNvPr>
            <p:cNvSpPr txBox="1"/>
            <p:nvPr/>
          </p:nvSpPr>
          <p:spPr>
            <a:xfrm>
              <a:off x="8040095" y="2426470"/>
              <a:ext cx="85985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altLang="ja-JP" sz="1400" b="0" i="0" dirty="0">
                  <a:solidFill>
                    <a:srgbClr val="1F1F1F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Accuracy:</a:t>
              </a:r>
              <a:endParaRPr kumimoji="1" lang="en-US" altLang="ja-JP" sz="12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0FC4DF5C-15F2-0E22-C1DF-E382A2D719B6}"/>
                </a:ext>
              </a:extLst>
            </p:cNvPr>
            <p:cNvSpPr txBox="1"/>
            <p:nvPr/>
          </p:nvSpPr>
          <p:spPr>
            <a:xfrm>
              <a:off x="6558965" y="3402119"/>
              <a:ext cx="152830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ja-JP" sz="1400" b="0" i="0" dirty="0">
                  <a:solidFill>
                    <a:srgbClr val="FF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Accuracy: ±0.2pt</a:t>
              </a:r>
            </a:p>
            <a:p>
              <a:pPr algn="ctr">
                <a:defRPr/>
              </a:pPr>
              <a:r>
                <a:rPr kumimoji="1" lang="en-US" altLang="ja-JP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(@LFL)</a:t>
              </a:r>
              <a:endParaRPr kumimoji="1" lang="en-US" altLang="ja-JP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8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758984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Result: Gas leakage in the Garage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(with/without e-Fan)</a:t>
            </a: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146222-8017-471C-23AE-D68DB9CEC597}"/>
              </a:ext>
            </a:extLst>
          </p:cNvPr>
          <p:cNvSpPr txBox="1"/>
          <p:nvPr/>
        </p:nvSpPr>
        <p:spPr>
          <a:xfrm flipH="1">
            <a:off x="747171" y="803922"/>
            <a:ext cx="7637476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With e-fan, 600g flammable gas is diffused to below LFL at 300sec.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6C6BF3-D428-708B-8308-443CBCBCA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50" y="2256742"/>
            <a:ext cx="4403734" cy="1881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4F017E9-782C-3964-AC84-70B659C15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19" y="2253820"/>
            <a:ext cx="4359152" cy="1868530"/>
          </a:xfrm>
          <a:prstGeom prst="rect">
            <a:avLst/>
          </a:prstGeom>
        </p:spPr>
      </p:pic>
      <p:sp>
        <p:nvSpPr>
          <p:cNvPr id="7" name="タイトル 3">
            <a:extLst>
              <a:ext uri="{FF2B5EF4-FFF2-40B4-BE49-F238E27FC236}">
                <a16:creationId xmlns:a16="http://schemas.microsoft.com/office/drawing/2014/main" id="{3A6E9014-0D5D-243E-71A6-8BF381C69F95}"/>
              </a:ext>
            </a:extLst>
          </p:cNvPr>
          <p:cNvSpPr txBox="1">
            <a:spLocks/>
          </p:cNvSpPr>
          <p:nvPr/>
        </p:nvSpPr>
        <p:spPr>
          <a:xfrm>
            <a:off x="310557" y="1215903"/>
            <a:ext cx="4601581" cy="221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Gas concentration</a:t>
            </a:r>
            <a:r>
              <a:rPr kumimoji="1" lang="en-US" altLang="ja-JP" sz="1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 (under the Vehicle, 100mm Hight)</a:t>
            </a:r>
            <a:endParaRPr kumimoji="1" lang="ja-JP" altLang="en-US" sz="1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E369031-ADDC-E3B5-757A-A5F7E4282708}"/>
              </a:ext>
            </a:extLst>
          </p:cNvPr>
          <p:cNvGrpSpPr/>
          <p:nvPr/>
        </p:nvGrpSpPr>
        <p:grpSpPr>
          <a:xfrm>
            <a:off x="647557" y="3366196"/>
            <a:ext cx="3748770" cy="177666"/>
            <a:chOff x="4948758" y="3898930"/>
            <a:chExt cx="4122984" cy="195401"/>
          </a:xfrm>
        </p:grpSpPr>
        <p:sp>
          <p:nvSpPr>
            <p:cNvPr id="12" name="タイトル 3">
              <a:extLst>
                <a:ext uri="{FF2B5EF4-FFF2-40B4-BE49-F238E27FC236}">
                  <a16:creationId xmlns:a16="http://schemas.microsoft.com/office/drawing/2014/main" id="{23BC447F-9870-E1F6-FEDE-6B4B20740AF0}"/>
                </a:ext>
              </a:extLst>
            </p:cNvPr>
            <p:cNvSpPr txBox="1">
              <a:spLocks/>
            </p:cNvSpPr>
            <p:nvPr/>
          </p:nvSpPr>
          <p:spPr>
            <a:xfrm>
              <a:off x="8173500" y="3898930"/>
              <a:ext cx="328616" cy="1938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LFL</a:t>
              </a:r>
              <a:endPara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3CAAFE3-5006-10B9-5F78-115267CC5B71}"/>
                </a:ext>
              </a:extLst>
            </p:cNvPr>
            <p:cNvGrpSpPr/>
            <p:nvPr/>
          </p:nvGrpSpPr>
          <p:grpSpPr>
            <a:xfrm>
              <a:off x="4948758" y="3999081"/>
              <a:ext cx="4122984" cy="95250"/>
              <a:chOff x="4948758" y="3999081"/>
              <a:chExt cx="4122984" cy="95250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2D359394-0B41-7B22-7272-51F5E5F7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8758" y="4092828"/>
                <a:ext cx="412298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6347AD8-07F1-88BE-40A5-CAC419787FCF}"/>
                  </a:ext>
                </a:extLst>
              </p:cNvPr>
              <p:cNvGrpSpPr/>
              <p:nvPr/>
            </p:nvGrpSpPr>
            <p:grpSpPr>
              <a:xfrm>
                <a:off x="8710818" y="3999081"/>
                <a:ext cx="323850" cy="95250"/>
                <a:chOff x="8699500" y="3642769"/>
                <a:chExt cx="323850" cy="95250"/>
              </a:xfrm>
            </p:grpSpPr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AC7A26DA-70DB-792B-3175-FB01487C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9950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376684DC-57C2-139C-C46C-EF012BFC1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745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8BDECCC5-2F84-D6A4-52E4-26B9F59520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1540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タイトル 3">
            <a:extLst>
              <a:ext uri="{FF2B5EF4-FFF2-40B4-BE49-F238E27FC236}">
                <a16:creationId xmlns:a16="http://schemas.microsoft.com/office/drawing/2014/main" id="{327DAAC5-EE54-43E5-BAF1-B9D29972CB9B}"/>
              </a:ext>
            </a:extLst>
          </p:cNvPr>
          <p:cNvSpPr txBox="1">
            <a:spLocks/>
          </p:cNvSpPr>
          <p:nvPr/>
        </p:nvSpPr>
        <p:spPr>
          <a:xfrm>
            <a:off x="2337340" y="4094585"/>
            <a:ext cx="488266" cy="1385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Time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[s]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31AD8B8A-10D7-628F-C2DD-E0BCA8960E9F}"/>
              </a:ext>
            </a:extLst>
          </p:cNvPr>
          <p:cNvSpPr txBox="1">
            <a:spLocks/>
          </p:cNvSpPr>
          <p:nvPr/>
        </p:nvSpPr>
        <p:spPr>
          <a:xfrm rot="16200000">
            <a:off x="-492290" y="2998543"/>
            <a:ext cx="1310301" cy="1385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2668E87-AAB2-38B3-E9B3-30FE4500231C}"/>
              </a:ext>
            </a:extLst>
          </p:cNvPr>
          <p:cNvCxnSpPr>
            <a:cxnSpLocks/>
          </p:cNvCxnSpPr>
          <p:nvPr/>
        </p:nvCxnSpPr>
        <p:spPr>
          <a:xfrm flipV="1">
            <a:off x="650010" y="2044700"/>
            <a:ext cx="0" cy="4015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タイトル 3">
            <a:extLst>
              <a:ext uri="{FF2B5EF4-FFF2-40B4-BE49-F238E27FC236}">
                <a16:creationId xmlns:a16="http://schemas.microsoft.com/office/drawing/2014/main" id="{41EBE400-724C-DA61-640A-22DCE4851EEC}"/>
              </a:ext>
            </a:extLst>
          </p:cNvPr>
          <p:cNvSpPr txBox="1">
            <a:spLocks/>
          </p:cNvSpPr>
          <p:nvPr/>
        </p:nvSpPr>
        <p:spPr>
          <a:xfrm>
            <a:off x="656316" y="2126010"/>
            <a:ext cx="263810" cy="125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Leak</a:t>
            </a:r>
            <a:endParaRPr kumimoji="1" lang="ja-JP" altLang="en-US" sz="1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D4DE6B7-4201-5979-8DEE-2162AED707D7}"/>
              </a:ext>
            </a:extLst>
          </p:cNvPr>
          <p:cNvSpPr txBox="1"/>
          <p:nvPr/>
        </p:nvSpPr>
        <p:spPr>
          <a:xfrm>
            <a:off x="696819" y="1527041"/>
            <a:ext cx="2733697" cy="2537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lnSpc>
                <a:spcPct val="135000"/>
              </a:lnSpc>
            </a:pPr>
            <a:r>
              <a:rPr kumimoji="1"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Gas amount: 600g, No Fan</a:t>
            </a:r>
          </a:p>
        </p:txBody>
      </p:sp>
      <p:sp>
        <p:nvSpPr>
          <p:cNvPr id="41" name="タイトル 3">
            <a:extLst>
              <a:ext uri="{FF2B5EF4-FFF2-40B4-BE49-F238E27FC236}">
                <a16:creationId xmlns:a16="http://schemas.microsoft.com/office/drawing/2014/main" id="{2429D0E1-EB64-33C7-20E4-3953F723D901}"/>
              </a:ext>
            </a:extLst>
          </p:cNvPr>
          <p:cNvSpPr txBox="1">
            <a:spLocks/>
          </p:cNvSpPr>
          <p:nvPr/>
        </p:nvSpPr>
        <p:spPr>
          <a:xfrm>
            <a:off x="1196374" y="4282988"/>
            <a:ext cx="2281932" cy="193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Above LFL after leak.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8DBFF1DF-A2A3-591B-238D-A4E236073A7E}"/>
              </a:ext>
            </a:extLst>
          </p:cNvPr>
          <p:cNvSpPr/>
          <p:nvPr/>
        </p:nvSpPr>
        <p:spPr>
          <a:xfrm>
            <a:off x="2126237" y="2485506"/>
            <a:ext cx="468904" cy="3550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FCBF439-F7E3-50F4-75C6-49F99D2175ED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1815983" y="2788582"/>
            <a:ext cx="378923" cy="1444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5B5D978-EE69-28E9-6BE1-221883C3ADDB}"/>
              </a:ext>
            </a:extLst>
          </p:cNvPr>
          <p:cNvCxnSpPr>
            <a:cxnSpLocks/>
          </p:cNvCxnSpPr>
          <p:nvPr/>
        </p:nvCxnSpPr>
        <p:spPr>
          <a:xfrm>
            <a:off x="1323033" y="20970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タイトル 3">
            <a:extLst>
              <a:ext uri="{FF2B5EF4-FFF2-40B4-BE49-F238E27FC236}">
                <a16:creationId xmlns:a16="http://schemas.microsoft.com/office/drawing/2014/main" id="{3E0F71A0-261B-A9F4-C7DD-AF54CD13F784}"/>
              </a:ext>
            </a:extLst>
          </p:cNvPr>
          <p:cNvSpPr txBox="1">
            <a:spLocks/>
          </p:cNvSpPr>
          <p:nvPr/>
        </p:nvSpPr>
        <p:spPr>
          <a:xfrm>
            <a:off x="4875897" y="1348382"/>
            <a:ext cx="59" cy="201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kumimoji="1" lang="ja-JP" altLang="en-US" sz="1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AFBED3C4-7F85-B13D-6B0A-6F1A510A132C}"/>
              </a:ext>
            </a:extLst>
          </p:cNvPr>
          <p:cNvGrpSpPr/>
          <p:nvPr/>
        </p:nvGrpSpPr>
        <p:grpSpPr>
          <a:xfrm>
            <a:off x="5154134" y="3373950"/>
            <a:ext cx="3748769" cy="177666"/>
            <a:chOff x="4948758" y="3898930"/>
            <a:chExt cx="4122984" cy="195401"/>
          </a:xfrm>
        </p:grpSpPr>
        <p:sp>
          <p:nvSpPr>
            <p:cNvPr id="53" name="タイトル 3">
              <a:extLst>
                <a:ext uri="{FF2B5EF4-FFF2-40B4-BE49-F238E27FC236}">
                  <a16:creationId xmlns:a16="http://schemas.microsoft.com/office/drawing/2014/main" id="{E49D1BE0-C265-8989-8579-8DB5BCBC990A}"/>
                </a:ext>
              </a:extLst>
            </p:cNvPr>
            <p:cNvSpPr txBox="1">
              <a:spLocks/>
            </p:cNvSpPr>
            <p:nvPr/>
          </p:nvSpPr>
          <p:spPr>
            <a:xfrm>
              <a:off x="8173500" y="3898930"/>
              <a:ext cx="328616" cy="1938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LFL</a:t>
              </a:r>
              <a:endPara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8AD028C5-8D79-0768-C85C-13F4C8E6CFB5}"/>
                </a:ext>
              </a:extLst>
            </p:cNvPr>
            <p:cNvGrpSpPr/>
            <p:nvPr/>
          </p:nvGrpSpPr>
          <p:grpSpPr>
            <a:xfrm>
              <a:off x="4948758" y="3999081"/>
              <a:ext cx="4122984" cy="95250"/>
              <a:chOff x="4948758" y="3999081"/>
              <a:chExt cx="4122984" cy="95250"/>
            </a:xfrm>
          </p:grpSpPr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4B6D5AF-8119-2D2B-9C4F-77CC6CCD9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8758" y="4092828"/>
                <a:ext cx="412298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8C041E67-BE8E-B2B1-7153-82C3501109D4}"/>
                  </a:ext>
                </a:extLst>
              </p:cNvPr>
              <p:cNvGrpSpPr/>
              <p:nvPr/>
            </p:nvGrpSpPr>
            <p:grpSpPr>
              <a:xfrm>
                <a:off x="8710818" y="3999081"/>
                <a:ext cx="323850" cy="95250"/>
                <a:chOff x="8699500" y="3642769"/>
                <a:chExt cx="323850" cy="95250"/>
              </a:xfrm>
            </p:grpSpPr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3E36B16D-FC6E-9F45-8217-1089A0E4B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9950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49B8CDBC-78E2-BED4-5783-A2DF2F866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0745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4CD3AC75-E9FC-7AA2-C25B-98FC3F7AC3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15400" y="3642769"/>
                  <a:ext cx="107950" cy="952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6" name="タイトル 3">
            <a:extLst>
              <a:ext uri="{FF2B5EF4-FFF2-40B4-BE49-F238E27FC236}">
                <a16:creationId xmlns:a16="http://schemas.microsoft.com/office/drawing/2014/main" id="{1AE80D48-6A3B-2B27-6A4D-60D632E7AE31}"/>
              </a:ext>
            </a:extLst>
          </p:cNvPr>
          <p:cNvSpPr txBox="1">
            <a:spLocks/>
          </p:cNvSpPr>
          <p:nvPr/>
        </p:nvSpPr>
        <p:spPr>
          <a:xfrm>
            <a:off x="6849269" y="4106914"/>
            <a:ext cx="488266" cy="1385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Time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[s]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タイトル 3">
            <a:extLst>
              <a:ext uri="{FF2B5EF4-FFF2-40B4-BE49-F238E27FC236}">
                <a16:creationId xmlns:a16="http://schemas.microsoft.com/office/drawing/2014/main" id="{B838BACA-FDC7-188C-EFBC-7E610057EDFA}"/>
              </a:ext>
            </a:extLst>
          </p:cNvPr>
          <p:cNvSpPr txBox="1">
            <a:spLocks/>
          </p:cNvSpPr>
          <p:nvPr/>
        </p:nvSpPr>
        <p:spPr>
          <a:xfrm rot="16200000">
            <a:off x="3996597" y="2998542"/>
            <a:ext cx="1310301" cy="13852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14DFA4C-51F6-D072-1DF1-B9EFC66FF75D}"/>
              </a:ext>
            </a:extLst>
          </p:cNvPr>
          <p:cNvCxnSpPr>
            <a:cxnSpLocks/>
          </p:cNvCxnSpPr>
          <p:nvPr/>
        </p:nvCxnSpPr>
        <p:spPr>
          <a:xfrm flipV="1">
            <a:off x="5139966" y="1897148"/>
            <a:ext cx="0" cy="504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矢印: 五方向 78">
            <a:extLst>
              <a:ext uri="{FF2B5EF4-FFF2-40B4-BE49-F238E27FC236}">
                <a16:creationId xmlns:a16="http://schemas.microsoft.com/office/drawing/2014/main" id="{0A869F07-E076-D738-1F47-1770DC72C666}"/>
              </a:ext>
            </a:extLst>
          </p:cNvPr>
          <p:cNvSpPr/>
          <p:nvPr/>
        </p:nvSpPr>
        <p:spPr>
          <a:xfrm>
            <a:off x="5139044" y="1823415"/>
            <a:ext cx="1802428" cy="119912"/>
          </a:xfrm>
          <a:prstGeom prst="homePlate">
            <a:avLst/>
          </a:prstGeom>
          <a:solidFill>
            <a:srgbClr val="FFFF00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タイトル 3">
            <a:extLst>
              <a:ext uri="{FF2B5EF4-FFF2-40B4-BE49-F238E27FC236}">
                <a16:creationId xmlns:a16="http://schemas.microsoft.com/office/drawing/2014/main" id="{7F677626-7697-EF5E-D7FC-DA6CF35F2140}"/>
              </a:ext>
            </a:extLst>
          </p:cNvPr>
          <p:cNvSpPr txBox="1">
            <a:spLocks/>
          </p:cNvSpPr>
          <p:nvPr/>
        </p:nvSpPr>
        <p:spPr>
          <a:xfrm>
            <a:off x="5154134" y="1826092"/>
            <a:ext cx="1179126" cy="125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Fan ON (entire time)</a:t>
            </a:r>
            <a:endParaRPr kumimoji="1" lang="ja-JP" altLang="en-US" sz="1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50663792-EE37-13DE-8F2D-4F4F0030E026}"/>
              </a:ext>
            </a:extLst>
          </p:cNvPr>
          <p:cNvCxnSpPr>
            <a:cxnSpLocks/>
          </p:cNvCxnSpPr>
          <p:nvPr/>
        </p:nvCxnSpPr>
        <p:spPr>
          <a:xfrm>
            <a:off x="5138543" y="2251020"/>
            <a:ext cx="54849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タイトル 3">
            <a:extLst>
              <a:ext uri="{FF2B5EF4-FFF2-40B4-BE49-F238E27FC236}">
                <a16:creationId xmlns:a16="http://schemas.microsoft.com/office/drawing/2014/main" id="{7AF5ED89-0AAE-BF80-7B38-EE031C77A6A3}"/>
              </a:ext>
            </a:extLst>
          </p:cNvPr>
          <p:cNvSpPr txBox="1">
            <a:spLocks/>
          </p:cNvSpPr>
          <p:nvPr/>
        </p:nvSpPr>
        <p:spPr>
          <a:xfrm>
            <a:off x="5145150" y="2107548"/>
            <a:ext cx="263810" cy="1259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Leak</a:t>
            </a:r>
            <a:endParaRPr kumimoji="1" lang="ja-JP" altLang="en-US" sz="1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D73AA72-ACE7-D328-CE45-F7E537227946}"/>
              </a:ext>
            </a:extLst>
          </p:cNvPr>
          <p:cNvGrpSpPr/>
          <p:nvPr/>
        </p:nvGrpSpPr>
        <p:grpSpPr>
          <a:xfrm flipH="1">
            <a:off x="7062237" y="1901711"/>
            <a:ext cx="1758960" cy="774084"/>
            <a:chOff x="6104694" y="1738046"/>
            <a:chExt cx="1934546" cy="851355"/>
          </a:xfrm>
        </p:grpSpPr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6456EB3-749F-28C8-2912-91B504698E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73926" y="1738046"/>
              <a:ext cx="1675223" cy="760133"/>
              <a:chOff x="7808052" y="3659609"/>
              <a:chExt cx="1107889" cy="502705"/>
            </a:xfrm>
          </p:grpSpPr>
          <p:pic>
            <p:nvPicPr>
              <p:cNvPr id="118" name="図 117">
                <a:extLst>
                  <a:ext uri="{FF2B5EF4-FFF2-40B4-BE49-F238E27FC236}">
                    <a16:creationId xmlns:a16="http://schemas.microsoft.com/office/drawing/2014/main" id="{EE5A31D7-8AD9-8FAA-5534-A4E073BB8D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434" t="25501" r="4925" b="4145"/>
              <a:stretch/>
            </p:blipFill>
            <p:spPr>
              <a:xfrm flipH="1">
                <a:off x="7834539" y="3659609"/>
                <a:ext cx="1081402" cy="502705"/>
              </a:xfrm>
              <a:prstGeom prst="rect">
                <a:avLst/>
              </a:prstGeom>
            </p:spPr>
          </p:pic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8B98EFAD-FC70-A0D9-B42F-C19CAA48E579}"/>
                  </a:ext>
                </a:extLst>
              </p:cNvPr>
              <p:cNvCxnSpPr/>
              <p:nvPr/>
            </p:nvCxnSpPr>
            <p:spPr>
              <a:xfrm>
                <a:off x="7808052" y="4162314"/>
                <a:ext cx="10826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1" name="乗算記号 120">
                <a:extLst>
                  <a:ext uri="{FF2B5EF4-FFF2-40B4-BE49-F238E27FC236}">
                    <a16:creationId xmlns:a16="http://schemas.microsoft.com/office/drawing/2014/main" id="{647EB630-5EE7-0C2B-D3D8-1284B2C9A319}"/>
                  </a:ext>
                </a:extLst>
              </p:cNvPr>
              <p:cNvSpPr/>
              <p:nvPr/>
            </p:nvSpPr>
            <p:spPr>
              <a:xfrm>
                <a:off x="8774619" y="4095948"/>
                <a:ext cx="67314" cy="62334"/>
              </a:xfrm>
              <a:prstGeom prst="mathMultiply">
                <a:avLst/>
              </a:prstGeom>
              <a:solidFill>
                <a:srgbClr val="BD0000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5" name="乗算記号 124">
                <a:extLst>
                  <a:ext uri="{FF2B5EF4-FFF2-40B4-BE49-F238E27FC236}">
                    <a16:creationId xmlns:a16="http://schemas.microsoft.com/office/drawing/2014/main" id="{4303BDDF-5161-F747-00F6-42A35DED6C56}"/>
                  </a:ext>
                </a:extLst>
              </p:cNvPr>
              <p:cNvSpPr/>
              <p:nvPr/>
            </p:nvSpPr>
            <p:spPr>
              <a:xfrm>
                <a:off x="8573866" y="4095948"/>
                <a:ext cx="67314" cy="62334"/>
              </a:xfrm>
              <a:prstGeom prst="mathMultiply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6" name="乗算記号 125">
                <a:extLst>
                  <a:ext uri="{FF2B5EF4-FFF2-40B4-BE49-F238E27FC236}">
                    <a16:creationId xmlns:a16="http://schemas.microsoft.com/office/drawing/2014/main" id="{84B12B27-33BA-37B8-BCEA-4E84B0D50BCD}"/>
                  </a:ext>
                </a:extLst>
              </p:cNvPr>
              <p:cNvSpPr/>
              <p:nvPr/>
            </p:nvSpPr>
            <p:spPr>
              <a:xfrm>
                <a:off x="8504280" y="4095948"/>
                <a:ext cx="67314" cy="62334"/>
              </a:xfrm>
              <a:prstGeom prst="mathMultiply">
                <a:avLst/>
              </a:prstGeom>
              <a:solidFill>
                <a:srgbClr val="FFC413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7" name="乗算記号 126">
                <a:extLst>
                  <a:ext uri="{FF2B5EF4-FFF2-40B4-BE49-F238E27FC236}">
                    <a16:creationId xmlns:a16="http://schemas.microsoft.com/office/drawing/2014/main" id="{E9C9F2BA-13D9-DECF-A45D-C0E2E57B9ACE}"/>
                  </a:ext>
                </a:extLst>
              </p:cNvPr>
              <p:cNvSpPr/>
              <p:nvPr/>
            </p:nvSpPr>
            <p:spPr>
              <a:xfrm>
                <a:off x="8285988" y="4095948"/>
                <a:ext cx="67314" cy="62334"/>
              </a:xfrm>
              <a:prstGeom prst="mathMultiply">
                <a:avLst/>
              </a:prstGeom>
              <a:solidFill>
                <a:srgbClr val="92D050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8" name="乗算記号 127">
                <a:extLst>
                  <a:ext uri="{FF2B5EF4-FFF2-40B4-BE49-F238E27FC236}">
                    <a16:creationId xmlns:a16="http://schemas.microsoft.com/office/drawing/2014/main" id="{9203E0F9-9C62-5EA5-7BE0-6FD607C99CCF}"/>
                  </a:ext>
                </a:extLst>
              </p:cNvPr>
              <p:cNvSpPr/>
              <p:nvPr/>
            </p:nvSpPr>
            <p:spPr>
              <a:xfrm>
                <a:off x="8057426" y="4095948"/>
                <a:ext cx="67314" cy="62334"/>
              </a:xfrm>
              <a:prstGeom prst="mathMultiply">
                <a:avLst/>
              </a:prstGeom>
              <a:solidFill>
                <a:srgbClr val="2CBDF2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29" name="乗算記号 128">
                <a:extLst>
                  <a:ext uri="{FF2B5EF4-FFF2-40B4-BE49-F238E27FC236}">
                    <a16:creationId xmlns:a16="http://schemas.microsoft.com/office/drawing/2014/main" id="{77D96B9C-7E65-0946-6216-76DB358CE9BD}"/>
                  </a:ext>
                </a:extLst>
              </p:cNvPr>
              <p:cNvSpPr/>
              <p:nvPr/>
            </p:nvSpPr>
            <p:spPr>
              <a:xfrm>
                <a:off x="7878669" y="4095948"/>
                <a:ext cx="67314" cy="62334"/>
              </a:xfrm>
              <a:prstGeom prst="mathMultiply">
                <a:avLst/>
              </a:prstGeom>
              <a:solidFill>
                <a:srgbClr val="0064BB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78BB94A5-58C5-1057-33AD-D41081EE6C82}"/>
                  </a:ext>
                </a:extLst>
              </p:cNvPr>
              <p:cNvSpPr txBox="1"/>
              <p:nvPr/>
            </p:nvSpPr>
            <p:spPr>
              <a:xfrm>
                <a:off x="8742956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①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endParaRPr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31B66945-9CE5-05EF-49DB-30C071160C09}"/>
                  </a:ext>
                </a:extLst>
              </p:cNvPr>
              <p:cNvSpPr txBox="1"/>
              <p:nvPr/>
            </p:nvSpPr>
            <p:spPr>
              <a:xfrm>
                <a:off x="8576652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②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endParaRPr>
              </a:p>
            </p:txBody>
          </p:sp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0D8B72DB-399C-EB76-6E5D-22A60EC13124}"/>
                  </a:ext>
                </a:extLst>
              </p:cNvPr>
              <p:cNvSpPr txBox="1"/>
              <p:nvPr/>
            </p:nvSpPr>
            <p:spPr>
              <a:xfrm>
                <a:off x="8456178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③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endParaRPr>
              </a:p>
            </p:txBody>
          </p:sp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2977231A-5A7E-DA64-944F-F67AA7257DE6}"/>
                  </a:ext>
                </a:extLst>
              </p:cNvPr>
              <p:cNvSpPr txBox="1"/>
              <p:nvPr/>
            </p:nvSpPr>
            <p:spPr>
              <a:xfrm>
                <a:off x="8258179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④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endParaRPr>
              </a:p>
            </p:txBody>
          </p:sp>
          <p:sp>
            <p:nvSpPr>
              <p:cNvPr id="134" name="テキスト ボックス 133">
                <a:extLst>
                  <a:ext uri="{FF2B5EF4-FFF2-40B4-BE49-F238E27FC236}">
                    <a16:creationId xmlns:a16="http://schemas.microsoft.com/office/drawing/2014/main" id="{A4ED2D49-FDE2-DEE3-7A23-7DFB158AE76E}"/>
                  </a:ext>
                </a:extLst>
              </p:cNvPr>
              <p:cNvSpPr txBox="1"/>
              <p:nvPr/>
            </p:nvSpPr>
            <p:spPr>
              <a:xfrm>
                <a:off x="7857678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⑥</a:t>
                </a:r>
              </a:p>
            </p:txBody>
          </p:sp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CA63FAFB-6B17-FCB4-8C5A-F6403F07C925}"/>
                  </a:ext>
                </a:extLst>
              </p:cNvPr>
              <p:cNvSpPr txBox="1"/>
              <p:nvPr/>
            </p:nvSpPr>
            <p:spPr>
              <a:xfrm>
                <a:off x="8038983" y="3972883"/>
                <a:ext cx="89051" cy="106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050" dirty="0"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rPr>
                  <a:t>⑤</a:t>
                </a:r>
                <a:endPara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endParaRPr>
              </a:p>
            </p:txBody>
          </p:sp>
        </p:grpSp>
        <p:sp>
          <p:nvSpPr>
            <p:cNvPr id="85" name="タイトル 3">
              <a:extLst>
                <a:ext uri="{FF2B5EF4-FFF2-40B4-BE49-F238E27FC236}">
                  <a16:creationId xmlns:a16="http://schemas.microsoft.com/office/drawing/2014/main" id="{F47311F6-3A3A-F309-A1A1-EB4C5668A3C8}"/>
                </a:ext>
              </a:extLst>
            </p:cNvPr>
            <p:cNvSpPr txBox="1">
              <a:spLocks/>
            </p:cNvSpPr>
            <p:nvPr/>
          </p:nvSpPr>
          <p:spPr>
            <a:xfrm>
              <a:off x="7252166" y="1809143"/>
              <a:ext cx="787074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kumimoji="1" lang="en-US" altLang="ja-JP" sz="1000" b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Vehicle front</a:t>
              </a:r>
              <a:endParaRPr kumimoji="1" lang="ja-JP" altLang="en-US" sz="1000" b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7" name="タイトル 3">
              <a:extLst>
                <a:ext uri="{FF2B5EF4-FFF2-40B4-BE49-F238E27FC236}">
                  <a16:creationId xmlns:a16="http://schemas.microsoft.com/office/drawing/2014/main" id="{24DE6E3F-42FB-2115-9B9F-774FC1A7F16D}"/>
                </a:ext>
              </a:extLst>
            </p:cNvPr>
            <p:cNvSpPr txBox="1">
              <a:spLocks/>
            </p:cNvSpPr>
            <p:nvPr/>
          </p:nvSpPr>
          <p:spPr>
            <a:xfrm>
              <a:off x="6104694" y="1822082"/>
              <a:ext cx="288541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kumimoji="1" lang="en-US" altLang="ja-JP" sz="1000" b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Rear</a:t>
              </a:r>
              <a:endParaRPr kumimoji="1" lang="ja-JP" altLang="en-US" sz="1000" b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7FAA6D9A-73FE-F804-5DC4-B69B3B2FB91D}"/>
                </a:ext>
              </a:extLst>
            </p:cNvPr>
            <p:cNvSpPr txBox="1"/>
            <p:nvPr/>
          </p:nvSpPr>
          <p:spPr>
            <a:xfrm>
              <a:off x="6562421" y="2046963"/>
              <a:ext cx="46968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10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Sensor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C3777747-09C5-CA75-0108-F47227E7D1E1}"/>
                </a:ext>
              </a:extLst>
            </p:cNvPr>
            <p:cNvCxnSpPr/>
            <p:nvPr/>
          </p:nvCxnSpPr>
          <p:spPr>
            <a:xfrm>
              <a:off x="6170661" y="2447377"/>
              <a:ext cx="16370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タイトル 3">
              <a:extLst>
                <a:ext uri="{FF2B5EF4-FFF2-40B4-BE49-F238E27FC236}">
                  <a16:creationId xmlns:a16="http://schemas.microsoft.com/office/drawing/2014/main" id="{4D1D702E-6BB3-E4F4-D15E-066DBF0477EC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7636786" y="2151254"/>
              <a:ext cx="487313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kumimoji="1" lang="en-US" altLang="ja-JP" sz="1000" b="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100mm</a:t>
              </a:r>
              <a:endParaRPr kumimoji="1" lang="ja-JP" altLang="en-US" sz="1000" b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0B2C7939-44AD-B4F0-B8D2-722353402EE2}"/>
                </a:ext>
              </a:extLst>
            </p:cNvPr>
            <p:cNvGrpSpPr/>
            <p:nvPr/>
          </p:nvGrpSpPr>
          <p:grpSpPr>
            <a:xfrm rot="5400000">
              <a:off x="7575031" y="2374466"/>
              <a:ext cx="429868" cy="1"/>
              <a:chOff x="9045487" y="514197"/>
              <a:chExt cx="950447" cy="1"/>
            </a:xfrm>
          </p:grpSpPr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3E49BDFD-713A-16AB-04E6-C45D8A820C06}"/>
                  </a:ext>
                </a:extLst>
              </p:cNvPr>
              <p:cNvCxnSpPr/>
              <p:nvPr/>
            </p:nvCxnSpPr>
            <p:spPr>
              <a:xfrm>
                <a:off x="9458302" y="514198"/>
                <a:ext cx="537632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矢印コネクタ 115">
                <a:extLst>
                  <a:ext uri="{FF2B5EF4-FFF2-40B4-BE49-F238E27FC236}">
                    <a16:creationId xmlns:a16="http://schemas.microsoft.com/office/drawing/2014/main" id="{FE8FB473-84C0-4A9C-84B1-7CF78AAED21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361025" y="198659"/>
                <a:ext cx="0" cy="631076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>
                <a:extLst>
                  <a:ext uri="{FF2B5EF4-FFF2-40B4-BE49-F238E27FC236}">
                    <a16:creationId xmlns:a16="http://schemas.microsoft.com/office/drawing/2014/main" id="{EAB74E70-9DF8-5D21-8030-C4A6F149CB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9881556" y="430819"/>
                <a:ext cx="0" cy="166756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D8C2DAA3-6A76-29BC-B78B-E1D5CA1CCB39}"/>
              </a:ext>
            </a:extLst>
          </p:cNvPr>
          <p:cNvSpPr txBox="1"/>
          <p:nvPr/>
        </p:nvSpPr>
        <p:spPr>
          <a:xfrm>
            <a:off x="5208748" y="1527041"/>
            <a:ext cx="2760949" cy="25378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lnSpc>
                <a:spcPct val="135000"/>
              </a:lnSpc>
            </a:pPr>
            <a:r>
              <a:rPr kumimoji="1" lang="en-US" altLang="ja-JP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Gas amount: 600g, Fan ON</a:t>
            </a:r>
          </a:p>
        </p:txBody>
      </p:sp>
      <p:sp>
        <p:nvSpPr>
          <p:cNvPr id="137" name="タイトル 3">
            <a:extLst>
              <a:ext uri="{FF2B5EF4-FFF2-40B4-BE49-F238E27FC236}">
                <a16:creationId xmlns:a16="http://schemas.microsoft.com/office/drawing/2014/main" id="{FE00C90D-760E-FAE0-DA05-5CD4023049B4}"/>
              </a:ext>
            </a:extLst>
          </p:cNvPr>
          <p:cNvSpPr txBox="1">
            <a:spLocks/>
          </p:cNvSpPr>
          <p:nvPr/>
        </p:nvSpPr>
        <p:spPr>
          <a:xfrm>
            <a:off x="4968240" y="4293612"/>
            <a:ext cx="4038074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Rear sensor measure above LFL after 30sec, then diffused to below LFL at 300sec.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楕円 137">
            <a:extLst>
              <a:ext uri="{FF2B5EF4-FFF2-40B4-BE49-F238E27FC236}">
                <a16:creationId xmlns:a16="http://schemas.microsoft.com/office/drawing/2014/main" id="{773C57E2-9592-3928-E58D-DF9B09CC0C73}"/>
              </a:ext>
            </a:extLst>
          </p:cNvPr>
          <p:cNvSpPr/>
          <p:nvPr/>
        </p:nvSpPr>
        <p:spPr>
          <a:xfrm>
            <a:off x="5544197" y="3378896"/>
            <a:ext cx="983603" cy="2260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657F101C-5806-499A-2C57-0E68E509BE41}"/>
              </a:ext>
            </a:extLst>
          </p:cNvPr>
          <p:cNvCxnSpPr>
            <a:cxnSpLocks/>
            <a:endCxn id="138" idx="4"/>
          </p:cNvCxnSpPr>
          <p:nvPr/>
        </p:nvCxnSpPr>
        <p:spPr>
          <a:xfrm flipH="1" flipV="1">
            <a:off x="6035999" y="3604937"/>
            <a:ext cx="358451" cy="734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0A8CE24-8239-9697-AB33-1DA744D25CB2}"/>
              </a:ext>
            </a:extLst>
          </p:cNvPr>
          <p:cNvCxnSpPr>
            <a:cxnSpLocks/>
          </p:cNvCxnSpPr>
          <p:nvPr/>
        </p:nvCxnSpPr>
        <p:spPr>
          <a:xfrm>
            <a:off x="5834962" y="20785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7E232E22-17B6-1C4A-594B-B6391AF0F082}"/>
              </a:ext>
            </a:extLst>
          </p:cNvPr>
          <p:cNvCxnSpPr>
            <a:cxnSpLocks/>
          </p:cNvCxnSpPr>
          <p:nvPr/>
        </p:nvCxnSpPr>
        <p:spPr>
          <a:xfrm>
            <a:off x="650010" y="2278006"/>
            <a:ext cx="54849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17B70F57-73A6-D031-299E-2726B25419C1}"/>
              </a:ext>
            </a:extLst>
          </p:cNvPr>
          <p:cNvCxnSpPr>
            <a:cxnSpLocks/>
          </p:cNvCxnSpPr>
          <p:nvPr/>
        </p:nvCxnSpPr>
        <p:spPr>
          <a:xfrm flipV="1">
            <a:off x="5687040" y="2156438"/>
            <a:ext cx="0" cy="190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タイトル 3">
            <a:extLst>
              <a:ext uri="{FF2B5EF4-FFF2-40B4-BE49-F238E27FC236}">
                <a16:creationId xmlns:a16="http://schemas.microsoft.com/office/drawing/2014/main" id="{E7401960-DEA9-749C-7E7A-26456D6C56B2}"/>
              </a:ext>
            </a:extLst>
          </p:cNvPr>
          <p:cNvSpPr txBox="1">
            <a:spLocks/>
          </p:cNvSpPr>
          <p:nvPr/>
        </p:nvSpPr>
        <p:spPr>
          <a:xfrm>
            <a:off x="5544372" y="2048024"/>
            <a:ext cx="28533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Stop</a:t>
            </a:r>
            <a:endParaRPr kumimoji="1" lang="ja-JP" altLang="en-US" sz="1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749F10D7-B674-BCB5-82EF-4E403ADE135A}"/>
              </a:ext>
            </a:extLst>
          </p:cNvPr>
          <p:cNvCxnSpPr>
            <a:cxnSpLocks/>
          </p:cNvCxnSpPr>
          <p:nvPr/>
        </p:nvCxnSpPr>
        <p:spPr>
          <a:xfrm flipV="1">
            <a:off x="1213050" y="2166579"/>
            <a:ext cx="0" cy="190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タイトル 3">
            <a:extLst>
              <a:ext uri="{FF2B5EF4-FFF2-40B4-BE49-F238E27FC236}">
                <a16:creationId xmlns:a16="http://schemas.microsoft.com/office/drawing/2014/main" id="{7171FDD6-3746-4487-1907-6C2868827B78}"/>
              </a:ext>
            </a:extLst>
          </p:cNvPr>
          <p:cNvSpPr txBox="1">
            <a:spLocks/>
          </p:cNvSpPr>
          <p:nvPr/>
        </p:nvSpPr>
        <p:spPr>
          <a:xfrm>
            <a:off x="1070382" y="2058165"/>
            <a:ext cx="28533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sz="1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Stop</a:t>
            </a:r>
            <a:endParaRPr kumimoji="1" lang="ja-JP" altLang="en-US" sz="1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62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CE49F15-EC7B-3D43-4614-6BAB81B9B4E0}"/>
              </a:ext>
            </a:extLst>
          </p:cNvPr>
          <p:cNvGrpSpPr/>
          <p:nvPr/>
        </p:nvGrpSpPr>
        <p:grpSpPr>
          <a:xfrm>
            <a:off x="1856062" y="1521384"/>
            <a:ext cx="6141642" cy="3245323"/>
            <a:chOff x="1610528" y="1470584"/>
            <a:chExt cx="6141642" cy="3245323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6EE95622-6C75-95A5-8F51-0C54B60F8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462" y="1470584"/>
              <a:ext cx="4957889" cy="3069487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326E3D6-C3FA-7BFD-789C-21C77A964E9B}"/>
                </a:ext>
              </a:extLst>
            </p:cNvPr>
            <p:cNvSpPr txBox="1"/>
            <p:nvPr/>
          </p:nvSpPr>
          <p:spPr>
            <a:xfrm>
              <a:off x="3747776" y="4427760"/>
              <a:ext cx="1672501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Charge Amount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[g]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48F1363-39D2-6A7C-4BB8-45BD41728F32}"/>
                </a:ext>
              </a:extLst>
            </p:cNvPr>
            <p:cNvSpPr txBox="1"/>
            <p:nvPr/>
          </p:nvSpPr>
          <p:spPr>
            <a:xfrm rot="16200000">
              <a:off x="848781" y="2700477"/>
              <a:ext cx="1811642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[Vol%]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2BF0DC0-037B-6BAA-1A69-2FF59E7D63B5}"/>
                </a:ext>
              </a:extLst>
            </p:cNvPr>
            <p:cNvSpPr txBox="1"/>
            <p:nvPr/>
          </p:nvSpPr>
          <p:spPr>
            <a:xfrm>
              <a:off x="2394502" y="1658407"/>
              <a:ext cx="2310239" cy="7652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Fast Leak : Leak After 300sec</a:t>
              </a:r>
            </a:p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Slow Leak : Leak stop timing</a:t>
              </a:r>
            </a:p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Height = 100mm</a:t>
              </a:r>
            </a:p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(*)Highest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 point</a:t>
              </a:r>
              <a:endPara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2EBBE56-52BB-0A67-287B-62A463BB25C8}"/>
                </a:ext>
              </a:extLst>
            </p:cNvPr>
            <p:cNvGrpSpPr/>
            <p:nvPr/>
          </p:nvGrpSpPr>
          <p:grpSpPr>
            <a:xfrm>
              <a:off x="2384404" y="3523484"/>
              <a:ext cx="3986998" cy="104810"/>
              <a:chOff x="599954" y="3124335"/>
              <a:chExt cx="3703875" cy="97367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0256E247-932B-9A17-94B9-1F88AC896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54" y="3221702"/>
                <a:ext cx="370387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172D1433-D03C-12B8-CB1D-483EB37AC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4733" y="3124335"/>
                <a:ext cx="76200" cy="973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7DA73D1C-CC81-C604-746E-04120D346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446" y="3124335"/>
                <a:ext cx="76200" cy="973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AB72B7E9-AD98-41A2-DB19-0F778CED8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6158" y="3124335"/>
                <a:ext cx="76200" cy="973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ABDD629-0E73-46A7-FFCA-7F84F86D2000}"/>
                </a:ext>
              </a:extLst>
            </p:cNvPr>
            <p:cNvSpPr txBox="1"/>
            <p:nvPr/>
          </p:nvSpPr>
          <p:spPr>
            <a:xfrm>
              <a:off x="2394502" y="3398980"/>
              <a:ext cx="32861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LFL</a:t>
              </a:r>
              <a:endPara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DD884A1-EEBF-DEF3-A715-1B003326C48B}"/>
                </a:ext>
              </a:extLst>
            </p:cNvPr>
            <p:cNvSpPr txBox="1"/>
            <p:nvPr/>
          </p:nvSpPr>
          <p:spPr>
            <a:xfrm>
              <a:off x="4942890" y="3942658"/>
              <a:ext cx="137723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Fan ON</a:t>
              </a:r>
              <a:r>
                <a:rPr lang="en-US" altLang="ja-JP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(Fast leak)</a:t>
              </a:r>
              <a:endPara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0B9C602-4520-CA8D-74BF-1856EC282A5D}"/>
                </a:ext>
              </a:extLst>
            </p:cNvPr>
            <p:cNvSpPr txBox="1"/>
            <p:nvPr/>
          </p:nvSpPr>
          <p:spPr>
            <a:xfrm>
              <a:off x="3745952" y="2400470"/>
              <a:ext cx="134838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No Fan</a:t>
              </a:r>
              <a:r>
                <a:rPr lang="en-US" altLang="ja-JP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(Fast leak)</a:t>
              </a:r>
              <a:endPara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3F82901-213D-EB4A-AD72-B3F85B003BC4}"/>
                </a:ext>
              </a:extLst>
            </p:cNvPr>
            <p:cNvSpPr txBox="1"/>
            <p:nvPr/>
          </p:nvSpPr>
          <p:spPr>
            <a:xfrm>
              <a:off x="3916561" y="3486770"/>
              <a:ext cx="138845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No Fan</a:t>
              </a:r>
              <a:r>
                <a:rPr lang="en-US" altLang="ja-JP" sz="11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(Slow leak)</a:t>
              </a:r>
              <a:endParaRPr lang="ja-JP" altLang="en-US" sz="11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E329E16D-F578-D1FB-A736-BE18BBD32593}"/>
                </a:ext>
              </a:extLst>
            </p:cNvPr>
            <p:cNvCxnSpPr/>
            <p:nvPr/>
          </p:nvCxnSpPr>
          <p:spPr>
            <a:xfrm>
              <a:off x="6497904" y="1882084"/>
              <a:ext cx="125426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905DCF16-9A4E-32B8-C040-BD8943790E4D}"/>
                </a:ext>
              </a:extLst>
            </p:cNvPr>
            <p:cNvCxnSpPr/>
            <p:nvPr/>
          </p:nvCxnSpPr>
          <p:spPr>
            <a:xfrm>
              <a:off x="6497904" y="3822824"/>
              <a:ext cx="125426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4BD4132-1C10-799D-B401-3EE41009A1CF}"/>
                </a:ext>
              </a:extLst>
            </p:cNvPr>
            <p:cNvCxnSpPr>
              <a:cxnSpLocks/>
            </p:cNvCxnSpPr>
            <p:nvPr/>
          </p:nvCxnSpPr>
          <p:spPr>
            <a:xfrm>
              <a:off x="6497904" y="3669569"/>
              <a:ext cx="7201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矢印: 上下 35">
              <a:extLst>
                <a:ext uri="{FF2B5EF4-FFF2-40B4-BE49-F238E27FC236}">
                  <a16:creationId xmlns:a16="http://schemas.microsoft.com/office/drawing/2014/main" id="{8E6AC501-F88C-A7C1-5392-A720F3620F91}"/>
                </a:ext>
              </a:extLst>
            </p:cNvPr>
            <p:cNvSpPr/>
            <p:nvPr/>
          </p:nvSpPr>
          <p:spPr>
            <a:xfrm>
              <a:off x="6741753" y="1889019"/>
              <a:ext cx="257590" cy="1780550"/>
            </a:xfrm>
            <a:prstGeom prst="up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矢印: 下 36">
              <a:extLst>
                <a:ext uri="{FF2B5EF4-FFF2-40B4-BE49-F238E27FC236}">
                  <a16:creationId xmlns:a16="http://schemas.microsoft.com/office/drawing/2014/main" id="{7D79D1DF-F524-8B11-4D9A-2747BCAC3D87}"/>
                </a:ext>
              </a:extLst>
            </p:cNvPr>
            <p:cNvSpPr/>
            <p:nvPr/>
          </p:nvSpPr>
          <p:spPr>
            <a:xfrm>
              <a:off x="7328887" y="1882083"/>
              <a:ext cx="257590" cy="194073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5568A8F-3AE7-FC51-53B9-8458B05F1709}"/>
                </a:ext>
              </a:extLst>
            </p:cNvPr>
            <p:cNvSpPr txBox="1"/>
            <p:nvPr/>
          </p:nvSpPr>
          <p:spPr>
            <a:xfrm>
              <a:off x="6580176" y="2423607"/>
              <a:ext cx="51616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Leak</a:t>
              </a:r>
            </a:p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speed</a:t>
              </a:r>
            </a:p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effect</a:t>
              </a:r>
              <a:endPara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7FF29F1-DF5C-B842-D6A9-A357BF9830B3}"/>
                </a:ext>
              </a:extLst>
            </p:cNvPr>
            <p:cNvSpPr txBox="1"/>
            <p:nvPr/>
          </p:nvSpPr>
          <p:spPr>
            <a:xfrm>
              <a:off x="7230286" y="2531163"/>
              <a:ext cx="49013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e-Fan</a:t>
              </a:r>
            </a:p>
            <a:p>
              <a:pPr algn="ctr"/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effect</a:t>
              </a:r>
              <a:endPara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80AC649-E730-60B5-BC68-FE85B3177D54}"/>
                </a:ext>
              </a:extLst>
            </p:cNvPr>
            <p:cNvSpPr txBox="1"/>
            <p:nvPr/>
          </p:nvSpPr>
          <p:spPr>
            <a:xfrm>
              <a:off x="6720770" y="2077516"/>
              <a:ext cx="285335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1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Fast</a:t>
              </a:r>
              <a:endPara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28A98C8-3587-7E72-6CD0-601EA45E6778}"/>
                </a:ext>
              </a:extLst>
            </p:cNvPr>
            <p:cNvSpPr txBox="1"/>
            <p:nvPr/>
          </p:nvSpPr>
          <p:spPr>
            <a:xfrm>
              <a:off x="6716076" y="3347449"/>
              <a:ext cx="32541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1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Slow</a:t>
              </a:r>
              <a:endPara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2C8ACB61-378A-6902-9A4E-4D034E6A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Charge amount vs. Concentration (Vehicle test)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A07FD3-9A3C-751C-B0B0-4CC00666B589}"/>
              </a:ext>
            </a:extLst>
          </p:cNvPr>
          <p:cNvSpPr txBox="1"/>
          <p:nvPr/>
        </p:nvSpPr>
        <p:spPr>
          <a:xfrm flipH="1">
            <a:off x="-26958" y="806456"/>
            <a:ext cx="9104095" cy="612934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With fan ON and less than 600g charge, Concentration is below LFL at leak 300s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At slow leak condition, until 600g do not exceed LFL limit with no fan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C7FFE53-4C06-41A0-82FF-AE0051E974E0}"/>
              </a:ext>
            </a:extLst>
          </p:cNvPr>
          <p:cNvSpPr txBox="1"/>
          <p:nvPr/>
        </p:nvSpPr>
        <p:spPr>
          <a:xfrm>
            <a:off x="83047" y="1733783"/>
            <a:ext cx="1769075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【Leak speed】</a:t>
            </a:r>
          </a:p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Fast leak: 15.3g/s</a:t>
            </a:r>
          </a:p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Slow leak: 0.034g/s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F2BB05-7BD5-81C0-7B2C-21E2E2AF7C61}"/>
              </a:ext>
            </a:extLst>
          </p:cNvPr>
          <p:cNvSpPr txBox="1"/>
          <p:nvPr/>
        </p:nvSpPr>
        <p:spPr>
          <a:xfrm>
            <a:off x="7508556" y="2141035"/>
            <a:ext cx="45204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No fan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DB43B58-7EAE-E5AA-8EB4-7899C501DF63}"/>
              </a:ext>
            </a:extLst>
          </p:cNvPr>
          <p:cNvSpPr txBox="1"/>
          <p:nvPr/>
        </p:nvSpPr>
        <p:spPr>
          <a:xfrm>
            <a:off x="7472590" y="3557502"/>
            <a:ext cx="4760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28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2169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34B1293-78EA-BD38-F317-27028405764A}"/>
              </a:ext>
            </a:extLst>
          </p:cNvPr>
          <p:cNvGrpSpPr>
            <a:grpSpLocks noChangeAspect="1"/>
          </p:cNvGrpSpPr>
          <p:nvPr/>
        </p:nvGrpSpPr>
        <p:grpSpPr>
          <a:xfrm>
            <a:off x="60335" y="1822423"/>
            <a:ext cx="5703933" cy="2288010"/>
            <a:chOff x="1566650" y="1250439"/>
            <a:chExt cx="4653507" cy="1866654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E9044430-2F6F-1138-5060-2ECB6EBA1547}"/>
                </a:ext>
              </a:extLst>
            </p:cNvPr>
            <p:cNvGrpSpPr/>
            <p:nvPr/>
          </p:nvGrpSpPr>
          <p:grpSpPr>
            <a:xfrm>
              <a:off x="2374814" y="1250439"/>
              <a:ext cx="3845343" cy="1742983"/>
              <a:chOff x="2605636" y="2290129"/>
              <a:chExt cx="3583392" cy="1624248"/>
            </a:xfrm>
          </p:grpSpPr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F5AED0FD-6751-74FC-5FE6-FAD866EB8E3C}"/>
                  </a:ext>
                </a:extLst>
              </p:cNvPr>
              <p:cNvSpPr/>
              <p:nvPr/>
            </p:nvSpPr>
            <p:spPr>
              <a:xfrm>
                <a:off x="3083065" y="3342011"/>
                <a:ext cx="590719" cy="5723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98C88F07-5DFD-2233-943C-6DACE8206DC8}"/>
                  </a:ext>
                </a:extLst>
              </p:cNvPr>
              <p:cNvSpPr/>
              <p:nvPr/>
            </p:nvSpPr>
            <p:spPr>
              <a:xfrm>
                <a:off x="5115065" y="3342011"/>
                <a:ext cx="590719" cy="57236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69647F38-585A-9FAE-988B-B861D4E959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434" t="25501" r="4925" b="10737"/>
              <a:stretch/>
            </p:blipFill>
            <p:spPr>
              <a:xfrm>
                <a:off x="2605636" y="2290129"/>
                <a:ext cx="3583392" cy="1509712"/>
              </a:xfrm>
              <a:prstGeom prst="rect">
                <a:avLst/>
              </a:prstGeom>
            </p:spPr>
          </p:pic>
        </p:grp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71284B1D-6CF9-9F24-2CF3-90DA693E067E}"/>
                </a:ext>
              </a:extLst>
            </p:cNvPr>
            <p:cNvSpPr/>
            <p:nvPr/>
          </p:nvSpPr>
          <p:spPr>
            <a:xfrm>
              <a:off x="3793063" y="2538710"/>
              <a:ext cx="1334574" cy="31623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矢印: U ターン 48">
              <a:extLst>
                <a:ext uri="{FF2B5EF4-FFF2-40B4-BE49-F238E27FC236}">
                  <a16:creationId xmlns:a16="http://schemas.microsoft.com/office/drawing/2014/main" id="{60056A21-2C21-55E4-2770-064A5914F89E}"/>
                </a:ext>
              </a:extLst>
            </p:cNvPr>
            <p:cNvSpPr/>
            <p:nvPr/>
          </p:nvSpPr>
          <p:spPr>
            <a:xfrm rot="16200000">
              <a:off x="3728095" y="2134704"/>
              <a:ext cx="614207" cy="633903"/>
            </a:xfrm>
            <a:prstGeom prst="uturnArrow">
              <a:avLst>
                <a:gd name="adj1" fmla="val 25000"/>
                <a:gd name="adj2" fmla="val 7989"/>
                <a:gd name="adj3" fmla="val 22041"/>
                <a:gd name="adj4" fmla="val 43750"/>
                <a:gd name="adj5" fmla="val 75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矢印: 右 49">
              <a:extLst>
                <a:ext uri="{FF2B5EF4-FFF2-40B4-BE49-F238E27FC236}">
                  <a16:creationId xmlns:a16="http://schemas.microsoft.com/office/drawing/2014/main" id="{6A2A53EF-18D1-F6DF-F750-3DE6EB63BA90}"/>
                </a:ext>
              </a:extLst>
            </p:cNvPr>
            <p:cNvSpPr/>
            <p:nvPr/>
          </p:nvSpPr>
          <p:spPr>
            <a:xfrm rot="258735">
              <a:off x="3180963" y="1930752"/>
              <a:ext cx="1142514" cy="120034"/>
            </a:xfrm>
            <a:prstGeom prst="rightArrow">
              <a:avLst>
                <a:gd name="adj1" fmla="val 100000"/>
                <a:gd name="adj2" fmla="val 42089"/>
              </a:avLst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雲 50">
              <a:extLst>
                <a:ext uri="{FF2B5EF4-FFF2-40B4-BE49-F238E27FC236}">
                  <a16:creationId xmlns:a16="http://schemas.microsoft.com/office/drawing/2014/main" id="{640C30E4-18A2-233C-0300-5DD82DBAB934}"/>
                </a:ext>
              </a:extLst>
            </p:cNvPr>
            <p:cNvSpPr/>
            <p:nvPr/>
          </p:nvSpPr>
          <p:spPr>
            <a:xfrm>
              <a:off x="2966989" y="2109622"/>
              <a:ext cx="301841" cy="281736"/>
            </a:xfrm>
            <a:prstGeom prst="cloud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85800">
                <a:defRPr/>
              </a:pPr>
              <a:endParaRPr kumimoji="1" lang="ja-JP" altLang="en-US" sz="13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0E568D6-8CAF-A9A6-C900-854CFDD0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746" x2="64646" y2="35246"/>
                          <a14:foregroundMark x1="64646" y1="35246" x2="42020" y2="38730"/>
                          <a14:foregroundMark x1="42020" y1="38730" x2="43232" y2="47541"/>
                          <a14:foregroundMark x1="40808" y1="76639" x2="60808" y2="69467"/>
                          <a14:foregroundMark x1="60808" y1="69467" x2="45253" y2="70082"/>
                          <a14:foregroundMark x1="45253" y1="70082" x2="40808" y2="78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65350" flipH="1">
              <a:off x="1667304" y="2465536"/>
              <a:ext cx="755384" cy="65155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08907AF-D7E0-04D6-58D4-78800FF2EB6F}"/>
                </a:ext>
              </a:extLst>
            </p:cNvPr>
            <p:cNvSpPr txBox="1"/>
            <p:nvPr/>
          </p:nvSpPr>
          <p:spPr>
            <a:xfrm>
              <a:off x="1566650" y="2263742"/>
              <a:ext cx="915483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Yu Gothic UI"/>
                  <a:ea typeface="Yu Gothic UI"/>
                  <a:cs typeface="Times New Roman"/>
                </a:rPr>
                <a:t>Radiator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rPr>
                <a:t>e-Fan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D79B7925-8619-2050-E96E-1187D361A964}"/>
                </a:ext>
              </a:extLst>
            </p:cNvPr>
            <p:cNvSpPr txBox="1"/>
            <p:nvPr/>
          </p:nvSpPr>
          <p:spPr>
            <a:xfrm>
              <a:off x="3632123" y="2328827"/>
              <a:ext cx="1314565" cy="21544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rPr>
                <a:t>Recirculation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B5FA53F-63FB-9FAE-AC83-BC3B2FE5033C}"/>
                </a:ext>
              </a:extLst>
            </p:cNvPr>
            <p:cNvSpPr txBox="1"/>
            <p:nvPr/>
          </p:nvSpPr>
          <p:spPr>
            <a:xfrm>
              <a:off x="3427217" y="1698808"/>
              <a:ext cx="652294" cy="21544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rPr>
                <a:t>Fresh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9CF49845-1D6E-C270-4B03-79B39DA03E70}"/>
                </a:ext>
              </a:extLst>
            </p:cNvPr>
            <p:cNvSpPr txBox="1"/>
            <p:nvPr/>
          </p:nvSpPr>
          <p:spPr>
            <a:xfrm>
              <a:off x="1908279" y="1690686"/>
              <a:ext cx="1147708" cy="21113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Yu Gothic UI"/>
                  <a:ea typeface="Yu Gothic UI"/>
                  <a:cs typeface="Times New Roman"/>
                </a:rPr>
                <a:t>Leaked gas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C664DEBC-5C72-E57D-D01D-FF5B25D3318E}"/>
                </a:ext>
              </a:extLst>
            </p:cNvPr>
            <p:cNvCxnSpPr>
              <a:cxnSpLocks/>
            </p:cNvCxnSpPr>
            <p:nvPr/>
          </p:nvCxnSpPr>
          <p:spPr>
            <a:xfrm>
              <a:off x="2676373" y="1887968"/>
              <a:ext cx="390726" cy="334216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0A6349A-FA44-A6E1-642C-92C2DAD80E31}"/>
                </a:ext>
              </a:extLst>
            </p:cNvPr>
            <p:cNvSpPr txBox="1"/>
            <p:nvPr/>
          </p:nvSpPr>
          <p:spPr>
            <a:xfrm>
              <a:off x="4359051" y="1569592"/>
              <a:ext cx="989373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rPr>
                <a:t>Passenger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Yu Gothic UI"/>
                  <a:ea typeface="Yu Gothic UI"/>
                  <a:cs typeface="Times New Roman"/>
                </a:rPr>
                <a:t>Cabin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8E731F32-650A-5E19-27E9-A541378C96D2}"/>
                </a:ext>
              </a:extLst>
            </p:cNvPr>
            <p:cNvSpPr/>
            <p:nvPr/>
          </p:nvSpPr>
          <p:spPr>
            <a:xfrm>
              <a:off x="3612991" y="1883954"/>
              <a:ext cx="404398" cy="455628"/>
            </a:xfrm>
            <a:prstGeom prst="roundRect">
              <a:avLst/>
            </a:prstGeom>
            <a:solidFill>
              <a:schemeClr val="bg1">
                <a:lumMod val="50000"/>
                <a:alpha val="42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E3A55214-FF24-E869-1AC5-A51C55AB9090}"/>
                </a:ext>
              </a:extLst>
            </p:cNvPr>
            <p:cNvSpPr txBox="1"/>
            <p:nvPr/>
          </p:nvSpPr>
          <p:spPr>
            <a:xfrm>
              <a:off x="3652409" y="2004297"/>
              <a:ext cx="399148" cy="2217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Yu Gothic UI"/>
                  <a:ea typeface="Yu Gothic UI"/>
                  <a:cs typeface="Times New Roman"/>
                </a:rPr>
                <a:t>HVAC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Yu Gothic UI"/>
                <a:ea typeface="Yu Gothic UI"/>
                <a:cs typeface="Times New Roman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5E6AA8B-34A8-2828-9250-718B8BB7E15E}"/>
                </a:ext>
              </a:extLst>
            </p:cNvPr>
            <p:cNvSpPr/>
            <p:nvPr/>
          </p:nvSpPr>
          <p:spPr>
            <a:xfrm>
              <a:off x="2837504" y="2320288"/>
              <a:ext cx="96874" cy="490216"/>
            </a:xfrm>
            <a:prstGeom prst="rect">
              <a:avLst/>
            </a:prstGeom>
            <a:solidFill>
              <a:srgbClr val="0070C0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04EAF72D-AB19-7056-7FA7-D4DD059A7976}"/>
                </a:ext>
              </a:extLst>
            </p:cNvPr>
            <p:cNvCxnSpPr>
              <a:cxnSpLocks/>
            </p:cNvCxnSpPr>
            <p:nvPr/>
          </p:nvCxnSpPr>
          <p:spPr>
            <a:xfrm>
              <a:off x="2269704" y="2558793"/>
              <a:ext cx="561080" cy="18543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6276270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Vehicle test condition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(Cabin intake test)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F51809-5EDD-E2E4-AB2C-1946D5036205}"/>
              </a:ext>
            </a:extLst>
          </p:cNvPr>
          <p:cNvSpPr txBox="1"/>
          <p:nvPr/>
        </p:nvSpPr>
        <p:spPr>
          <a:xfrm flipH="1">
            <a:off x="1604870" y="783648"/>
            <a:ext cx="6010684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Verified Cabin intake after gas leakage in under-hood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868082E-8204-FD6B-4D21-23D2C637D4DE}"/>
              </a:ext>
            </a:extLst>
          </p:cNvPr>
          <p:cNvSpPr txBox="1"/>
          <p:nvPr/>
        </p:nvSpPr>
        <p:spPr>
          <a:xfrm>
            <a:off x="4199703" y="4224146"/>
            <a:ext cx="1469441" cy="415498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defRPr/>
            </a:pPr>
            <a:r>
              <a:rPr kumimoji="1" lang="en-US" altLang="ja-JP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Concentration</a:t>
            </a:r>
          </a:p>
          <a:p>
            <a:pPr>
              <a:defRPr/>
            </a:pPr>
            <a:r>
              <a:rPr kumimoji="1" lang="en-US" altLang="ja-JP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measurement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C59FE00-B92E-B773-E6A1-8FFD68E791EC}"/>
              </a:ext>
            </a:extLst>
          </p:cNvPr>
          <p:cNvGrpSpPr>
            <a:grpSpLocks noChangeAspect="1"/>
          </p:cNvGrpSpPr>
          <p:nvPr/>
        </p:nvGrpSpPr>
        <p:grpSpPr>
          <a:xfrm>
            <a:off x="7238506" y="2529476"/>
            <a:ext cx="1607776" cy="1861407"/>
            <a:chOff x="8955123" y="4424313"/>
            <a:chExt cx="1651217" cy="1911701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71C183C-793D-22EF-ACC8-1BE0D174427A}"/>
                </a:ext>
              </a:extLst>
            </p:cNvPr>
            <p:cNvSpPr/>
            <p:nvPr/>
          </p:nvSpPr>
          <p:spPr>
            <a:xfrm>
              <a:off x="9284386" y="5933499"/>
              <a:ext cx="783432" cy="332719"/>
            </a:xfrm>
            <a:prstGeom prst="rect">
              <a:avLst/>
            </a:prstGeom>
            <a:solidFill>
              <a:srgbClr val="00438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1B3CAAE5-ECF5-C0D1-20DA-C7D603471924}"/>
                </a:ext>
              </a:extLst>
            </p:cNvPr>
            <p:cNvGrpSpPr/>
            <p:nvPr/>
          </p:nvGrpSpPr>
          <p:grpSpPr>
            <a:xfrm>
              <a:off x="9285625" y="4694089"/>
              <a:ext cx="775021" cy="1564902"/>
              <a:chOff x="141270" y="7592165"/>
              <a:chExt cx="601680" cy="1577299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CA055FE-770A-1E73-F0D3-AB28C6AED6AF}"/>
                  </a:ext>
                </a:extLst>
              </p:cNvPr>
              <p:cNvSpPr/>
              <p:nvPr/>
            </p:nvSpPr>
            <p:spPr>
              <a:xfrm>
                <a:off x="141270" y="8202436"/>
                <a:ext cx="601680" cy="640826"/>
              </a:xfrm>
              <a:prstGeom prst="rect">
                <a:avLst/>
              </a:prstGeom>
              <a:solidFill>
                <a:srgbClr val="DC0032">
                  <a:lumMod val="20000"/>
                  <a:lumOff val="80000"/>
                </a:srgbClr>
              </a:solidFill>
              <a:ln w="12700" cap="flat" cmpd="sng" algn="ctr">
                <a:solidFill>
                  <a:srgbClr val="82828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ja-JP" altLang="en-US" sz="1500" ker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B5E88B2C-5830-3822-475C-7345CA377F0D}"/>
                  </a:ext>
                </a:extLst>
              </p:cNvPr>
              <p:cNvSpPr/>
              <p:nvPr/>
            </p:nvSpPr>
            <p:spPr>
              <a:xfrm>
                <a:off x="141270" y="7592165"/>
                <a:ext cx="601680" cy="1577299"/>
              </a:xfrm>
              <a:prstGeom prst="rect">
                <a:avLst/>
              </a:prstGeom>
              <a:noFill/>
              <a:ln w="25400" cap="flat" cmpd="sng" algn="ctr">
                <a:solidFill>
                  <a:srgbClr val="82828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ja-JP" altLang="en-US" sz="1500" ker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D3D1E236-D11A-48AE-065E-A7C1576BA857}"/>
                </a:ext>
              </a:extLst>
            </p:cNvPr>
            <p:cNvSpPr/>
            <p:nvPr/>
          </p:nvSpPr>
          <p:spPr>
            <a:xfrm>
              <a:off x="9205789" y="4813976"/>
              <a:ext cx="901190" cy="104842"/>
            </a:xfrm>
            <a:custGeom>
              <a:avLst/>
              <a:gdLst>
                <a:gd name="connsiteX0" fmla="*/ 59098 w 945564"/>
                <a:gd name="connsiteY0" fmla="*/ 661 h 211347"/>
                <a:gd name="connsiteX1" fmla="*/ 236391 w 945564"/>
                <a:gd name="connsiteY1" fmla="*/ 25664 h 211347"/>
                <a:gd name="connsiteX2" fmla="*/ 472782 w 945564"/>
                <a:gd name="connsiteY2" fmla="*/ 25664 h 211347"/>
                <a:gd name="connsiteX3" fmla="*/ 709173 w 945564"/>
                <a:gd name="connsiteY3" fmla="*/ 25664 h 211347"/>
                <a:gd name="connsiteX4" fmla="*/ 945564 w 945564"/>
                <a:gd name="connsiteY4" fmla="*/ 25664 h 211347"/>
                <a:gd name="connsiteX5" fmla="*/ 945564 w 945564"/>
                <a:gd name="connsiteY5" fmla="*/ 185684 h 211347"/>
                <a:gd name="connsiteX6" fmla="*/ 709173 w 945564"/>
                <a:gd name="connsiteY6" fmla="*/ 185684 h 211347"/>
                <a:gd name="connsiteX7" fmla="*/ 472782 w 945564"/>
                <a:gd name="connsiteY7" fmla="*/ 185684 h 211347"/>
                <a:gd name="connsiteX8" fmla="*/ 236391 w 945564"/>
                <a:gd name="connsiteY8" fmla="*/ 185684 h 211347"/>
                <a:gd name="connsiteX9" fmla="*/ 0 w 945564"/>
                <a:gd name="connsiteY9" fmla="*/ 185684 h 211347"/>
                <a:gd name="connsiteX10" fmla="*/ 0 w 945564"/>
                <a:gd name="connsiteY10" fmla="*/ 25664 h 211347"/>
                <a:gd name="connsiteX11" fmla="*/ 59098 w 945564"/>
                <a:gd name="connsiteY11" fmla="*/ 661 h 2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564" h="211347">
                  <a:moveTo>
                    <a:pt x="59098" y="661"/>
                  </a:moveTo>
                  <a:cubicBezTo>
                    <a:pt x="118196" y="8996"/>
                    <a:pt x="177293" y="92339"/>
                    <a:pt x="236391" y="25664"/>
                  </a:cubicBezTo>
                  <a:cubicBezTo>
                    <a:pt x="315188" y="-63236"/>
                    <a:pt x="393985" y="114564"/>
                    <a:pt x="472782" y="25664"/>
                  </a:cubicBezTo>
                  <a:cubicBezTo>
                    <a:pt x="551579" y="-63236"/>
                    <a:pt x="630376" y="114564"/>
                    <a:pt x="709173" y="25664"/>
                  </a:cubicBezTo>
                  <a:cubicBezTo>
                    <a:pt x="787970" y="-63236"/>
                    <a:pt x="866767" y="114564"/>
                    <a:pt x="945564" y="25664"/>
                  </a:cubicBezTo>
                  <a:lnTo>
                    <a:pt x="945564" y="185684"/>
                  </a:lnTo>
                  <a:cubicBezTo>
                    <a:pt x="866767" y="274584"/>
                    <a:pt x="787970" y="96784"/>
                    <a:pt x="709173" y="185684"/>
                  </a:cubicBezTo>
                  <a:cubicBezTo>
                    <a:pt x="630376" y="274584"/>
                    <a:pt x="551579" y="96784"/>
                    <a:pt x="472782" y="185684"/>
                  </a:cubicBezTo>
                  <a:cubicBezTo>
                    <a:pt x="393985" y="274584"/>
                    <a:pt x="315188" y="96784"/>
                    <a:pt x="236391" y="185684"/>
                  </a:cubicBezTo>
                  <a:cubicBezTo>
                    <a:pt x="157594" y="274584"/>
                    <a:pt x="78797" y="96784"/>
                    <a:pt x="0" y="185684"/>
                  </a:cubicBezTo>
                  <a:lnTo>
                    <a:pt x="0" y="25664"/>
                  </a:lnTo>
                  <a:cubicBezTo>
                    <a:pt x="19699" y="3439"/>
                    <a:pt x="39399" y="-2117"/>
                    <a:pt x="59098" y="66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828282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40A5C6D-8173-C0D5-1FE7-8F0E5815CC09}"/>
                </a:ext>
              </a:extLst>
            </p:cNvPr>
            <p:cNvSpPr/>
            <p:nvPr/>
          </p:nvSpPr>
          <p:spPr>
            <a:xfrm>
              <a:off x="10082959" y="4795967"/>
              <a:ext cx="72624" cy="13902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E603C234-C0DA-5016-A272-B6B50437D5C7}"/>
                </a:ext>
              </a:extLst>
            </p:cNvPr>
            <p:cNvSpPr/>
            <p:nvPr/>
          </p:nvSpPr>
          <p:spPr>
            <a:xfrm>
              <a:off x="9176842" y="4795967"/>
              <a:ext cx="72624" cy="13902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2F5D49C-F960-D887-890B-9A5EAB63E185}"/>
                </a:ext>
              </a:extLst>
            </p:cNvPr>
            <p:cNvSpPr txBox="1"/>
            <p:nvPr/>
          </p:nvSpPr>
          <p:spPr>
            <a:xfrm>
              <a:off x="10005105" y="5134907"/>
              <a:ext cx="601235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9.5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6DA968F-7EBC-6FFE-59D6-9215C4A3AC48}"/>
                </a:ext>
              </a:extLst>
            </p:cNvPr>
            <p:cNvSpPr txBox="1"/>
            <p:nvPr/>
          </p:nvSpPr>
          <p:spPr>
            <a:xfrm>
              <a:off x="10005105" y="5764146"/>
              <a:ext cx="601234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2.1</a:t>
              </a:r>
              <a:r>
                <a:rPr lang="ja-JP" altLang="en-US" sz="1200" kern="0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6654B23-6A85-7A0F-65B9-2EC7B7727C39}"/>
                </a:ext>
              </a:extLst>
            </p:cNvPr>
            <p:cNvSpPr txBox="1"/>
            <p:nvPr/>
          </p:nvSpPr>
          <p:spPr>
            <a:xfrm>
              <a:off x="9234629" y="5363567"/>
              <a:ext cx="1371710" cy="521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350" kern="0" dirty="0">
                  <a:solidFill>
                    <a:srgbClr val="DC0032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Flammable</a:t>
              </a:r>
            </a:p>
            <a:p>
              <a:pPr defTabSz="685800">
                <a:defRPr/>
              </a:pPr>
              <a:r>
                <a:rPr lang="en-US" altLang="ja-JP" sz="1350" kern="0" dirty="0">
                  <a:solidFill>
                    <a:srgbClr val="DC0032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</a:t>
              </a:r>
              <a:endParaRPr lang="ja-JP" altLang="en-US" sz="1350" kern="0" dirty="0">
                <a:solidFill>
                  <a:srgbClr val="DC0032"/>
                </a:solidFill>
                <a:effectLst>
                  <a:glow rad="50800">
                    <a:srgbClr val="FFFFFF">
                      <a:alpha val="9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E651BB6-4EC6-4E38-5466-DF16694A32BD}"/>
                </a:ext>
              </a:extLst>
            </p:cNvPr>
            <p:cNvSpPr txBox="1"/>
            <p:nvPr/>
          </p:nvSpPr>
          <p:spPr>
            <a:xfrm rot="16200000">
              <a:off x="8141514" y="5237922"/>
              <a:ext cx="1911701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[Vol.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]</a:t>
              </a:r>
              <a:endParaRPr lang="ja-JP" altLang="en-US" sz="12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727B21B-CC89-9F41-8C21-70B9DC0B74C4}"/>
                </a:ext>
              </a:extLst>
            </p:cNvPr>
            <p:cNvSpPr txBox="1"/>
            <p:nvPr/>
          </p:nvSpPr>
          <p:spPr>
            <a:xfrm>
              <a:off x="9219845" y="5969913"/>
              <a:ext cx="1263645" cy="308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>
                  <a:solidFill>
                    <a:srgbClr val="004386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Target area</a:t>
              </a:r>
              <a:endParaRPr lang="ja-JP" altLang="en-US" sz="1350" b="1" dirty="0">
                <a:solidFill>
                  <a:srgbClr val="004386"/>
                </a:solidFill>
                <a:effectLst>
                  <a:glow rad="50800">
                    <a:srgbClr val="FFFFFF">
                      <a:alpha val="9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1CAA6CF-10BA-C100-62DF-98F11FE601B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5710536" y="2558336"/>
            <a:ext cx="1579300" cy="1823378"/>
            <a:chOff x="9799147" y="1389619"/>
            <a:chExt cx="2103632" cy="2428743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7450192A-A6E6-F24B-DFB1-5B7870362E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99147" y="1740353"/>
              <a:ext cx="2103632" cy="2078009"/>
              <a:chOff x="5536918" y="1193730"/>
              <a:chExt cx="3671900" cy="3627176"/>
            </a:xfrm>
          </p:grpSpPr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A55911FC-0DA4-1728-66FA-C4DD70260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1285" y="1193730"/>
                <a:ext cx="3110655" cy="3627176"/>
              </a:xfrm>
              <a:prstGeom prst="rect">
                <a:avLst/>
              </a:prstGeom>
            </p:spPr>
          </p:pic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F273CD71-C89F-5B83-C221-8149498A393F}"/>
                  </a:ext>
                </a:extLst>
              </p:cNvPr>
              <p:cNvSpPr txBox="1"/>
              <p:nvPr/>
            </p:nvSpPr>
            <p:spPr>
              <a:xfrm>
                <a:off x="5536918" y="2517492"/>
                <a:ext cx="1888498" cy="645266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pPr defTabSz="685800">
                  <a:lnSpc>
                    <a:spcPct val="135000"/>
                  </a:lnSpc>
                  <a:defRPr/>
                </a:pPr>
                <a:r>
                  <a:rPr kumimoji="1" lang="ja-JP" altLang="en-US" sz="150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① </a:t>
                </a:r>
                <a:r>
                  <a:rPr kumimoji="1" lang="en-US" altLang="ja-JP" sz="150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Face</a:t>
                </a:r>
                <a:endParaRPr kumimoji="1" lang="ja-JP" altLang="en-US" sz="150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1E11205-5056-EC1D-53B7-D6DFD1DD5C7F}"/>
                  </a:ext>
                </a:extLst>
              </p:cNvPr>
              <p:cNvSpPr txBox="1"/>
              <p:nvPr/>
            </p:nvSpPr>
            <p:spPr>
              <a:xfrm>
                <a:off x="7458359" y="4036215"/>
                <a:ext cx="1750459" cy="580952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pPr defTabSz="685800">
                  <a:lnSpc>
                    <a:spcPct val="135000"/>
                  </a:lnSpc>
                  <a:defRPr/>
                </a:pPr>
                <a:r>
                  <a:rPr lang="ja-JP" altLang="en-US" sz="135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② </a:t>
                </a:r>
                <a:r>
                  <a:rPr lang="en-US" altLang="ja-JP" sz="135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Foot</a:t>
                </a:r>
                <a:endParaRPr kumimoji="1" lang="ja-JP" altLang="en-US" sz="135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endParaRPr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338AF9F0-90B0-1B91-9D2C-F22DDD424D2B}"/>
                  </a:ext>
                </a:extLst>
              </p:cNvPr>
              <p:cNvSpPr/>
              <p:nvPr/>
            </p:nvSpPr>
            <p:spPr>
              <a:xfrm>
                <a:off x="6096000" y="1901397"/>
                <a:ext cx="441146" cy="7253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BF1D84FB-F598-8312-7CDD-C0CF290FF8ED}"/>
                  </a:ext>
                </a:extLst>
              </p:cNvPr>
              <p:cNvSpPr/>
              <p:nvPr/>
            </p:nvSpPr>
            <p:spPr>
              <a:xfrm>
                <a:off x="8482017" y="3869595"/>
                <a:ext cx="441146" cy="1848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</p:grp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A8C986D9-7064-F5C6-96F0-130819CB06F6}"/>
                </a:ext>
              </a:extLst>
            </p:cNvPr>
            <p:cNvSpPr txBox="1"/>
            <p:nvPr/>
          </p:nvSpPr>
          <p:spPr>
            <a:xfrm>
              <a:off x="9920964" y="1389619"/>
              <a:ext cx="1978396" cy="36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Sensor Location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7800F30C-A604-A6A5-4092-B3156E7F5337}"/>
              </a:ext>
            </a:extLst>
          </p:cNvPr>
          <p:cNvGrpSpPr>
            <a:grpSpLocks noChangeAspect="1"/>
          </p:cNvGrpSpPr>
          <p:nvPr/>
        </p:nvGrpSpPr>
        <p:grpSpPr>
          <a:xfrm>
            <a:off x="9502217" y="1781882"/>
            <a:ext cx="1413924" cy="1379908"/>
            <a:chOff x="9652685" y="4367705"/>
            <a:chExt cx="2436727" cy="2378105"/>
          </a:xfrm>
        </p:grpSpPr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D8AE3E07-3C8D-57D7-9BB4-016CB6D660F0}"/>
                </a:ext>
              </a:extLst>
            </p:cNvPr>
            <p:cNvSpPr txBox="1"/>
            <p:nvPr/>
          </p:nvSpPr>
          <p:spPr>
            <a:xfrm>
              <a:off x="10415876" y="6546439"/>
              <a:ext cx="1673536" cy="199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lang="en-US" altLang="ja-JP" sz="825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(*) made by SOKEN inc.</a:t>
              </a:r>
              <a:endParaRPr kumimoji="1" lang="ja-JP" altLang="en-US" sz="825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90D266E4-7861-721A-DFF9-315D48F9E848}"/>
                </a:ext>
              </a:extLst>
            </p:cNvPr>
            <p:cNvGrpSpPr/>
            <p:nvPr/>
          </p:nvGrpSpPr>
          <p:grpSpPr>
            <a:xfrm>
              <a:off x="9652685" y="4744431"/>
              <a:ext cx="2390808" cy="1822168"/>
              <a:chOff x="8903369" y="5512083"/>
              <a:chExt cx="2390808" cy="1822168"/>
            </a:xfrm>
          </p:grpSpPr>
          <p:sp>
            <p:nvSpPr>
              <p:cNvPr id="160" name="四角形: 角を丸くする 159">
                <a:extLst>
                  <a:ext uri="{FF2B5EF4-FFF2-40B4-BE49-F238E27FC236}">
                    <a16:creationId xmlns:a16="http://schemas.microsoft.com/office/drawing/2014/main" id="{F3E3807B-9273-4971-4087-4B988CB95FBB}"/>
                  </a:ext>
                </a:extLst>
              </p:cNvPr>
              <p:cNvSpPr/>
              <p:nvPr/>
            </p:nvSpPr>
            <p:spPr>
              <a:xfrm>
                <a:off x="8903369" y="5512083"/>
                <a:ext cx="2390808" cy="1822168"/>
              </a:xfrm>
              <a:prstGeom prst="roundRect">
                <a:avLst>
                  <a:gd name="adj" fmla="val 9933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pic>
            <p:nvPicPr>
              <p:cNvPr id="161" name="Picture 2">
                <a:extLst>
                  <a:ext uri="{FF2B5EF4-FFF2-40B4-BE49-F238E27FC236}">
                    <a16:creationId xmlns:a16="http://schemas.microsoft.com/office/drawing/2014/main" id="{730EE478-1B1E-2253-39F5-E7ADECAD1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469" b="94191" l="9804" r="92157">
                            <a14:foregroundMark x1="22816" y1="7469" x2="22816" y2="7469"/>
                            <a14:foregroundMark x1="90374" y1="79876" x2="90374" y2="79876"/>
                            <a14:foregroundMark x1="89661" y1="78631" x2="89661" y2="78631"/>
                            <a14:foregroundMark x1="62032" y1="90871" x2="62032" y2="90871"/>
                            <a14:foregroundMark x1="58467" y1="94398" x2="58467" y2="94398"/>
                            <a14:foregroundMark x1="81818" y1="55187" x2="81818" y2="55187"/>
                            <a14:foregroundMark x1="87522" y1="47303" x2="87522" y2="47303"/>
                            <a14:foregroundMark x1="88235" y1="45436" x2="88235" y2="45436"/>
                            <a14:foregroundMark x1="87166" y1="45228" x2="87166" y2="45228"/>
                            <a14:foregroundMark x1="82531" y1="44606" x2="82531" y2="44606"/>
                            <a14:foregroundMark x1="79323" y1="42946" x2="79323" y2="42946"/>
                            <a14:foregroundMark x1="75936" y1="39834" x2="75936" y2="39834"/>
                            <a14:foregroundMark x1="77718" y1="36515" x2="77718" y2="36515"/>
                            <a14:foregroundMark x1="71123" y1="37967" x2="71123" y2="37967"/>
                            <a14:foregroundMark x1="78075" y1="69295" x2="78075" y2="69295"/>
                            <a14:foregroundMark x1="45098" y1="68465" x2="45098" y2="68465"/>
                            <a14:foregroundMark x1="45276" y1="37967" x2="45276" y2="37967"/>
                            <a14:foregroundMark x1="89127" y1="77801" x2="89127" y2="77801"/>
                            <a14:foregroundMark x1="86809" y1="80705" x2="86809" y2="80705"/>
                            <a14:foregroundMark x1="89127" y1="83817" x2="89127" y2="83817"/>
                            <a14:foregroundMark x1="91979" y1="83817" x2="91979" y2="83817"/>
                            <a14:foregroundMark x1="89127" y1="44191" x2="89127" y2="44191"/>
                            <a14:foregroundMark x1="90731" y1="50207" x2="90731" y2="50207"/>
                            <a14:foregroundMark x1="91622" y1="43776" x2="91622" y2="43776"/>
                            <a14:foregroundMark x1="91087" y1="77801" x2="91087" y2="77801"/>
                            <a14:foregroundMark x1="91622" y1="77593" x2="91622" y2="77593"/>
                            <a14:foregroundMark x1="92157" y1="77801" x2="92157" y2="77801"/>
                            <a14:foregroundMark x1="48841" y1="9336" x2="48841" y2="9336"/>
                            <a14:foregroundMark x1="49733" y1="9129" x2="49733" y2="9129"/>
                            <a14:foregroundMark x1="50802" y1="9544" x2="50802" y2="9544"/>
                            <a14:foregroundMark x1="90374" y1="51867" x2="90374" y2="518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8381" y="5768814"/>
                <a:ext cx="1741693" cy="1542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51237568-F50A-0FC6-9A6F-91257B958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568" y="5754496"/>
                <a:ext cx="654653" cy="77241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テキスト ボックス 162">
                <a:extLst>
                  <a:ext uri="{FF2B5EF4-FFF2-40B4-BE49-F238E27FC236}">
                    <a16:creationId xmlns:a16="http://schemas.microsoft.com/office/drawing/2014/main" id="{86DC6A6B-BF70-4C4B-EC51-B16FC339EFDF}"/>
                  </a:ext>
                </a:extLst>
              </p:cNvPr>
              <p:cNvSpPr txBox="1"/>
              <p:nvPr/>
            </p:nvSpPr>
            <p:spPr>
              <a:xfrm>
                <a:off x="9983866" y="5582366"/>
                <a:ext cx="115416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Mid-infrared LED</a:t>
                </a:r>
              </a:p>
            </p:txBody>
          </p:sp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BB9E0813-FF6E-2531-F2EF-8C78BB2A1B7E}"/>
                  </a:ext>
                </a:extLst>
              </p:cNvPr>
              <p:cNvSpPr txBox="1"/>
              <p:nvPr/>
            </p:nvSpPr>
            <p:spPr>
              <a:xfrm>
                <a:off x="8989512" y="6684568"/>
                <a:ext cx="780239" cy="338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Band Pass Filter</a:t>
                </a:r>
              </a:p>
            </p:txBody>
          </p: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84586C6F-4587-4DDA-BDBC-2C251F9A28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59859" y="6813144"/>
                <a:ext cx="659243" cy="23855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矢印: 下 165">
                <a:extLst>
                  <a:ext uri="{FF2B5EF4-FFF2-40B4-BE49-F238E27FC236}">
                    <a16:creationId xmlns:a16="http://schemas.microsoft.com/office/drawing/2014/main" id="{A6D8A627-4CFB-E216-747B-DE7DADFD5811}"/>
                  </a:ext>
                </a:extLst>
              </p:cNvPr>
              <p:cNvSpPr/>
              <p:nvPr/>
            </p:nvSpPr>
            <p:spPr>
              <a:xfrm flipH="1">
                <a:off x="10476832" y="5848361"/>
                <a:ext cx="100804" cy="1485890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729C484A-8254-7A27-4FAF-605B7B9FE9B2}"/>
                  </a:ext>
                </a:extLst>
              </p:cNvPr>
              <p:cNvSpPr txBox="1"/>
              <p:nvPr/>
            </p:nvSpPr>
            <p:spPr>
              <a:xfrm>
                <a:off x="9795424" y="7156487"/>
                <a:ext cx="58563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Gas</a:t>
                </a:r>
                <a:r>
                  <a:rPr kumimoji="1" lang="ja-JP" altLang="en-US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flow</a:t>
                </a:r>
                <a:endParaRPr kumimoji="1" lang="ja-JP" altLang="en-US" sz="825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40CA08F2-EA5E-DB0F-441B-8D45F8819D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5492" y="5794098"/>
                <a:ext cx="167173" cy="84704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1FCE0CC0-4010-411E-E823-DBA727191CAB}"/>
                  </a:ext>
                </a:extLst>
              </p:cNvPr>
              <p:cNvSpPr txBox="1"/>
              <p:nvPr/>
            </p:nvSpPr>
            <p:spPr>
              <a:xfrm>
                <a:off x="9002409" y="5557082"/>
                <a:ext cx="90836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Photo Sensor</a:t>
                </a:r>
                <a:endParaRPr kumimoji="1" lang="ja-JP" altLang="en-US" sz="825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73D718A0-97EF-0859-4AC9-FC3191A4A7DE}"/>
                </a:ext>
              </a:extLst>
            </p:cNvPr>
            <p:cNvSpPr txBox="1"/>
            <p:nvPr/>
          </p:nvSpPr>
          <p:spPr>
            <a:xfrm>
              <a:off x="10000864" y="4367705"/>
              <a:ext cx="1621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NDIR sensor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5F86945-D953-9C4F-AFFE-3831DCF01C78}"/>
              </a:ext>
            </a:extLst>
          </p:cNvPr>
          <p:cNvSpPr/>
          <p:nvPr/>
        </p:nvSpPr>
        <p:spPr>
          <a:xfrm>
            <a:off x="9549129" y="1998551"/>
            <a:ext cx="1886430" cy="19122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0AF9D5-A623-8B8F-4141-E4D832704484}"/>
              </a:ext>
            </a:extLst>
          </p:cNvPr>
          <p:cNvSpPr txBox="1"/>
          <p:nvPr/>
        </p:nvSpPr>
        <p:spPr>
          <a:xfrm>
            <a:off x="241426" y="1772008"/>
            <a:ext cx="2569871" cy="5078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Vehicle: Toyota bZ4X</a:t>
            </a:r>
          </a:p>
          <a:p>
            <a:pPr algn="ctr"/>
            <a:r>
              <a:rPr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Garage size: 5.7×2.9×2.5m</a:t>
            </a: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A31314CC-EC89-BE37-85F9-FFE8AA6DC38C}"/>
              </a:ext>
            </a:extLst>
          </p:cNvPr>
          <p:cNvSpPr/>
          <p:nvPr/>
        </p:nvSpPr>
        <p:spPr>
          <a:xfrm flipH="1" flipV="1">
            <a:off x="3732724" y="3659297"/>
            <a:ext cx="4852697" cy="797028"/>
          </a:xfrm>
          <a:custGeom>
            <a:avLst/>
            <a:gdLst>
              <a:gd name="connsiteX0" fmla="*/ 1265382 w 1265382"/>
              <a:gd name="connsiteY0" fmla="*/ 461818 h 461818"/>
              <a:gd name="connsiteX1" fmla="*/ 683491 w 1265382"/>
              <a:gd name="connsiteY1" fmla="*/ 0 h 461818"/>
              <a:gd name="connsiteX2" fmla="*/ 0 w 1265382"/>
              <a:gd name="connsiteY2" fmla="*/ 0 h 461818"/>
              <a:gd name="connsiteX0" fmla="*/ 5712527 w 5712527"/>
              <a:gd name="connsiteY0" fmla="*/ 461818 h 461818"/>
              <a:gd name="connsiteX1" fmla="*/ 5130636 w 5712527"/>
              <a:gd name="connsiteY1" fmla="*/ 0 h 461818"/>
              <a:gd name="connsiteX2" fmla="*/ 0 w 5712527"/>
              <a:gd name="connsiteY2" fmla="*/ 0 h 4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2527" h="461818">
                <a:moveTo>
                  <a:pt x="5712527" y="461818"/>
                </a:moveTo>
                <a:lnTo>
                  <a:pt x="5130636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45">
            <a:extLst>
              <a:ext uri="{FF2B5EF4-FFF2-40B4-BE49-F238E27FC236}">
                <a16:creationId xmlns:a16="http://schemas.microsoft.com/office/drawing/2014/main" id="{6173B79A-6E6D-0FA4-43F2-51995CA24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62177"/>
              </p:ext>
            </p:extLst>
          </p:nvPr>
        </p:nvGraphicFramePr>
        <p:xfrm>
          <a:off x="5742292" y="1144398"/>
          <a:ext cx="2972587" cy="1417320"/>
        </p:xfrm>
        <a:graphic>
          <a:graphicData uri="http://schemas.openxmlformats.org/drawingml/2006/table">
            <a:tbl>
              <a:tblPr firstRow="1" bandRow="1"/>
              <a:tblGrid>
                <a:gridCol w="1151658">
                  <a:extLst>
                    <a:ext uri="{9D8B030D-6E8A-4147-A177-3AD203B41FA5}">
                      <a16:colId xmlns:a16="http://schemas.microsoft.com/office/drawing/2014/main" val="4197841078"/>
                    </a:ext>
                  </a:extLst>
                </a:gridCol>
                <a:gridCol w="1820929">
                  <a:extLst>
                    <a:ext uri="{9D8B030D-6E8A-4147-A177-3AD203B41FA5}">
                      <a16:colId xmlns:a16="http://schemas.microsoft.com/office/drawing/2014/main" val="86220398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b="1" kern="1200">
                          <a:solidFill>
                            <a:schemeClr val="lt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Condition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28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62115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Leak location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Above the </a:t>
                      </a:r>
                      <a:r>
                        <a:rPr kumimoji="1" lang="en-US" altLang="ja-JP" sz="1100" b="0" kern="1200" dirty="0" err="1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eAxle</a:t>
                      </a:r>
                      <a:endParaRPr kumimoji="1" lang="ja-JP" altLang="en-US" sz="1100" baseline="-25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664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Test gas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</a:t>
                      </a:r>
                      <a:r>
                        <a:rPr kumimoji="1" lang="en-US" altLang="ja-JP" sz="9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1100" b="1" baseline="-25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37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Sensor</a:t>
                      </a:r>
                      <a:endParaRPr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NDIR</a:t>
                      </a:r>
                      <a:endParaRPr kumimoji="1" lang="ja-JP" altLang="en-US" sz="1100" b="0" baseline="-25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280334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Gas Direction</a:t>
                      </a:r>
                      <a:endParaRPr kumimoji="1" lang="ja-JP" altLang="en-US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1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23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34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46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57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69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80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91" algn="l" defTabSz="914423" rtl="0" eaLnBrk="1" latinLnBrk="0" hangingPunct="1">
                        <a:defRPr kumimoji="1" sz="1801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Upper</a:t>
                      </a:r>
                      <a:r>
                        <a:rPr kumimoji="1" lang="ja-JP" altLang="en-US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direction</a:t>
                      </a: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3934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HVAC</a:t>
                      </a:r>
                      <a:endParaRPr kumimoji="1" lang="ja-JP" altLang="en-US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Fresh/Recirc,(Blower ON)</a:t>
                      </a:r>
                    </a:p>
                  </a:txBody>
                  <a:tcPr marL="27000" marR="27000" marT="34290" marB="34290">
                    <a:lnL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65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6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C8ACB61-378A-6902-9A4E-4D034E6A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988271" cy="424732"/>
          </a:xfrm>
        </p:spPr>
        <p:txBody>
          <a:bodyPr wrap="none">
            <a:spAutoFit/>
          </a:bodyPr>
          <a:lstStyle/>
          <a:p>
            <a:pPr defTabSz="179384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Vehicle testing conditions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605E42-338A-9330-9248-BD04D1FB7CCD}"/>
              </a:ext>
            </a:extLst>
          </p:cNvPr>
          <p:cNvSpPr txBox="1"/>
          <p:nvPr/>
        </p:nvSpPr>
        <p:spPr>
          <a:xfrm flipH="1">
            <a:off x="1055274" y="803328"/>
            <a:ext cx="7123297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Understanding gas intake to cabin at under-hood leak situation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13">
            <a:extLst>
              <a:ext uri="{FF2B5EF4-FFF2-40B4-BE49-F238E27FC236}">
                <a16:creationId xmlns:a16="http://schemas.microsoft.com/office/drawing/2014/main" id="{B7E4B83F-39AC-E72A-7278-D09223229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11167"/>
              </p:ext>
            </p:extLst>
          </p:nvPr>
        </p:nvGraphicFramePr>
        <p:xfrm>
          <a:off x="1401289" y="1178524"/>
          <a:ext cx="6633295" cy="347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68">
                  <a:extLst>
                    <a:ext uri="{9D8B030D-6E8A-4147-A177-3AD203B41FA5}">
                      <a16:colId xmlns:a16="http://schemas.microsoft.com/office/drawing/2014/main" val="1544340092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1781855396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1180525588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2595996940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2018984687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2298449920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722891260"/>
                    </a:ext>
                  </a:extLst>
                </a:gridCol>
                <a:gridCol w="884761">
                  <a:extLst>
                    <a:ext uri="{9D8B030D-6E8A-4147-A177-3AD203B41FA5}">
                      <a16:colId xmlns:a16="http://schemas.microsoft.com/office/drawing/2014/main" val="126621771"/>
                    </a:ext>
                  </a:extLst>
                </a:gridCol>
              </a:tblGrid>
              <a:tr h="193487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Charge amount [g]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Leak Rate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[g/s]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Leak Location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Radiator</a:t>
                      </a:r>
                    </a:p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e-Fan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HVAC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50957"/>
                  </a:ext>
                </a:extLst>
              </a:tr>
              <a:tr h="1934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Mode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Direction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Blower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90382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r>
                        <a:rPr kumimoji="1" lang="en-US" altLang="ja-JP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(Fast)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373524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40451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53644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776462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5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06740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6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89852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7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Recirc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145406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8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13.5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Recirc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80736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9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</a:t>
                      </a:r>
                      <a:r>
                        <a:rPr kumimoji="1" lang="en-US" altLang="ja-JP" sz="90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(Slow)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Off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84617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10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Fresh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83874"/>
                  </a:ext>
                </a:extLst>
              </a:tr>
              <a:tr h="2808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11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600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0.034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Center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On(max)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Recirc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Foot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High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68287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798AB03-ACA2-1EF3-8C8D-389C378269DD}"/>
              </a:ext>
            </a:extLst>
          </p:cNvPr>
          <p:cNvGrpSpPr>
            <a:grpSpLocks noChangeAspect="1"/>
          </p:cNvGrpSpPr>
          <p:nvPr/>
        </p:nvGrpSpPr>
        <p:grpSpPr>
          <a:xfrm>
            <a:off x="-3836903" y="2761574"/>
            <a:ext cx="3715183" cy="1780031"/>
            <a:chOff x="543750" y="4508647"/>
            <a:chExt cx="4675544" cy="224016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28D0114-9148-296E-499D-057675C17CA1}"/>
                </a:ext>
              </a:extLst>
            </p:cNvPr>
            <p:cNvGrpSpPr/>
            <p:nvPr/>
          </p:nvGrpSpPr>
          <p:grpSpPr>
            <a:xfrm>
              <a:off x="543750" y="4508647"/>
              <a:ext cx="4675544" cy="2240163"/>
              <a:chOff x="110059" y="4058914"/>
              <a:chExt cx="4675544" cy="2240163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0490D79-54E0-4890-E310-AEC11F446D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"/>
              <a:stretch/>
            </p:blipFill>
            <p:spPr>
              <a:xfrm>
                <a:off x="110059" y="4430579"/>
                <a:ext cx="1948555" cy="1817120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02C5E90B-EA6B-32FD-CDC5-BD34DC39D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1923" y="4058914"/>
                <a:ext cx="2573680" cy="2240163"/>
              </a:xfrm>
              <a:prstGeom prst="rect">
                <a:avLst/>
              </a:prstGeom>
            </p:spPr>
          </p:pic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AE6E7B1-2076-8BE9-F122-E2BD4DA4F764}"/>
                  </a:ext>
                </a:extLst>
              </p:cNvPr>
              <p:cNvSpPr/>
              <p:nvPr/>
            </p:nvSpPr>
            <p:spPr>
              <a:xfrm>
                <a:off x="2552700" y="5580871"/>
                <a:ext cx="633413" cy="468391"/>
              </a:xfrm>
              <a:custGeom>
                <a:avLst/>
                <a:gdLst>
                  <a:gd name="connsiteX0" fmla="*/ 0 w 882650"/>
                  <a:gd name="connsiteY0" fmla="*/ 0 h 768350"/>
                  <a:gd name="connsiteX1" fmla="*/ 82550 w 882650"/>
                  <a:gd name="connsiteY1" fmla="*/ 6350 h 768350"/>
                  <a:gd name="connsiteX2" fmla="*/ 139700 w 882650"/>
                  <a:gd name="connsiteY2" fmla="*/ 76200 h 768350"/>
                  <a:gd name="connsiteX3" fmla="*/ 165100 w 882650"/>
                  <a:gd name="connsiteY3" fmla="*/ 165100 h 768350"/>
                  <a:gd name="connsiteX4" fmla="*/ 152400 w 882650"/>
                  <a:gd name="connsiteY4" fmla="*/ 425450 h 768350"/>
                  <a:gd name="connsiteX5" fmla="*/ 127000 w 882650"/>
                  <a:gd name="connsiteY5" fmla="*/ 673100 h 768350"/>
                  <a:gd name="connsiteX6" fmla="*/ 222250 w 882650"/>
                  <a:gd name="connsiteY6" fmla="*/ 768350 h 768350"/>
                  <a:gd name="connsiteX7" fmla="*/ 546100 w 882650"/>
                  <a:gd name="connsiteY7" fmla="*/ 698500 h 768350"/>
                  <a:gd name="connsiteX8" fmla="*/ 679450 w 882650"/>
                  <a:gd name="connsiteY8" fmla="*/ 463550 h 768350"/>
                  <a:gd name="connsiteX9" fmla="*/ 768350 w 882650"/>
                  <a:gd name="connsiteY9" fmla="*/ 285750 h 768350"/>
                  <a:gd name="connsiteX10" fmla="*/ 844550 w 882650"/>
                  <a:gd name="connsiteY10" fmla="*/ 57150 h 768350"/>
                  <a:gd name="connsiteX11" fmla="*/ 882650 w 882650"/>
                  <a:gd name="connsiteY11" fmla="*/ 190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2650" h="768350">
                    <a:moveTo>
                      <a:pt x="0" y="0"/>
                    </a:moveTo>
                    <a:lnTo>
                      <a:pt x="82550" y="6350"/>
                    </a:lnTo>
                    <a:lnTo>
                      <a:pt x="139700" y="76200"/>
                    </a:lnTo>
                    <a:lnTo>
                      <a:pt x="165100" y="165100"/>
                    </a:lnTo>
                    <a:lnTo>
                      <a:pt x="152400" y="425450"/>
                    </a:lnTo>
                    <a:lnTo>
                      <a:pt x="127000" y="673100"/>
                    </a:lnTo>
                    <a:lnTo>
                      <a:pt x="222250" y="768350"/>
                    </a:lnTo>
                    <a:lnTo>
                      <a:pt x="546100" y="698500"/>
                    </a:lnTo>
                    <a:lnTo>
                      <a:pt x="679450" y="463550"/>
                    </a:lnTo>
                    <a:lnTo>
                      <a:pt x="768350" y="285750"/>
                    </a:lnTo>
                    <a:lnTo>
                      <a:pt x="844550" y="57150"/>
                    </a:lnTo>
                    <a:lnTo>
                      <a:pt x="882650" y="19050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E5C39A52-9BF8-BA40-E3F2-2A7F8B41E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3704" y="5213402"/>
                <a:ext cx="546445" cy="391645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矢印: ストライプ 13">
                <a:extLst>
                  <a:ext uri="{FF2B5EF4-FFF2-40B4-BE49-F238E27FC236}">
                    <a16:creationId xmlns:a16="http://schemas.microsoft.com/office/drawing/2014/main" id="{62F2C561-8865-B255-58F1-8700E933A0C9}"/>
                  </a:ext>
                </a:extLst>
              </p:cNvPr>
              <p:cNvSpPr/>
              <p:nvPr/>
            </p:nvSpPr>
            <p:spPr>
              <a:xfrm>
                <a:off x="1237205" y="5011138"/>
                <a:ext cx="319120" cy="148626"/>
              </a:xfrm>
              <a:prstGeom prst="stripedRightArrow">
                <a:avLst>
                  <a:gd name="adj1" fmla="val 55322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endParaRPr kumimoji="1" lang="ja-JP" altLang="en-US" sz="105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矢印: ストライプ 14">
                <a:extLst>
                  <a:ext uri="{FF2B5EF4-FFF2-40B4-BE49-F238E27FC236}">
                    <a16:creationId xmlns:a16="http://schemas.microsoft.com/office/drawing/2014/main" id="{150FBBC4-36BC-8350-73D2-5EF3F8B2E329}"/>
                  </a:ext>
                </a:extLst>
              </p:cNvPr>
              <p:cNvSpPr/>
              <p:nvPr/>
            </p:nvSpPr>
            <p:spPr>
              <a:xfrm>
                <a:off x="450353" y="4976755"/>
                <a:ext cx="319120" cy="148626"/>
              </a:xfrm>
              <a:prstGeom prst="stripedRightArrow">
                <a:avLst>
                  <a:gd name="adj1" fmla="val 55322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endParaRPr kumimoji="1" lang="ja-JP" altLang="en-US" sz="105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タイトル 3">
              <a:extLst>
                <a:ext uri="{FF2B5EF4-FFF2-40B4-BE49-F238E27FC236}">
                  <a16:creationId xmlns:a16="http://schemas.microsoft.com/office/drawing/2014/main" id="{B9BE3171-9223-E56F-9A00-4DA20CD72162}"/>
                </a:ext>
              </a:extLst>
            </p:cNvPr>
            <p:cNvSpPr txBox="1">
              <a:spLocks/>
            </p:cNvSpPr>
            <p:nvPr/>
          </p:nvSpPr>
          <p:spPr>
            <a:xfrm>
              <a:off x="3516835" y="6291503"/>
              <a:ext cx="857385" cy="31374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altLang="ja-JP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Test Vehicle</a:t>
              </a:r>
            </a:p>
            <a:p>
              <a:pPr algn="ctr"/>
              <a:r>
                <a:rPr lang="en-US" altLang="ja-JP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(bZ4X)</a:t>
              </a:r>
              <a:endPara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タイトル 3">
              <a:extLst>
                <a:ext uri="{FF2B5EF4-FFF2-40B4-BE49-F238E27FC236}">
                  <a16:creationId xmlns:a16="http://schemas.microsoft.com/office/drawing/2014/main" id="{626F16A9-C6CD-21D6-2335-4751398FA616}"/>
                </a:ext>
              </a:extLst>
            </p:cNvPr>
            <p:cNvSpPr txBox="1">
              <a:spLocks/>
            </p:cNvSpPr>
            <p:nvPr/>
          </p:nvSpPr>
          <p:spPr>
            <a:xfrm>
              <a:off x="849181" y="6312290"/>
              <a:ext cx="1131747" cy="313742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en-US" altLang="ja-JP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Gas and smoke</a:t>
              </a:r>
            </a:p>
            <a:p>
              <a:pPr algn="ctr"/>
              <a:r>
                <a:rPr lang="en-US" altLang="ja-JP" sz="9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Delivery system</a:t>
              </a:r>
              <a:endPara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A7A8E4B-BE75-09CC-6DF6-5E6143406408}"/>
              </a:ext>
            </a:extLst>
          </p:cNvPr>
          <p:cNvGrpSpPr/>
          <p:nvPr/>
        </p:nvGrpSpPr>
        <p:grpSpPr>
          <a:xfrm>
            <a:off x="9772271" y="901525"/>
            <a:ext cx="1727287" cy="1990364"/>
            <a:chOff x="9847903" y="1462660"/>
            <a:chExt cx="2303049" cy="2653819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54A6CE6F-363A-3153-DFDF-DD68019530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3624" y="1740353"/>
              <a:ext cx="2137328" cy="2376126"/>
              <a:chOff x="5911287" y="1193730"/>
              <a:chExt cx="3730717" cy="4147540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E5F53243-2E64-8452-6A2E-61F61C471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11287" y="1193730"/>
                <a:ext cx="3110655" cy="414754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E777AFA-975F-B9F3-C17D-3F0E97BC5892}"/>
                  </a:ext>
                </a:extLst>
              </p:cNvPr>
              <p:cNvSpPr txBox="1"/>
              <p:nvPr/>
            </p:nvSpPr>
            <p:spPr>
              <a:xfrm>
                <a:off x="6096001" y="2626709"/>
                <a:ext cx="1888499" cy="645267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pPr defTabSz="685800">
                  <a:lnSpc>
                    <a:spcPct val="135000"/>
                  </a:lnSpc>
                  <a:defRPr/>
                </a:pPr>
                <a:r>
                  <a:rPr kumimoji="1" lang="ja-JP" altLang="en-US" sz="150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① </a:t>
                </a:r>
                <a:r>
                  <a:rPr kumimoji="1" lang="en-US" altLang="ja-JP" sz="150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Face</a:t>
                </a:r>
                <a:endParaRPr kumimoji="1" lang="ja-JP" altLang="en-US" sz="150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FA567F0-7070-0E27-E778-240BB5A9FE99}"/>
                  </a:ext>
                </a:extLst>
              </p:cNvPr>
              <p:cNvSpPr txBox="1"/>
              <p:nvPr/>
            </p:nvSpPr>
            <p:spPr>
              <a:xfrm>
                <a:off x="7891544" y="4089987"/>
                <a:ext cx="1750460" cy="580951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pPr defTabSz="685800">
                  <a:lnSpc>
                    <a:spcPct val="135000"/>
                  </a:lnSpc>
                  <a:defRPr/>
                </a:pPr>
                <a:r>
                  <a:rPr lang="ja-JP" altLang="en-US" sz="135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② </a:t>
                </a:r>
                <a:r>
                  <a:rPr lang="en-US" altLang="ja-JP" sz="1350" dirty="0">
                    <a:solidFill>
                      <a:srgbClr val="FF0000"/>
                    </a:solidFill>
                    <a:effectLst>
                      <a:glow rad="63500">
                        <a:prstClr val="white"/>
                      </a:glow>
                    </a:effectLst>
                    <a:latin typeface="Yu Gothic UI"/>
                    <a:ea typeface="Yu Gothic UI"/>
                    <a:cs typeface="Times New Roman"/>
                  </a:rPr>
                  <a:t>Foot</a:t>
                </a:r>
                <a:endParaRPr kumimoji="1" lang="ja-JP" altLang="en-US" sz="135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Yu Gothic UI"/>
                  <a:ea typeface="Yu Gothic UI"/>
                  <a:cs typeface="Times New Roman"/>
                </a:endParaRPr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5016C03-9616-79B9-8397-77678EA28998}"/>
                  </a:ext>
                </a:extLst>
              </p:cNvPr>
              <p:cNvSpPr/>
              <p:nvPr/>
            </p:nvSpPr>
            <p:spPr>
              <a:xfrm>
                <a:off x="6096000" y="1901397"/>
                <a:ext cx="441146" cy="72531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DF248F5C-62CF-EF5E-28B6-596B20BEC18F}"/>
                  </a:ext>
                </a:extLst>
              </p:cNvPr>
              <p:cNvSpPr/>
              <p:nvPr/>
            </p:nvSpPr>
            <p:spPr>
              <a:xfrm>
                <a:off x="8482017" y="3869595"/>
                <a:ext cx="441146" cy="1848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DD2CDA0D-2CC6-DB01-8406-05F4CEBE9616}"/>
                </a:ext>
              </a:extLst>
            </p:cNvPr>
            <p:cNvSpPr txBox="1"/>
            <p:nvPr/>
          </p:nvSpPr>
          <p:spPr>
            <a:xfrm>
              <a:off x="9847903" y="1462660"/>
              <a:ext cx="1980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Sensor Location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49AE689-9535-AC27-5128-599815128490}"/>
              </a:ext>
            </a:extLst>
          </p:cNvPr>
          <p:cNvGrpSpPr/>
          <p:nvPr/>
        </p:nvGrpSpPr>
        <p:grpSpPr>
          <a:xfrm>
            <a:off x="9672013" y="3450639"/>
            <a:ext cx="1827545" cy="1718502"/>
            <a:chOff x="9652685" y="4454474"/>
            <a:chExt cx="2436727" cy="2291336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A3CF94A-757C-4EBE-9FD3-8BD94C74DC98}"/>
                </a:ext>
              </a:extLst>
            </p:cNvPr>
            <p:cNvSpPr txBox="1"/>
            <p:nvPr/>
          </p:nvSpPr>
          <p:spPr>
            <a:xfrm>
              <a:off x="10415876" y="6546439"/>
              <a:ext cx="1673536" cy="1993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lang="en-US" altLang="ja-JP" sz="825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(*) made by SOKEN inc.</a:t>
              </a:r>
              <a:endParaRPr kumimoji="1" lang="ja-JP" altLang="en-US" sz="825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C1C4297-86C5-D7D4-234E-5F739B5BC203}"/>
                </a:ext>
              </a:extLst>
            </p:cNvPr>
            <p:cNvGrpSpPr/>
            <p:nvPr/>
          </p:nvGrpSpPr>
          <p:grpSpPr>
            <a:xfrm>
              <a:off x="9652685" y="4744431"/>
              <a:ext cx="2390808" cy="1822168"/>
              <a:chOff x="8903369" y="5512083"/>
              <a:chExt cx="2390808" cy="1822168"/>
            </a:xfrm>
          </p:grpSpPr>
          <p:sp>
            <p:nvSpPr>
              <p:cNvPr id="28" name="四角形: 角を丸くする 27">
                <a:extLst>
                  <a:ext uri="{FF2B5EF4-FFF2-40B4-BE49-F238E27FC236}">
                    <a16:creationId xmlns:a16="http://schemas.microsoft.com/office/drawing/2014/main" id="{2A3FB5AD-7831-F9C7-1CAC-F5EA448FF9DB}"/>
                  </a:ext>
                </a:extLst>
              </p:cNvPr>
              <p:cNvSpPr/>
              <p:nvPr/>
            </p:nvSpPr>
            <p:spPr>
              <a:xfrm>
                <a:off x="8903369" y="5512083"/>
                <a:ext cx="2390808" cy="1822168"/>
              </a:xfrm>
              <a:prstGeom prst="roundRect">
                <a:avLst>
                  <a:gd name="adj" fmla="val 9933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398C153C-72B8-7F45-B262-5ADE48D57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469" b="94191" l="9804" r="92157">
                            <a14:foregroundMark x1="22816" y1="7469" x2="22816" y2="7469"/>
                            <a14:foregroundMark x1="90374" y1="79876" x2="90374" y2="79876"/>
                            <a14:foregroundMark x1="89661" y1="78631" x2="89661" y2="78631"/>
                            <a14:foregroundMark x1="62032" y1="90871" x2="62032" y2="90871"/>
                            <a14:foregroundMark x1="58467" y1="94398" x2="58467" y2="94398"/>
                            <a14:foregroundMark x1="81818" y1="55187" x2="81818" y2="55187"/>
                            <a14:foregroundMark x1="87522" y1="47303" x2="87522" y2="47303"/>
                            <a14:foregroundMark x1="88235" y1="45436" x2="88235" y2="45436"/>
                            <a14:foregroundMark x1="87166" y1="45228" x2="87166" y2="45228"/>
                            <a14:foregroundMark x1="82531" y1="44606" x2="82531" y2="44606"/>
                            <a14:foregroundMark x1="79323" y1="42946" x2="79323" y2="42946"/>
                            <a14:foregroundMark x1="75936" y1="39834" x2="75936" y2="39834"/>
                            <a14:foregroundMark x1="77718" y1="36515" x2="77718" y2="36515"/>
                            <a14:foregroundMark x1="71123" y1="37967" x2="71123" y2="37967"/>
                            <a14:foregroundMark x1="78075" y1="69295" x2="78075" y2="69295"/>
                            <a14:foregroundMark x1="45098" y1="68465" x2="45098" y2="68465"/>
                            <a14:foregroundMark x1="45276" y1="37967" x2="45276" y2="37967"/>
                            <a14:foregroundMark x1="89127" y1="77801" x2="89127" y2="77801"/>
                            <a14:foregroundMark x1="86809" y1="80705" x2="86809" y2="80705"/>
                            <a14:foregroundMark x1="89127" y1="83817" x2="89127" y2="83817"/>
                            <a14:foregroundMark x1="91979" y1="83817" x2="91979" y2="83817"/>
                            <a14:foregroundMark x1="89127" y1="44191" x2="89127" y2="44191"/>
                            <a14:foregroundMark x1="90731" y1="50207" x2="90731" y2="50207"/>
                            <a14:foregroundMark x1="91622" y1="43776" x2="91622" y2="43776"/>
                            <a14:foregroundMark x1="91087" y1="77801" x2="91087" y2="77801"/>
                            <a14:foregroundMark x1="91622" y1="77593" x2="91622" y2="77593"/>
                            <a14:foregroundMark x1="92157" y1="77801" x2="92157" y2="77801"/>
                            <a14:foregroundMark x1="48841" y1="9336" x2="48841" y2="9336"/>
                            <a14:foregroundMark x1="49733" y1="9129" x2="49733" y2="9129"/>
                            <a14:foregroundMark x1="50802" y1="9544" x2="50802" y2="9544"/>
                            <a14:foregroundMark x1="90374" y1="51867" x2="90374" y2="518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8381" y="5768814"/>
                <a:ext cx="1741693" cy="1542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96EEF905-D8F6-DD20-1A56-1FF390142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568" y="5754496"/>
                <a:ext cx="654653" cy="77241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BBA2D3A-C8FD-011B-90EE-7BFE3E2C9683}"/>
                  </a:ext>
                </a:extLst>
              </p:cNvPr>
              <p:cNvSpPr txBox="1"/>
              <p:nvPr/>
            </p:nvSpPr>
            <p:spPr>
              <a:xfrm>
                <a:off x="9983866" y="5582366"/>
                <a:ext cx="115416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Mid-infrared LED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1F25699-04D9-8713-B82A-55ECCC533878}"/>
                  </a:ext>
                </a:extLst>
              </p:cNvPr>
              <p:cNvSpPr txBox="1"/>
              <p:nvPr/>
            </p:nvSpPr>
            <p:spPr>
              <a:xfrm>
                <a:off x="8989512" y="6684568"/>
                <a:ext cx="780239" cy="338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Band Pass Filter</a:t>
                </a:r>
              </a:p>
            </p:txBody>
          </p: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AA6E0304-0D74-0FE2-51E5-090FA96D8F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59859" y="6813144"/>
                <a:ext cx="659243" cy="23855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矢印: 下 33">
                <a:extLst>
                  <a:ext uri="{FF2B5EF4-FFF2-40B4-BE49-F238E27FC236}">
                    <a16:creationId xmlns:a16="http://schemas.microsoft.com/office/drawing/2014/main" id="{D7BE8183-E860-4890-2C59-CBC5AA17D67E}"/>
                  </a:ext>
                </a:extLst>
              </p:cNvPr>
              <p:cNvSpPr/>
              <p:nvPr/>
            </p:nvSpPr>
            <p:spPr>
              <a:xfrm flipH="1">
                <a:off x="10476832" y="5848361"/>
                <a:ext cx="100804" cy="1485890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C8504ED-D791-CC34-8357-A8212C4EE717}"/>
                  </a:ext>
                </a:extLst>
              </p:cNvPr>
              <p:cNvSpPr txBox="1"/>
              <p:nvPr/>
            </p:nvSpPr>
            <p:spPr>
              <a:xfrm>
                <a:off x="9795424" y="7156487"/>
                <a:ext cx="585631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Gas</a:t>
                </a:r>
                <a:r>
                  <a:rPr kumimoji="1" lang="ja-JP" altLang="en-US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flow</a:t>
                </a:r>
                <a:endParaRPr kumimoji="1" lang="ja-JP" altLang="en-US" sz="825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5CE8DBE7-A9C2-0367-49E0-DCC55C061D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5492" y="5794098"/>
                <a:ext cx="167173" cy="84704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>
                <a:glow rad="127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F3CDD258-EFA0-D5C0-7E02-8B6EF920CA51}"/>
                  </a:ext>
                </a:extLst>
              </p:cNvPr>
              <p:cNvSpPr txBox="1"/>
              <p:nvPr/>
            </p:nvSpPr>
            <p:spPr>
              <a:xfrm>
                <a:off x="9002409" y="5557082"/>
                <a:ext cx="90836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825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Photo Sensor</a:t>
                </a:r>
                <a:endParaRPr kumimoji="1" lang="ja-JP" altLang="en-US" sz="825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69A3C49-CCBE-B734-D64B-98A46B1F5707}"/>
                </a:ext>
              </a:extLst>
            </p:cNvPr>
            <p:cNvSpPr txBox="1"/>
            <p:nvPr/>
          </p:nvSpPr>
          <p:spPr>
            <a:xfrm>
              <a:off x="10138629" y="4454474"/>
              <a:ext cx="1621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NDIR sensor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BB473DF-5929-C5D8-4632-4BA6E5C2AE7A}"/>
              </a:ext>
            </a:extLst>
          </p:cNvPr>
          <p:cNvSpPr txBox="1"/>
          <p:nvPr/>
        </p:nvSpPr>
        <p:spPr>
          <a:xfrm>
            <a:off x="9360862" y="3020137"/>
            <a:ext cx="17670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(*)Test gas: CO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41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2637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C8ACB61-378A-6902-9A4E-4D034E6A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04" y="274638"/>
            <a:ext cx="9233810" cy="424732"/>
          </a:xfrm>
        </p:spPr>
        <p:txBody>
          <a:bodyPr wrap="none">
            <a:spAutoFit/>
          </a:bodyPr>
          <a:lstStyle/>
          <a:p>
            <a:pPr algn="ctr" defTabSz="179384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Comparison : Fresh/Recirc , and  Fan On/Off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(Fast Leak)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424CD-F0F9-65D3-BE5D-46ED4796838F}"/>
              </a:ext>
            </a:extLst>
          </p:cNvPr>
          <p:cNvSpPr txBox="1">
            <a:spLocks/>
          </p:cNvSpPr>
          <p:nvPr/>
        </p:nvSpPr>
        <p:spPr>
          <a:xfrm>
            <a:off x="1309561" y="428878"/>
            <a:ext cx="6858000" cy="5008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79384"/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CBC590-37EE-CDC2-71AF-BCDD42316520}"/>
              </a:ext>
            </a:extLst>
          </p:cNvPr>
          <p:cNvSpPr txBox="1"/>
          <p:nvPr/>
        </p:nvSpPr>
        <p:spPr>
          <a:xfrm>
            <a:off x="443227" y="2009733"/>
            <a:ext cx="1009572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3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3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300sec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0F2776-A3AC-7754-EAB1-6C448AEEC8EF}"/>
              </a:ext>
            </a:extLst>
          </p:cNvPr>
          <p:cNvSpPr txBox="1"/>
          <p:nvPr/>
        </p:nvSpPr>
        <p:spPr>
          <a:xfrm>
            <a:off x="4872224" y="2009733"/>
            <a:ext cx="83009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Overall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DF7F90-0834-1C7D-B726-8857A80994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25"/>
          <a:stretch/>
        </p:blipFill>
        <p:spPr>
          <a:xfrm>
            <a:off x="71115" y="2317926"/>
            <a:ext cx="4598129" cy="20182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F836C2-805E-9242-4945-BA7BCFD57F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44" y="2317926"/>
            <a:ext cx="4457687" cy="20088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CD9ACD-B85D-E5FA-2D32-21349651D951}"/>
              </a:ext>
            </a:extLst>
          </p:cNvPr>
          <p:cNvSpPr txBox="1"/>
          <p:nvPr/>
        </p:nvSpPr>
        <p:spPr>
          <a:xfrm>
            <a:off x="285113" y="1612134"/>
            <a:ext cx="2021259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600g, Foot sensor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0D3141-3E5E-9D36-6204-E02A83BA9D0A}"/>
              </a:ext>
            </a:extLst>
          </p:cNvPr>
          <p:cNvSpPr txBox="1"/>
          <p:nvPr/>
        </p:nvSpPr>
        <p:spPr>
          <a:xfrm>
            <a:off x="4410661" y="4101862"/>
            <a:ext cx="28854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F1A5C0-0DA1-9F4D-C631-083C7562C431}"/>
              </a:ext>
            </a:extLst>
          </p:cNvPr>
          <p:cNvSpPr txBox="1"/>
          <p:nvPr/>
        </p:nvSpPr>
        <p:spPr>
          <a:xfrm>
            <a:off x="2226697" y="4188240"/>
            <a:ext cx="565861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Time[sec]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D71B6E-62C2-831A-04E8-E4AE4FF601CE}"/>
              </a:ext>
            </a:extLst>
          </p:cNvPr>
          <p:cNvSpPr txBox="1"/>
          <p:nvPr/>
        </p:nvSpPr>
        <p:spPr>
          <a:xfrm>
            <a:off x="8646030" y="4101862"/>
            <a:ext cx="48090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10000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19579B-ACB2-21C8-58C0-555A04898380}"/>
              </a:ext>
            </a:extLst>
          </p:cNvPr>
          <p:cNvSpPr txBox="1"/>
          <p:nvPr/>
        </p:nvSpPr>
        <p:spPr>
          <a:xfrm>
            <a:off x="6736179" y="4217279"/>
            <a:ext cx="565861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Time[sec]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1151C-3753-6F58-A514-7034FE999008}"/>
              </a:ext>
            </a:extLst>
          </p:cNvPr>
          <p:cNvSpPr txBox="1"/>
          <p:nvPr/>
        </p:nvSpPr>
        <p:spPr>
          <a:xfrm rot="16200000">
            <a:off x="-444579" y="3228914"/>
            <a:ext cx="117179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695EB3-C2B0-4DE9-F37F-929D1D3CB77F}"/>
              </a:ext>
            </a:extLst>
          </p:cNvPr>
          <p:cNvSpPr txBox="1"/>
          <p:nvPr/>
        </p:nvSpPr>
        <p:spPr>
          <a:xfrm rot="16200000">
            <a:off x="4154681" y="3235244"/>
            <a:ext cx="112691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007B620-D07F-8C99-8555-38A9501476AD}"/>
              </a:ext>
            </a:extLst>
          </p:cNvPr>
          <p:cNvSpPr txBox="1"/>
          <p:nvPr/>
        </p:nvSpPr>
        <p:spPr>
          <a:xfrm>
            <a:off x="1111894" y="2784826"/>
            <a:ext cx="90890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Off(Fresh)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3D2AEB-10AD-D89F-B08D-9B6BA86A9E10}"/>
              </a:ext>
            </a:extLst>
          </p:cNvPr>
          <p:cNvSpPr txBox="1"/>
          <p:nvPr/>
        </p:nvSpPr>
        <p:spPr>
          <a:xfrm>
            <a:off x="997594" y="2446010"/>
            <a:ext cx="90088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On(Fresh)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8E1C93-0591-C510-00C9-49C9457D1036}"/>
              </a:ext>
            </a:extLst>
          </p:cNvPr>
          <p:cNvSpPr txBox="1"/>
          <p:nvPr/>
        </p:nvSpPr>
        <p:spPr>
          <a:xfrm>
            <a:off x="655176" y="3730037"/>
            <a:ext cx="844783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On(Recirc)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3D292A-716A-C825-1DEA-6930E67FD73C}"/>
              </a:ext>
            </a:extLst>
          </p:cNvPr>
          <p:cNvSpPr txBox="1"/>
          <p:nvPr/>
        </p:nvSpPr>
        <p:spPr>
          <a:xfrm>
            <a:off x="1237433" y="3963873"/>
            <a:ext cx="84959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Off(Recirc)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4D0F238-757C-C7E9-5C2E-FE06C212B072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5281900" y="3210606"/>
            <a:ext cx="187432" cy="386007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DF8C681-B49C-0B51-F75B-19C3FB12CF67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5281900" y="3210606"/>
            <a:ext cx="446015" cy="462207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478D6A-18A3-6140-A180-087E5362BB06}"/>
              </a:ext>
            </a:extLst>
          </p:cNvPr>
          <p:cNvSpPr txBox="1"/>
          <p:nvPr/>
        </p:nvSpPr>
        <p:spPr>
          <a:xfrm>
            <a:off x="6102197" y="2795516"/>
            <a:ext cx="90890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Off(Fresh)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586B62-38BE-121B-3946-4C7395B4DBCE}"/>
              </a:ext>
            </a:extLst>
          </p:cNvPr>
          <p:cNvSpPr txBox="1"/>
          <p:nvPr/>
        </p:nvSpPr>
        <p:spPr>
          <a:xfrm>
            <a:off x="4169740" y="2799105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BDBC3E0-3EEE-4D07-4417-64871A787991}"/>
              </a:ext>
            </a:extLst>
          </p:cNvPr>
          <p:cNvCxnSpPr/>
          <p:nvPr/>
        </p:nvCxnSpPr>
        <p:spPr>
          <a:xfrm>
            <a:off x="285911" y="3029938"/>
            <a:ext cx="42636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C489595-66F6-EE5E-B1FE-B31821CC1175}"/>
              </a:ext>
            </a:extLst>
          </p:cNvPr>
          <p:cNvCxnSpPr>
            <a:cxnSpLocks/>
          </p:cNvCxnSpPr>
          <p:nvPr/>
        </p:nvCxnSpPr>
        <p:spPr>
          <a:xfrm>
            <a:off x="4984911" y="3079942"/>
            <a:ext cx="40217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E15677-B3A5-71FB-B219-84A0418CA127}"/>
              </a:ext>
            </a:extLst>
          </p:cNvPr>
          <p:cNvSpPr txBox="1"/>
          <p:nvPr/>
        </p:nvSpPr>
        <p:spPr>
          <a:xfrm>
            <a:off x="5013929" y="2904139"/>
            <a:ext cx="535942" cy="306467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</a:t>
            </a:r>
          </a:p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Stopped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F907C9D-DCFB-E247-F288-7A8BA31B309E}"/>
              </a:ext>
            </a:extLst>
          </p:cNvPr>
          <p:cNvSpPr txBox="1"/>
          <p:nvPr/>
        </p:nvSpPr>
        <p:spPr>
          <a:xfrm>
            <a:off x="8633345" y="2818598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C0DBD5-173E-3003-4ABA-5489C917EDBB}"/>
              </a:ext>
            </a:extLst>
          </p:cNvPr>
          <p:cNvSpPr txBox="1"/>
          <p:nvPr/>
        </p:nvSpPr>
        <p:spPr>
          <a:xfrm>
            <a:off x="8130517" y="3203018"/>
            <a:ext cx="93615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On(Recirc)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FCC3B8-7CBB-3DB1-D347-7C8FBF6572C7}"/>
              </a:ext>
            </a:extLst>
          </p:cNvPr>
          <p:cNvSpPr txBox="1"/>
          <p:nvPr/>
        </p:nvSpPr>
        <p:spPr>
          <a:xfrm>
            <a:off x="8185890" y="3476555"/>
            <a:ext cx="94416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Off(Recirc)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481E4E-0259-7590-DBBA-E9F49E221111}"/>
              </a:ext>
            </a:extLst>
          </p:cNvPr>
          <p:cNvSpPr txBox="1"/>
          <p:nvPr/>
        </p:nvSpPr>
        <p:spPr>
          <a:xfrm>
            <a:off x="6149629" y="3178641"/>
            <a:ext cx="90088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On(Fresh)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32BFDB8-AE5A-A8A3-BFF5-A5263DF215B4}"/>
              </a:ext>
            </a:extLst>
          </p:cNvPr>
          <p:cNvSpPr txBox="1"/>
          <p:nvPr/>
        </p:nvSpPr>
        <p:spPr>
          <a:xfrm>
            <a:off x="7371789" y="3184614"/>
            <a:ext cx="535942" cy="306467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</a:t>
            </a:r>
          </a:p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Stopped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7222EE1-668E-E5C2-9B37-73A1F14B595C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7639760" y="3491081"/>
            <a:ext cx="440195" cy="180325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0FF146C-254B-4806-EA5A-D411A82A0A5B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7639760" y="3491081"/>
            <a:ext cx="267971" cy="180325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A8CA51F-52EE-83DF-CE2A-C2BF1F24FFBD}"/>
              </a:ext>
            </a:extLst>
          </p:cNvPr>
          <p:cNvSpPr txBox="1"/>
          <p:nvPr/>
        </p:nvSpPr>
        <p:spPr>
          <a:xfrm flipH="1">
            <a:off x="81219" y="864294"/>
            <a:ext cx="9010031" cy="510778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135731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Fresh:	Peak is above LFL at 600g leak. Fan Off increase higher concentration after Blower Off.</a:t>
            </a:r>
          </a:p>
          <a:p>
            <a:pPr defTabSz="135731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Recirc:	Peak is below LFL at same leak. After stopping HVAC blower, Fan On is higher than Off.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A8B14BB-C05D-AE3E-2FD5-04246BBF6A08}"/>
              </a:ext>
            </a:extLst>
          </p:cNvPr>
          <p:cNvGrpSpPr/>
          <p:nvPr/>
        </p:nvGrpSpPr>
        <p:grpSpPr>
          <a:xfrm flipH="1">
            <a:off x="3841512" y="2955607"/>
            <a:ext cx="252885" cy="70062"/>
            <a:chOff x="3921867" y="2526692"/>
            <a:chExt cx="252885" cy="70062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E3A0CC19-FDCC-B357-E88E-35083284D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7614E1D-DFFC-57C8-A1E8-3085F77F4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89CF94B6-CF6D-DBBD-61BE-D655C273D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D766CB8-E95C-484D-9A73-C8061E52A486}"/>
              </a:ext>
            </a:extLst>
          </p:cNvPr>
          <p:cNvGrpSpPr/>
          <p:nvPr/>
        </p:nvGrpSpPr>
        <p:grpSpPr>
          <a:xfrm flipH="1">
            <a:off x="8314015" y="3000628"/>
            <a:ext cx="252885" cy="70062"/>
            <a:chOff x="3921867" y="2526692"/>
            <a:chExt cx="252885" cy="70062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33831B6-9C30-DB67-3BD0-B839293C6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A192299-5A98-09B7-A193-80362E27E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DACCA1E8-1263-8387-A7F7-D9345D4B8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29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7">
            <a:extLst>
              <a:ext uri="{FF2B5EF4-FFF2-40B4-BE49-F238E27FC236}">
                <a16:creationId xmlns:a16="http://schemas.microsoft.com/office/drawing/2014/main" id="{26999BC5-6576-6CDB-8620-1104D91C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60" y="274638"/>
            <a:ext cx="7320081" cy="424732"/>
          </a:xfrm>
        </p:spPr>
        <p:txBody>
          <a:bodyPr wrap="none">
            <a:spAutoFit/>
          </a:bodyPr>
          <a:lstStyle/>
          <a:p>
            <a:pPr algn="ctr" defTabSz="179384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Comparison : Fresh/Recirc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(Slow Leak, Fan On)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99282F-4AC3-BEA2-4A34-BAA29B9AB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1" y="2294300"/>
            <a:ext cx="4286736" cy="19676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40C746-0B7D-24C7-167C-242F2CFA6CA7}"/>
              </a:ext>
            </a:extLst>
          </p:cNvPr>
          <p:cNvSpPr txBox="1">
            <a:spLocks/>
          </p:cNvSpPr>
          <p:nvPr/>
        </p:nvSpPr>
        <p:spPr>
          <a:xfrm>
            <a:off x="1143000" y="767527"/>
            <a:ext cx="6858000" cy="5008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79384"/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34576C-51B2-4123-5B0D-FE5A1A78D501}"/>
              </a:ext>
            </a:extLst>
          </p:cNvPr>
          <p:cNvSpPr txBox="1"/>
          <p:nvPr/>
        </p:nvSpPr>
        <p:spPr>
          <a:xfrm>
            <a:off x="376578" y="1887156"/>
            <a:ext cx="804579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Recirc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529747-ACA3-A95F-BA98-E1C438E4C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348" y="2310252"/>
            <a:ext cx="4422852" cy="199137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0DA601-ED96-7335-7D5D-AC38F5658EC2}"/>
              </a:ext>
            </a:extLst>
          </p:cNvPr>
          <p:cNvSpPr txBox="1"/>
          <p:nvPr/>
        </p:nvSpPr>
        <p:spPr>
          <a:xfrm>
            <a:off x="4690209" y="1863259"/>
            <a:ext cx="74815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Fresh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663563-CAEA-3DD1-FE8B-0006D8D61398}"/>
              </a:ext>
            </a:extLst>
          </p:cNvPr>
          <p:cNvSpPr txBox="1"/>
          <p:nvPr/>
        </p:nvSpPr>
        <p:spPr>
          <a:xfrm>
            <a:off x="2083396" y="4151315"/>
            <a:ext cx="51777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Time[</a:t>
            </a:r>
            <a:r>
              <a:rPr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Hr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929690-5924-5E2B-0363-C88B88E36AFB}"/>
              </a:ext>
            </a:extLst>
          </p:cNvPr>
          <p:cNvSpPr txBox="1"/>
          <p:nvPr/>
        </p:nvSpPr>
        <p:spPr>
          <a:xfrm rot="16200000">
            <a:off x="-460338" y="3073716"/>
            <a:ext cx="112691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138766-8F87-B79D-9E3F-8659D47495E4}"/>
              </a:ext>
            </a:extLst>
          </p:cNvPr>
          <p:cNvSpPr txBox="1"/>
          <p:nvPr/>
        </p:nvSpPr>
        <p:spPr>
          <a:xfrm rot="16200000">
            <a:off x="4043371" y="3108049"/>
            <a:ext cx="112691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09ABA6-6783-EDE5-CB4E-723522CD38F3}"/>
              </a:ext>
            </a:extLst>
          </p:cNvPr>
          <p:cNvSpPr txBox="1"/>
          <p:nvPr/>
        </p:nvSpPr>
        <p:spPr>
          <a:xfrm>
            <a:off x="6594024" y="4171636"/>
            <a:ext cx="51777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Time[</a:t>
            </a:r>
            <a:r>
              <a:rPr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Hr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EDC7ED-2AA0-AAE3-41C1-E847EEA9E9F4}"/>
              </a:ext>
            </a:extLst>
          </p:cNvPr>
          <p:cNvSpPr txBox="1"/>
          <p:nvPr/>
        </p:nvSpPr>
        <p:spPr>
          <a:xfrm>
            <a:off x="2986118" y="2366530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5CEBCDF-F47A-13A2-35B0-9AD6BEEA35FF}"/>
              </a:ext>
            </a:extLst>
          </p:cNvPr>
          <p:cNvSpPr txBox="1"/>
          <p:nvPr/>
        </p:nvSpPr>
        <p:spPr>
          <a:xfrm>
            <a:off x="7578774" y="2354375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1A9D22-3339-3998-EF88-92E33F72FDAE}"/>
              </a:ext>
            </a:extLst>
          </p:cNvPr>
          <p:cNvSpPr txBox="1"/>
          <p:nvPr/>
        </p:nvSpPr>
        <p:spPr>
          <a:xfrm>
            <a:off x="3942052" y="2736069"/>
            <a:ext cx="25648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5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foot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4B198E-6593-16B6-6040-E538A1071915}"/>
              </a:ext>
            </a:extLst>
          </p:cNvPr>
          <p:cNvSpPr txBox="1"/>
          <p:nvPr/>
        </p:nvSpPr>
        <p:spPr>
          <a:xfrm>
            <a:off x="3942052" y="3238766"/>
            <a:ext cx="269304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50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2B8FCA-8D55-B50B-8095-31DCBE13A034}"/>
              </a:ext>
            </a:extLst>
          </p:cNvPr>
          <p:cNvSpPr txBox="1"/>
          <p:nvPr/>
        </p:nvSpPr>
        <p:spPr>
          <a:xfrm>
            <a:off x="8601243" y="2275632"/>
            <a:ext cx="256480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5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foot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C20E67-53B1-A5BC-1514-3309ACCF58E4}"/>
              </a:ext>
            </a:extLst>
          </p:cNvPr>
          <p:cNvSpPr txBox="1"/>
          <p:nvPr/>
        </p:nvSpPr>
        <p:spPr>
          <a:xfrm>
            <a:off x="8498218" y="2828806"/>
            <a:ext cx="269304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050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455D4D-1A8C-90E3-04E0-FF02BD6F9694}"/>
              </a:ext>
            </a:extLst>
          </p:cNvPr>
          <p:cNvSpPr txBox="1"/>
          <p:nvPr/>
        </p:nvSpPr>
        <p:spPr>
          <a:xfrm>
            <a:off x="190653" y="1436236"/>
            <a:ext cx="299524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600g, 0.034g/s(Slow Leak)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794134-BC0E-74D5-FCD2-21C19D4E5D25}"/>
              </a:ext>
            </a:extLst>
          </p:cNvPr>
          <p:cNvSpPr txBox="1"/>
          <p:nvPr/>
        </p:nvSpPr>
        <p:spPr>
          <a:xfrm flipH="1">
            <a:off x="297067" y="993882"/>
            <a:ext cx="8568628" cy="255389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At up to 600g leak, Recirc mode can prevent from above LFL, even if after Blower stopping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8C61E4-8621-6088-5A79-9CFD988D0E2E}"/>
              </a:ext>
            </a:extLst>
          </p:cNvPr>
          <p:cNvSpPr txBox="1"/>
          <p:nvPr/>
        </p:nvSpPr>
        <p:spPr>
          <a:xfrm>
            <a:off x="6227974" y="2108946"/>
            <a:ext cx="516488" cy="25391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300g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363393-4131-C8B1-2989-B023AB9E025E}"/>
              </a:ext>
            </a:extLst>
          </p:cNvPr>
          <p:cNvSpPr txBox="1"/>
          <p:nvPr/>
        </p:nvSpPr>
        <p:spPr>
          <a:xfrm>
            <a:off x="7928229" y="2082641"/>
            <a:ext cx="516488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600g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729C2E0-46AD-8FDD-BB6C-082160CB943D}"/>
              </a:ext>
            </a:extLst>
          </p:cNvPr>
          <p:cNvSpPr txBox="1"/>
          <p:nvPr/>
        </p:nvSpPr>
        <p:spPr>
          <a:xfrm>
            <a:off x="1718473" y="2112614"/>
            <a:ext cx="516488" cy="25391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300g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A4AB7C-1C9F-C2E2-BAA9-98C60DEF0411}"/>
              </a:ext>
            </a:extLst>
          </p:cNvPr>
          <p:cNvSpPr txBox="1"/>
          <p:nvPr/>
        </p:nvSpPr>
        <p:spPr>
          <a:xfrm>
            <a:off x="3327471" y="2126341"/>
            <a:ext cx="516488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600g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FACDE2B-C777-720A-4629-45FA1CD13F02}"/>
              </a:ext>
            </a:extLst>
          </p:cNvPr>
          <p:cNvCxnSpPr>
            <a:cxnSpLocks/>
          </p:cNvCxnSpPr>
          <p:nvPr/>
        </p:nvCxnSpPr>
        <p:spPr>
          <a:xfrm>
            <a:off x="3619569" y="3478285"/>
            <a:ext cx="83751" cy="235195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DACA6F6-B9EE-3CC6-A066-4A4EE12F23A7}"/>
              </a:ext>
            </a:extLst>
          </p:cNvPr>
          <p:cNvSpPr txBox="1"/>
          <p:nvPr/>
        </p:nvSpPr>
        <p:spPr>
          <a:xfrm>
            <a:off x="8076359" y="3508699"/>
            <a:ext cx="535942" cy="306467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</a:t>
            </a:r>
          </a:p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Stopped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E5CAD65-4679-0131-046A-BC0B4FC36E57}"/>
              </a:ext>
            </a:extLst>
          </p:cNvPr>
          <p:cNvCxnSpPr>
            <a:cxnSpLocks/>
          </p:cNvCxnSpPr>
          <p:nvPr/>
        </p:nvCxnSpPr>
        <p:spPr>
          <a:xfrm>
            <a:off x="8232041" y="3261811"/>
            <a:ext cx="75059" cy="268964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234ADEC-79CA-D093-16E3-0D9FB8624CD8}"/>
              </a:ext>
            </a:extLst>
          </p:cNvPr>
          <p:cNvCxnSpPr>
            <a:cxnSpLocks/>
          </p:cNvCxnSpPr>
          <p:nvPr/>
        </p:nvCxnSpPr>
        <p:spPr>
          <a:xfrm>
            <a:off x="297067" y="2603712"/>
            <a:ext cx="402557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DC3A608-6AB9-8E6D-3DC1-CD62A00D6ECF}"/>
              </a:ext>
            </a:extLst>
          </p:cNvPr>
          <p:cNvCxnSpPr>
            <a:cxnSpLocks/>
          </p:cNvCxnSpPr>
          <p:nvPr/>
        </p:nvCxnSpPr>
        <p:spPr>
          <a:xfrm>
            <a:off x="4840124" y="2619983"/>
            <a:ext cx="402557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90A2DEA-78E0-B2EE-C9C5-1FD88F11792F}"/>
              </a:ext>
            </a:extLst>
          </p:cNvPr>
          <p:cNvGrpSpPr/>
          <p:nvPr/>
        </p:nvGrpSpPr>
        <p:grpSpPr>
          <a:xfrm flipH="1">
            <a:off x="3921867" y="2526692"/>
            <a:ext cx="252885" cy="70062"/>
            <a:chOff x="3921867" y="2526692"/>
            <a:chExt cx="252885" cy="70062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7AEEF0C-2808-F09B-501D-403E75946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D5D13FE-5555-1373-A9EE-AFE3CC356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83BE28A-A6C8-15E6-4E5C-5E6E3D446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814B153-5661-FF23-8641-B141CC7DB1D1}"/>
              </a:ext>
            </a:extLst>
          </p:cNvPr>
          <p:cNvGrpSpPr/>
          <p:nvPr/>
        </p:nvGrpSpPr>
        <p:grpSpPr>
          <a:xfrm flipH="1">
            <a:off x="8636098" y="2546350"/>
            <a:ext cx="252885" cy="70062"/>
            <a:chOff x="3921867" y="2526692"/>
            <a:chExt cx="252885" cy="70062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BB19857-1823-AF50-8034-9D7498AE7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40409AA-8383-653A-338D-735346A47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2305AF8-5C67-69D5-91E8-EA78CDEAB6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364E5D-D33C-1A85-0D0B-4DC99EFD9DBC}"/>
              </a:ext>
            </a:extLst>
          </p:cNvPr>
          <p:cNvSpPr txBox="1"/>
          <p:nvPr/>
        </p:nvSpPr>
        <p:spPr>
          <a:xfrm>
            <a:off x="3638810" y="3677898"/>
            <a:ext cx="535942" cy="306467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</a:t>
            </a:r>
          </a:p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Stopped</a:t>
            </a:r>
          </a:p>
        </p:txBody>
      </p:sp>
    </p:spTree>
    <p:extLst>
      <p:ext uri="{BB962C8B-B14F-4D97-AF65-F5344CB8AC3E}">
        <p14:creationId xmlns:p14="http://schemas.microsoft.com/office/powerpoint/2010/main" val="306761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C8ACB61-378A-6902-9A4E-4D034E6A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49" y="274638"/>
            <a:ext cx="5845318" cy="424732"/>
          </a:xfrm>
        </p:spPr>
        <p:txBody>
          <a:bodyPr wrap="none">
            <a:spAutoFit/>
          </a:bodyPr>
          <a:lstStyle/>
          <a:p>
            <a:pPr algn="ctr" defTabSz="179384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Charge vs. concentration in the Cabin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D7F0712-062D-4D57-DDB2-26432A188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0"/>
          <a:stretch/>
        </p:blipFill>
        <p:spPr>
          <a:xfrm>
            <a:off x="4807662" y="1982631"/>
            <a:ext cx="3878129" cy="24325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777D255-705A-6F7F-24BC-9C8E78C72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09" y="2024507"/>
            <a:ext cx="3878129" cy="24325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6249BF-75F2-4BE1-A7A0-C24682CE3B68}"/>
              </a:ext>
            </a:extLst>
          </p:cNvPr>
          <p:cNvSpPr txBox="1">
            <a:spLocks/>
          </p:cNvSpPr>
          <p:nvPr/>
        </p:nvSpPr>
        <p:spPr>
          <a:xfrm>
            <a:off x="1065001" y="633866"/>
            <a:ext cx="6858000" cy="5008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79384"/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250947-04A6-7C5F-CF87-7A20D53925FF}"/>
              </a:ext>
            </a:extLst>
          </p:cNvPr>
          <p:cNvSpPr txBox="1"/>
          <p:nvPr/>
        </p:nvSpPr>
        <p:spPr>
          <a:xfrm>
            <a:off x="411753" y="1749774"/>
            <a:ext cx="137204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Foot sensor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53675A-49AD-431E-BC70-313809F763E0}"/>
              </a:ext>
            </a:extLst>
          </p:cNvPr>
          <p:cNvSpPr txBox="1"/>
          <p:nvPr/>
        </p:nvSpPr>
        <p:spPr>
          <a:xfrm>
            <a:off x="4896035" y="1749774"/>
            <a:ext cx="138352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5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 sensor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C1216C-350D-3A0C-F61D-19804C013C1F}"/>
              </a:ext>
            </a:extLst>
          </p:cNvPr>
          <p:cNvSpPr txBox="1"/>
          <p:nvPr/>
        </p:nvSpPr>
        <p:spPr>
          <a:xfrm>
            <a:off x="1203294" y="2657588"/>
            <a:ext cx="82477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</p:txBody>
      </p:sp>
      <p:sp>
        <p:nvSpPr>
          <p:cNvPr id="9" name="ひし形 8">
            <a:extLst>
              <a:ext uri="{FF2B5EF4-FFF2-40B4-BE49-F238E27FC236}">
                <a16:creationId xmlns:a16="http://schemas.microsoft.com/office/drawing/2014/main" id="{BAD9554D-BDC6-CB6F-6783-F2D7203B0892}"/>
              </a:ext>
            </a:extLst>
          </p:cNvPr>
          <p:cNvSpPr/>
          <p:nvPr/>
        </p:nvSpPr>
        <p:spPr>
          <a:xfrm>
            <a:off x="3268920" y="3070271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02D69D-7021-A2BD-4D07-4542CC1FD120}"/>
              </a:ext>
            </a:extLst>
          </p:cNvPr>
          <p:cNvSpPr txBox="1"/>
          <p:nvPr/>
        </p:nvSpPr>
        <p:spPr>
          <a:xfrm>
            <a:off x="3784467" y="2809359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90D9B56-F40B-ED83-02E9-E944C60F663F}"/>
              </a:ext>
            </a:extLst>
          </p:cNvPr>
          <p:cNvCxnSpPr>
            <a:cxnSpLocks/>
          </p:cNvCxnSpPr>
          <p:nvPr/>
        </p:nvCxnSpPr>
        <p:spPr>
          <a:xfrm>
            <a:off x="764251" y="3013369"/>
            <a:ext cx="33700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0D4E90-54C4-707F-60D6-A9771D2B6AE8}"/>
              </a:ext>
            </a:extLst>
          </p:cNvPr>
          <p:cNvSpPr txBox="1"/>
          <p:nvPr/>
        </p:nvSpPr>
        <p:spPr>
          <a:xfrm>
            <a:off x="1968436" y="2890150"/>
            <a:ext cx="84356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</a:t>
            </a:r>
          </a:p>
        </p:txBody>
      </p:sp>
      <p:sp>
        <p:nvSpPr>
          <p:cNvPr id="13" name="ひし形 12">
            <a:extLst>
              <a:ext uri="{FF2B5EF4-FFF2-40B4-BE49-F238E27FC236}">
                <a16:creationId xmlns:a16="http://schemas.microsoft.com/office/drawing/2014/main" id="{ABFA7576-676B-61DF-B7E3-EA829BEAF7BD}"/>
              </a:ext>
            </a:extLst>
          </p:cNvPr>
          <p:cNvSpPr/>
          <p:nvPr/>
        </p:nvSpPr>
        <p:spPr>
          <a:xfrm>
            <a:off x="3268920" y="3763646"/>
            <a:ext cx="108000" cy="108000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ひし形 13">
            <a:extLst>
              <a:ext uri="{FF2B5EF4-FFF2-40B4-BE49-F238E27FC236}">
                <a16:creationId xmlns:a16="http://schemas.microsoft.com/office/drawing/2014/main" id="{4200C37E-50F8-6E5C-43AC-B4F096F9937C}"/>
              </a:ext>
            </a:extLst>
          </p:cNvPr>
          <p:cNvSpPr/>
          <p:nvPr/>
        </p:nvSpPr>
        <p:spPr>
          <a:xfrm>
            <a:off x="7620742" y="3749462"/>
            <a:ext cx="108000" cy="108000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ひし形 14">
            <a:extLst>
              <a:ext uri="{FF2B5EF4-FFF2-40B4-BE49-F238E27FC236}">
                <a16:creationId xmlns:a16="http://schemas.microsoft.com/office/drawing/2014/main" id="{29DCB0AD-EA99-5769-66BA-4C8EE55AB3E8}"/>
              </a:ext>
            </a:extLst>
          </p:cNvPr>
          <p:cNvSpPr/>
          <p:nvPr/>
        </p:nvSpPr>
        <p:spPr>
          <a:xfrm>
            <a:off x="7622605" y="3274517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860D4D8-1E53-B0D6-01A5-507B6B6888BA}"/>
              </a:ext>
            </a:extLst>
          </p:cNvPr>
          <p:cNvCxnSpPr/>
          <p:nvPr/>
        </p:nvCxnSpPr>
        <p:spPr>
          <a:xfrm flipV="1">
            <a:off x="7674742" y="3402103"/>
            <a:ext cx="0" cy="34736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976E7F1-0870-C621-22A7-E32EC3A300CB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>
          <a:xfrm flipV="1">
            <a:off x="3322920" y="3178271"/>
            <a:ext cx="0" cy="58537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B92A41-6F69-2583-C9E6-0488478ABCF3}"/>
              </a:ext>
            </a:extLst>
          </p:cNvPr>
          <p:cNvSpPr txBox="1"/>
          <p:nvPr/>
        </p:nvSpPr>
        <p:spPr>
          <a:xfrm>
            <a:off x="2161248" y="2307287"/>
            <a:ext cx="86042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(Fresh)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8B7DC9DF-8A80-849D-0E10-8C82CC2F0F17}"/>
              </a:ext>
            </a:extLst>
          </p:cNvPr>
          <p:cNvSpPr/>
          <p:nvPr/>
        </p:nvSpPr>
        <p:spPr>
          <a:xfrm>
            <a:off x="2657447" y="2538435"/>
            <a:ext cx="151082" cy="3517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D57CE91-8B5B-5E48-498D-4DFE3EFEE9D5}"/>
              </a:ext>
            </a:extLst>
          </p:cNvPr>
          <p:cNvSpPr/>
          <p:nvPr/>
        </p:nvSpPr>
        <p:spPr>
          <a:xfrm>
            <a:off x="6891385" y="2804743"/>
            <a:ext cx="151082" cy="351716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7B0693-A2A1-C657-3299-FCB75535B343}"/>
              </a:ext>
            </a:extLst>
          </p:cNvPr>
          <p:cNvSpPr txBox="1"/>
          <p:nvPr/>
        </p:nvSpPr>
        <p:spPr>
          <a:xfrm>
            <a:off x="6539991" y="2518602"/>
            <a:ext cx="86042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(Fresh)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A07517-D171-D532-6775-6C817C247F7F}"/>
              </a:ext>
            </a:extLst>
          </p:cNvPr>
          <p:cNvSpPr txBox="1"/>
          <p:nvPr/>
        </p:nvSpPr>
        <p:spPr>
          <a:xfrm>
            <a:off x="6543969" y="3117243"/>
            <a:ext cx="82477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189D8A-AD38-3F53-08D7-18C070471BA5}"/>
              </a:ext>
            </a:extLst>
          </p:cNvPr>
          <p:cNvSpPr txBox="1"/>
          <p:nvPr/>
        </p:nvSpPr>
        <p:spPr>
          <a:xfrm>
            <a:off x="5507073" y="2941527"/>
            <a:ext cx="84356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Off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9D955C-E406-FFBB-393A-83AB2E95FD2C}"/>
              </a:ext>
            </a:extLst>
          </p:cNvPr>
          <p:cNvSpPr txBox="1"/>
          <p:nvPr/>
        </p:nvSpPr>
        <p:spPr>
          <a:xfrm>
            <a:off x="3391713" y="3198888"/>
            <a:ext cx="91236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(Recirc)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C66EBF6-6F4D-F3BE-B61D-8CBD6A7CC506}"/>
              </a:ext>
            </a:extLst>
          </p:cNvPr>
          <p:cNvSpPr txBox="1"/>
          <p:nvPr/>
        </p:nvSpPr>
        <p:spPr>
          <a:xfrm>
            <a:off x="7705882" y="3312969"/>
            <a:ext cx="91236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  <a:p>
            <a:r>
              <a:rPr lang="en-US" altLang="ja-JP" sz="135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(Recirc)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E95BF0-9BAA-088E-EF84-319DF5985AD0}"/>
              </a:ext>
            </a:extLst>
          </p:cNvPr>
          <p:cNvSpPr txBox="1"/>
          <p:nvPr/>
        </p:nvSpPr>
        <p:spPr>
          <a:xfrm>
            <a:off x="3339576" y="3713771"/>
            <a:ext cx="57419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300s</a:t>
            </a:r>
            <a:endParaRPr lang="en-US" altLang="ja-JP" sz="15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86AA72A-F87B-EC10-D520-AAE4F4109C12}"/>
              </a:ext>
            </a:extLst>
          </p:cNvPr>
          <p:cNvSpPr txBox="1"/>
          <p:nvPr/>
        </p:nvSpPr>
        <p:spPr>
          <a:xfrm>
            <a:off x="3376920" y="3013369"/>
            <a:ext cx="105830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 stopped</a:t>
            </a:r>
            <a:endParaRPr lang="en-US" altLang="ja-JP" sz="15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00BB0F8-C022-D45E-7090-DA2014127158}"/>
              </a:ext>
            </a:extLst>
          </p:cNvPr>
          <p:cNvSpPr txBox="1"/>
          <p:nvPr/>
        </p:nvSpPr>
        <p:spPr>
          <a:xfrm>
            <a:off x="7705882" y="3743576"/>
            <a:ext cx="57419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300s</a:t>
            </a:r>
            <a:endParaRPr lang="en-US" altLang="ja-JP" sz="15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7BA20DC-E8F1-0EAB-ABBA-BE67D4573431}"/>
              </a:ext>
            </a:extLst>
          </p:cNvPr>
          <p:cNvSpPr txBox="1"/>
          <p:nvPr/>
        </p:nvSpPr>
        <p:spPr>
          <a:xfrm>
            <a:off x="7688164" y="3190397"/>
            <a:ext cx="1058303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900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Blower stopped</a:t>
            </a:r>
            <a:endParaRPr lang="en-US" altLang="ja-JP" sz="15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B03195-CE39-8625-EA8B-F6086F958653}"/>
              </a:ext>
            </a:extLst>
          </p:cNvPr>
          <p:cNvSpPr txBox="1"/>
          <p:nvPr/>
        </p:nvSpPr>
        <p:spPr>
          <a:xfrm>
            <a:off x="8208371" y="2779465"/>
            <a:ext cx="349455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altLang="ja-JP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LFL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6771B28-DB03-404B-B707-4EC5A194ECE6}"/>
              </a:ext>
            </a:extLst>
          </p:cNvPr>
          <p:cNvCxnSpPr>
            <a:cxnSpLocks/>
          </p:cNvCxnSpPr>
          <p:nvPr/>
        </p:nvCxnSpPr>
        <p:spPr>
          <a:xfrm>
            <a:off x="5188155" y="2983475"/>
            <a:ext cx="33700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233452D-ABF9-4D40-75B0-98C0862E3C75}"/>
              </a:ext>
            </a:extLst>
          </p:cNvPr>
          <p:cNvSpPr txBox="1"/>
          <p:nvPr/>
        </p:nvSpPr>
        <p:spPr>
          <a:xfrm flipH="1">
            <a:off x="60617" y="843849"/>
            <a:ext cx="9020033" cy="7661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More then 150g fast leak with Fresh mode, Concentration Peak around floor level is above LFL.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Recirc mode prevent above LFL.</a:t>
            </a:r>
          </a:p>
          <a:p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Increased Concentration after blower stopped is needed to take care.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ひし形 32">
            <a:extLst>
              <a:ext uri="{FF2B5EF4-FFF2-40B4-BE49-F238E27FC236}">
                <a16:creationId xmlns:a16="http://schemas.microsoft.com/office/drawing/2014/main" id="{2C9D5112-E60D-4825-1183-058E1BF4BB1E}"/>
              </a:ext>
            </a:extLst>
          </p:cNvPr>
          <p:cNvSpPr/>
          <p:nvPr/>
        </p:nvSpPr>
        <p:spPr>
          <a:xfrm>
            <a:off x="3274274" y="3802912"/>
            <a:ext cx="108000" cy="108000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4" name="ひし形 33">
            <a:extLst>
              <a:ext uri="{FF2B5EF4-FFF2-40B4-BE49-F238E27FC236}">
                <a16:creationId xmlns:a16="http://schemas.microsoft.com/office/drawing/2014/main" id="{D1FAC122-92AA-B5CC-0E9C-03059CBCB5B5}"/>
              </a:ext>
            </a:extLst>
          </p:cNvPr>
          <p:cNvSpPr/>
          <p:nvPr/>
        </p:nvSpPr>
        <p:spPr>
          <a:xfrm>
            <a:off x="3268920" y="3250686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1A81915-5E10-507A-8696-5A09C9F18402}"/>
              </a:ext>
            </a:extLst>
          </p:cNvPr>
          <p:cNvSpPr txBox="1"/>
          <p:nvPr/>
        </p:nvSpPr>
        <p:spPr>
          <a:xfrm>
            <a:off x="2422662" y="3431101"/>
            <a:ext cx="91236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  <a:p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(Recirc)</a:t>
            </a:r>
          </a:p>
        </p:txBody>
      </p:sp>
      <p:sp>
        <p:nvSpPr>
          <p:cNvPr id="36" name="ひし形 35">
            <a:extLst>
              <a:ext uri="{FF2B5EF4-FFF2-40B4-BE49-F238E27FC236}">
                <a16:creationId xmlns:a16="http://schemas.microsoft.com/office/drawing/2014/main" id="{6879A278-37E1-ED31-9035-EE4F2C9A2A1D}"/>
              </a:ext>
            </a:extLst>
          </p:cNvPr>
          <p:cNvSpPr/>
          <p:nvPr/>
        </p:nvSpPr>
        <p:spPr>
          <a:xfrm>
            <a:off x="7634163" y="3742673"/>
            <a:ext cx="108000" cy="108000"/>
          </a:xfrm>
          <a:prstGeom prst="diamon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7" name="ひし形 36">
            <a:extLst>
              <a:ext uri="{FF2B5EF4-FFF2-40B4-BE49-F238E27FC236}">
                <a16:creationId xmlns:a16="http://schemas.microsoft.com/office/drawing/2014/main" id="{538343C8-09B7-36FD-01F4-9A05361718FA}"/>
              </a:ext>
            </a:extLst>
          </p:cNvPr>
          <p:cNvSpPr/>
          <p:nvPr/>
        </p:nvSpPr>
        <p:spPr>
          <a:xfrm>
            <a:off x="7622605" y="3701349"/>
            <a:ext cx="108000" cy="108000"/>
          </a:xfrm>
          <a:prstGeom prst="diamon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1266C1-7686-5EC1-94CE-42B7DD66C73F}"/>
              </a:ext>
            </a:extLst>
          </p:cNvPr>
          <p:cNvSpPr txBox="1"/>
          <p:nvPr/>
        </p:nvSpPr>
        <p:spPr>
          <a:xfrm>
            <a:off x="6828334" y="3626566"/>
            <a:ext cx="82477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Fan On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5669862-BB6D-5115-7C9E-ED9A9564C4B0}"/>
              </a:ext>
            </a:extLst>
          </p:cNvPr>
          <p:cNvGrpSpPr/>
          <p:nvPr/>
        </p:nvGrpSpPr>
        <p:grpSpPr>
          <a:xfrm flipH="1">
            <a:off x="3450699" y="2936186"/>
            <a:ext cx="252885" cy="70062"/>
            <a:chOff x="3921867" y="2526692"/>
            <a:chExt cx="252885" cy="70062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233CDC7-8EA3-97C7-6B35-8427C6865E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092EAD16-CDC7-4619-2C57-1D55CD368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5C020D9-7F81-00C0-2508-0B0CC116E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01A751C-1599-6F36-8BDA-EF4A188065CA}"/>
              </a:ext>
            </a:extLst>
          </p:cNvPr>
          <p:cNvGrpSpPr/>
          <p:nvPr/>
        </p:nvGrpSpPr>
        <p:grpSpPr>
          <a:xfrm flipH="1">
            <a:off x="7896749" y="2924131"/>
            <a:ext cx="252885" cy="70062"/>
            <a:chOff x="3921867" y="2526692"/>
            <a:chExt cx="252885" cy="70062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E07FF007-3520-E0F0-4C2D-D7908F336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867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2A7DF90-30FE-2A06-A1C6-21D4C4A7B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818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15BA2629-6287-108D-CD17-93D64D76F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1769" y="2526692"/>
              <a:ext cx="102983" cy="700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E33F350-FC97-F7B9-4D66-0D81E97602A6}"/>
              </a:ext>
            </a:extLst>
          </p:cNvPr>
          <p:cNvSpPr txBox="1"/>
          <p:nvPr/>
        </p:nvSpPr>
        <p:spPr>
          <a:xfrm rot="16200000">
            <a:off x="-659845" y="2901860"/>
            <a:ext cx="195502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Peak Concentration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096881-CBBE-3B84-9266-C6812CE69716}"/>
              </a:ext>
            </a:extLst>
          </p:cNvPr>
          <p:cNvSpPr txBox="1"/>
          <p:nvPr/>
        </p:nvSpPr>
        <p:spPr>
          <a:xfrm rot="16200000">
            <a:off x="3693632" y="2801802"/>
            <a:ext cx="195502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Peak Concentration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[vol%]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550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89843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D3B9A727-CB6F-6502-C848-BB93B4665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44" y="3084815"/>
            <a:ext cx="2270640" cy="1167758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B247B7AC-71A0-2489-86A8-A841F1E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4562467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Gas leakage into cooling loop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41614AF-FA3F-7C11-C3DE-56724E78954E}"/>
              </a:ext>
            </a:extLst>
          </p:cNvPr>
          <p:cNvGrpSpPr/>
          <p:nvPr/>
        </p:nvGrpSpPr>
        <p:grpSpPr>
          <a:xfrm>
            <a:off x="4045353" y="3592311"/>
            <a:ext cx="980950" cy="1087240"/>
            <a:chOff x="11062680" y="4681848"/>
            <a:chExt cx="1182531" cy="146040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AE91870-0901-2F1D-ABC6-FFF9347F7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2680" y="4909232"/>
              <a:ext cx="1118208" cy="1233024"/>
            </a:xfrm>
            <a:prstGeom prst="rect">
              <a:avLst/>
            </a:prstGeom>
          </p:spPr>
        </p:pic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FE54DD1-8FC0-D86D-47DD-A56E72C22440}"/>
                </a:ext>
              </a:extLst>
            </p:cNvPr>
            <p:cNvCxnSpPr>
              <a:cxnSpLocks/>
            </p:cNvCxnSpPr>
            <p:nvPr/>
          </p:nvCxnSpPr>
          <p:spPr>
            <a:xfrm>
              <a:off x="11413927" y="5602817"/>
              <a:ext cx="207857" cy="188053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187888CC-66E2-2BD8-58D5-E1D2FE30B1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95192" y="5482837"/>
              <a:ext cx="514524" cy="9402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EAE03BD-F28B-43E4-16AB-7D56160F4462}"/>
                </a:ext>
              </a:extLst>
            </p:cNvPr>
            <p:cNvSpPr txBox="1"/>
            <p:nvPr/>
          </p:nvSpPr>
          <p:spPr>
            <a:xfrm>
              <a:off x="11646163" y="4988369"/>
              <a:ext cx="599048" cy="255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Coolant</a:t>
              </a:r>
              <a:endParaRPr kumimoji="1" lang="ja-JP" altLang="en-US" sz="1050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454DC94-5D1E-6339-8E60-342B92AE2E4B}"/>
                </a:ext>
              </a:extLst>
            </p:cNvPr>
            <p:cNvSpPr txBox="1"/>
            <p:nvPr/>
          </p:nvSpPr>
          <p:spPr>
            <a:xfrm>
              <a:off x="11265102" y="4681848"/>
              <a:ext cx="881180" cy="255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00B050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Refrigerant</a:t>
              </a:r>
              <a:endParaRPr kumimoji="1" lang="ja-JP" altLang="en-US" sz="1050" dirty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B985FD2-BC79-744E-6445-98597A1ABB0A}"/>
              </a:ext>
            </a:extLst>
          </p:cNvPr>
          <p:cNvSpPr txBox="1"/>
          <p:nvPr/>
        </p:nvSpPr>
        <p:spPr>
          <a:xfrm>
            <a:off x="3727397" y="1087953"/>
            <a:ext cx="1244828" cy="21749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lang="en-US" altLang="ja-JP" sz="120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Leak amount</a:t>
            </a:r>
            <a:endParaRPr kumimoji="1" lang="en-US" altLang="ja-JP" sz="1200" b="1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047E371-A77A-8477-DAD8-4AF0C87EB50B}"/>
              </a:ext>
            </a:extLst>
          </p:cNvPr>
          <p:cNvGrpSpPr/>
          <p:nvPr/>
        </p:nvGrpSpPr>
        <p:grpSpPr>
          <a:xfrm>
            <a:off x="7163609" y="2229307"/>
            <a:ext cx="1679947" cy="570530"/>
            <a:chOff x="3740803" y="2459426"/>
            <a:chExt cx="1679947" cy="570530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2469B076-42CB-2309-BBBF-AF5FB1544E84}"/>
                </a:ext>
              </a:extLst>
            </p:cNvPr>
            <p:cNvSpPr txBox="1"/>
            <p:nvPr/>
          </p:nvSpPr>
          <p:spPr>
            <a:xfrm>
              <a:off x="3740803" y="2459426"/>
              <a:ext cx="167994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Corrosion pinhole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7BA15D4-4479-3C39-3E7C-BEC76071F3D1}"/>
                </a:ext>
              </a:extLst>
            </p:cNvPr>
            <p:cNvGrpSpPr/>
            <p:nvPr/>
          </p:nvGrpSpPr>
          <p:grpSpPr>
            <a:xfrm>
              <a:off x="4146151" y="2664073"/>
              <a:ext cx="641960" cy="365883"/>
              <a:chOff x="9937009" y="-1147261"/>
              <a:chExt cx="1593526" cy="784587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C71F90F4-DCA1-AF42-6B74-2F72E8D9B4B0}"/>
                  </a:ext>
                </a:extLst>
              </p:cNvPr>
              <p:cNvGrpSpPr/>
              <p:nvPr/>
            </p:nvGrpSpPr>
            <p:grpSpPr>
              <a:xfrm>
                <a:off x="9937009" y="-1147261"/>
                <a:ext cx="1593526" cy="784587"/>
                <a:chOff x="1048704" y="1342586"/>
                <a:chExt cx="1770367" cy="809532"/>
              </a:xfrm>
            </p:grpSpPr>
            <p:sp>
              <p:nvSpPr>
                <p:cNvPr id="46" name="四角形: 角を丸くする 45">
                  <a:extLst>
                    <a:ext uri="{FF2B5EF4-FFF2-40B4-BE49-F238E27FC236}">
                      <a16:creationId xmlns:a16="http://schemas.microsoft.com/office/drawing/2014/main" id="{35309392-1DF8-1830-774D-9A2C9249C91F}"/>
                    </a:ext>
                  </a:extLst>
                </p:cNvPr>
                <p:cNvSpPr/>
                <p:nvPr/>
              </p:nvSpPr>
              <p:spPr>
                <a:xfrm>
                  <a:off x="1048704" y="1342586"/>
                  <a:ext cx="1770367" cy="809532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13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47" name="楕円 46">
                  <a:extLst>
                    <a:ext uri="{FF2B5EF4-FFF2-40B4-BE49-F238E27FC236}">
                      <a16:creationId xmlns:a16="http://schemas.microsoft.com/office/drawing/2014/main" id="{D6623142-A6C6-44B1-B606-44A9EF439DF3}"/>
                    </a:ext>
                  </a:extLst>
                </p:cNvPr>
                <p:cNvSpPr/>
                <p:nvPr/>
              </p:nvSpPr>
              <p:spPr>
                <a:xfrm>
                  <a:off x="2122535" y="1672101"/>
                  <a:ext cx="50792" cy="4717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13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8E6A8CBC-1572-7B30-3259-612029CDF878}"/>
                  </a:ext>
                </a:extLst>
              </p:cNvPr>
              <p:cNvSpPr/>
              <p:nvPr/>
            </p:nvSpPr>
            <p:spPr>
              <a:xfrm>
                <a:off x="10185637" y="-1112439"/>
                <a:ext cx="1043744" cy="707618"/>
              </a:xfrm>
              <a:prstGeom prst="rect">
                <a:avLst/>
              </a:prstGeom>
              <a:noFill/>
              <a:ln>
                <a:solidFill>
                  <a:schemeClr val="tx1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FA5C0714-A509-4116-22DD-708675AE0438}"/>
                  </a:ext>
                </a:extLst>
              </p:cNvPr>
              <p:cNvSpPr/>
              <p:nvPr/>
            </p:nvSpPr>
            <p:spPr>
              <a:xfrm>
                <a:off x="9941490" y="-1056944"/>
                <a:ext cx="230169" cy="2119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8EB34419-39D4-AA39-1019-278E9ADE88D1}"/>
                  </a:ext>
                </a:extLst>
              </p:cNvPr>
              <p:cNvSpPr/>
              <p:nvPr/>
            </p:nvSpPr>
            <p:spPr>
              <a:xfrm>
                <a:off x="9955141" y="-642264"/>
                <a:ext cx="197490" cy="197651"/>
              </a:xfrm>
              <a:prstGeom prst="ellipse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CD935B2C-CD7C-BF68-ACBE-BEAF92452580}"/>
                  </a:ext>
                </a:extLst>
              </p:cNvPr>
              <p:cNvSpPr/>
              <p:nvPr/>
            </p:nvSpPr>
            <p:spPr>
              <a:xfrm>
                <a:off x="11309033" y="-1070638"/>
                <a:ext cx="166956" cy="169028"/>
              </a:xfrm>
              <a:prstGeom prst="ellipse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0D814BE2-8CA0-0532-3E7D-FA79F9DA5FA4}"/>
                  </a:ext>
                </a:extLst>
              </p:cNvPr>
              <p:cNvSpPr/>
              <p:nvPr/>
            </p:nvSpPr>
            <p:spPr>
              <a:xfrm>
                <a:off x="11294902" y="-643407"/>
                <a:ext cx="230169" cy="21192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79FE8E0B-8C08-5947-C0AE-2A64F6CD3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5453" y="-986125"/>
                <a:ext cx="512174" cy="164198"/>
              </a:xfrm>
              <a:prstGeom prst="straightConnector1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48EE4B-C2D0-0E29-285E-39039E890442}"/>
              </a:ext>
            </a:extLst>
          </p:cNvPr>
          <p:cNvSpPr txBox="1"/>
          <p:nvPr/>
        </p:nvSpPr>
        <p:spPr>
          <a:xfrm>
            <a:off x="321633" y="1323123"/>
            <a:ext cx="3059940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Relief valve prevent over pressure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BBA5FA6-E348-4993-5469-5348BF788E0E}"/>
              </a:ext>
            </a:extLst>
          </p:cNvPr>
          <p:cNvSpPr txBox="1"/>
          <p:nvPr/>
        </p:nvSpPr>
        <p:spPr>
          <a:xfrm>
            <a:off x="5083853" y="3494242"/>
            <a:ext cx="1573572" cy="415498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Gases Phase</a:t>
            </a:r>
          </a:p>
          <a:p>
            <a:pPr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Refrigerant Leak</a:t>
            </a:r>
            <a:endParaRPr kumimoji="1"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5132D7-138C-7443-F7C2-CA694E7D7E4C}"/>
              </a:ext>
            </a:extLst>
          </p:cNvPr>
          <p:cNvSpPr txBox="1"/>
          <p:nvPr/>
        </p:nvSpPr>
        <p:spPr>
          <a:xfrm>
            <a:off x="7033021" y="3545228"/>
            <a:ext cx="1530355" cy="415498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Liquid Phase</a:t>
            </a:r>
          </a:p>
          <a:p>
            <a:pPr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refrigerant Leak</a:t>
            </a:r>
            <a:endParaRPr kumimoji="1"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35F21DA-49C1-7E3B-F688-BAB804C084BF}"/>
              </a:ext>
            </a:extLst>
          </p:cNvPr>
          <p:cNvGrpSpPr/>
          <p:nvPr/>
        </p:nvGrpSpPr>
        <p:grpSpPr>
          <a:xfrm>
            <a:off x="4915442" y="3872641"/>
            <a:ext cx="1868934" cy="819305"/>
            <a:chOff x="6293016" y="3643826"/>
            <a:chExt cx="2491914" cy="1092405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E2411111-05E8-52A2-030C-8371431CDF24}"/>
                </a:ext>
              </a:extLst>
            </p:cNvPr>
            <p:cNvSpPr/>
            <p:nvPr/>
          </p:nvSpPr>
          <p:spPr>
            <a:xfrm>
              <a:off x="6827868" y="3775648"/>
              <a:ext cx="1424369" cy="268513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58651F2-0D48-EC16-4554-635A4B27DADF}"/>
                </a:ext>
              </a:extLst>
            </p:cNvPr>
            <p:cNvSpPr/>
            <p:nvPr/>
          </p:nvSpPr>
          <p:spPr>
            <a:xfrm>
              <a:off x="6829120" y="4045639"/>
              <a:ext cx="1424369" cy="276301"/>
            </a:xfrm>
            <a:prstGeom prst="rect">
              <a:avLst/>
            </a:prstGeom>
            <a:pattFill prst="pct5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直角三角形 55">
              <a:extLst>
                <a:ext uri="{FF2B5EF4-FFF2-40B4-BE49-F238E27FC236}">
                  <a16:creationId xmlns:a16="http://schemas.microsoft.com/office/drawing/2014/main" id="{AB003981-CDED-9E19-D2AE-835E0206AEC6}"/>
                </a:ext>
              </a:extLst>
            </p:cNvPr>
            <p:cNvSpPr/>
            <p:nvPr/>
          </p:nvSpPr>
          <p:spPr>
            <a:xfrm>
              <a:off x="6837532" y="4094672"/>
              <a:ext cx="1280667" cy="216424"/>
            </a:xfrm>
            <a:prstGeom prst="rtTriangle">
              <a:avLst/>
            </a:prstGeom>
            <a:pattFill prst="pct4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B42D7C1-2E78-337A-108B-B1219D6C6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7385" y="4201694"/>
              <a:ext cx="1761669" cy="705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EBA44229-A07E-009D-FE70-0FAFF566E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1072" y="3902746"/>
              <a:ext cx="1717752" cy="819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F6B935C7-D579-F258-739A-E41DDF7D172D}"/>
                </a:ext>
              </a:extLst>
            </p:cNvPr>
            <p:cNvSpPr txBox="1"/>
            <p:nvPr/>
          </p:nvSpPr>
          <p:spPr>
            <a:xfrm>
              <a:off x="7876133" y="3643826"/>
              <a:ext cx="908797" cy="253830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Coolant</a:t>
              </a:r>
              <a:endParaRPr kumimoji="1" lang="ja-JP" altLang="en-US" sz="10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7821D21B-4903-BC19-A2AF-3CA3FE812EDA}"/>
                </a:ext>
              </a:extLst>
            </p:cNvPr>
            <p:cNvSpPr txBox="1"/>
            <p:nvPr/>
          </p:nvSpPr>
          <p:spPr>
            <a:xfrm>
              <a:off x="6293016" y="3930922"/>
              <a:ext cx="1220848" cy="253830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Refrigerant</a:t>
              </a:r>
              <a:endParaRPr kumimoji="1" lang="ja-JP" altLang="en-US" sz="10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6B2C1837-B1C0-65C1-E91A-BFBE7BAC92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7823" y="4280376"/>
              <a:ext cx="180168" cy="250233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ECAE207F-841B-5EA4-991A-07ABB7051C83}"/>
                </a:ext>
              </a:extLst>
            </p:cNvPr>
            <p:cNvCxnSpPr>
              <a:cxnSpLocks/>
            </p:cNvCxnSpPr>
            <p:nvPr/>
          </p:nvCxnSpPr>
          <p:spPr>
            <a:xfrm>
              <a:off x="7856776" y="4125928"/>
              <a:ext cx="251005" cy="246877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0478AE06-8DEA-5463-1D4F-D47364F86DB7}"/>
                </a:ext>
              </a:extLst>
            </p:cNvPr>
            <p:cNvSpPr txBox="1"/>
            <p:nvPr/>
          </p:nvSpPr>
          <p:spPr>
            <a:xfrm>
              <a:off x="6896684" y="4520787"/>
              <a:ext cx="10964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Liquid Phase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C370AC94-509C-9891-35C0-2F33BDF9273A}"/>
                </a:ext>
              </a:extLst>
            </p:cNvPr>
            <p:cNvSpPr txBox="1"/>
            <p:nvPr/>
          </p:nvSpPr>
          <p:spPr>
            <a:xfrm>
              <a:off x="7484545" y="4349680"/>
              <a:ext cx="1094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Gases Phase</a:t>
              </a:r>
            </a:p>
          </p:txBody>
        </p: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A107A834-FEE4-022E-4539-E25EF9EB73ED}"/>
                </a:ext>
              </a:extLst>
            </p:cNvPr>
            <p:cNvSpPr/>
            <p:nvPr/>
          </p:nvSpPr>
          <p:spPr>
            <a:xfrm flipV="1">
              <a:off x="7364784" y="3965702"/>
              <a:ext cx="219937" cy="125293"/>
            </a:xfrm>
            <a:prstGeom prst="downArrow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148A22C-27E3-5218-7AEE-03F49537A746}"/>
              </a:ext>
            </a:extLst>
          </p:cNvPr>
          <p:cNvGrpSpPr/>
          <p:nvPr/>
        </p:nvGrpSpPr>
        <p:grpSpPr>
          <a:xfrm>
            <a:off x="6811526" y="3921801"/>
            <a:ext cx="2135676" cy="858782"/>
            <a:chOff x="8910960" y="3613142"/>
            <a:chExt cx="2847568" cy="1145044"/>
          </a:xfrm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94E65FAA-6D82-E247-FD65-06D470705BF5}"/>
                </a:ext>
              </a:extLst>
            </p:cNvPr>
            <p:cNvSpPr/>
            <p:nvPr/>
          </p:nvSpPr>
          <p:spPr>
            <a:xfrm>
              <a:off x="9456151" y="3802141"/>
              <a:ext cx="1424369" cy="26851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004C040B-C11C-8BA6-9D17-B1F3D9DDDEFA}"/>
                </a:ext>
              </a:extLst>
            </p:cNvPr>
            <p:cNvSpPr/>
            <p:nvPr/>
          </p:nvSpPr>
          <p:spPr>
            <a:xfrm>
              <a:off x="9456151" y="4062081"/>
              <a:ext cx="1424369" cy="276302"/>
            </a:xfrm>
            <a:prstGeom prst="rect">
              <a:avLst/>
            </a:prstGeom>
            <a:pattFill prst="pct40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CB3BB7FB-4283-628A-9759-0CB953CFD9DD}"/>
                </a:ext>
              </a:extLst>
            </p:cNvPr>
            <p:cNvSpPr txBox="1"/>
            <p:nvPr/>
          </p:nvSpPr>
          <p:spPr>
            <a:xfrm>
              <a:off x="8910960" y="3991322"/>
              <a:ext cx="1220847" cy="253831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Refrigerant</a:t>
              </a:r>
              <a:endParaRPr kumimoji="1" lang="ja-JP" altLang="en-US" sz="10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AF4409FA-9181-B8A3-4709-75CAAAFB5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8930" y="3907201"/>
              <a:ext cx="1717752" cy="819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83099E1-AC52-0FB3-F199-7C3D0300A52A}"/>
                </a:ext>
              </a:extLst>
            </p:cNvPr>
            <p:cNvSpPr txBox="1"/>
            <p:nvPr/>
          </p:nvSpPr>
          <p:spPr>
            <a:xfrm>
              <a:off x="10391224" y="3613142"/>
              <a:ext cx="908796" cy="253831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defTabSz="685800">
                <a:lnSpc>
                  <a:spcPct val="135000"/>
                </a:lnSpc>
                <a:defRPr/>
              </a:pPr>
              <a:r>
                <a:rPr kumimoji="1" lang="en-US" altLang="ja-JP" sz="1050" dirty="0"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Coolant</a:t>
              </a:r>
              <a:endParaRPr kumimoji="1" lang="ja-JP" altLang="en-US" sz="1050" dirty="0">
                <a:solidFill>
                  <a:srgbClr val="323232"/>
                </a:solidFill>
                <a:effectLst>
                  <a:glow rad="63500">
                    <a:prstClr val="white"/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49768E0A-2B6A-2BE7-9B96-B35C39314AFB}"/>
                </a:ext>
              </a:extLst>
            </p:cNvPr>
            <p:cNvSpPr txBox="1"/>
            <p:nvPr/>
          </p:nvSpPr>
          <p:spPr>
            <a:xfrm>
              <a:off x="9406945" y="4419631"/>
              <a:ext cx="134267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Liquid Phase</a:t>
              </a:r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4AA05DCA-9322-E929-4626-11EA6F282F06}"/>
                </a:ext>
              </a:extLst>
            </p:cNvPr>
            <p:cNvCxnSpPr>
              <a:cxnSpLocks/>
            </p:cNvCxnSpPr>
            <p:nvPr/>
          </p:nvCxnSpPr>
          <p:spPr>
            <a:xfrm>
              <a:off x="9792928" y="4218387"/>
              <a:ext cx="128903" cy="292579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直角三角形 73">
              <a:extLst>
                <a:ext uri="{FF2B5EF4-FFF2-40B4-BE49-F238E27FC236}">
                  <a16:creationId xmlns:a16="http://schemas.microsoft.com/office/drawing/2014/main" id="{2870F986-C6ED-429B-9F1D-A1245195076E}"/>
                </a:ext>
              </a:extLst>
            </p:cNvPr>
            <p:cNvSpPr/>
            <p:nvPr/>
          </p:nvSpPr>
          <p:spPr>
            <a:xfrm flipH="1" flipV="1">
              <a:off x="10529154" y="4088260"/>
              <a:ext cx="339831" cy="142654"/>
            </a:xfrm>
            <a:prstGeom prst="rtTriangle">
              <a:avLst/>
            </a:prstGeom>
            <a:pattFill prst="pct5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C35C7205-7B9B-AFBD-6ED9-26E53CA4A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7375" y="4203978"/>
              <a:ext cx="1761669" cy="7051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C1ABACE4-89E5-45E0-F707-4A6F03BFB9EE}"/>
                </a:ext>
              </a:extLst>
            </p:cNvPr>
            <p:cNvCxnSpPr>
              <a:cxnSpLocks/>
            </p:cNvCxnSpPr>
            <p:nvPr/>
          </p:nvCxnSpPr>
          <p:spPr>
            <a:xfrm>
              <a:off x="10777717" y="4129317"/>
              <a:ext cx="172601" cy="196415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E429EF8-C70D-A25F-3A6D-3E6F79749E00}"/>
                </a:ext>
              </a:extLst>
            </p:cNvPr>
            <p:cNvSpPr txBox="1"/>
            <p:nvPr/>
          </p:nvSpPr>
          <p:spPr>
            <a:xfrm>
              <a:off x="10417991" y="4270605"/>
              <a:ext cx="134053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Gases Phase</a:t>
              </a:r>
            </a:p>
          </p:txBody>
        </p:sp>
        <p:sp>
          <p:nvSpPr>
            <p:cNvPr id="78" name="矢印: 下 77">
              <a:extLst>
                <a:ext uri="{FF2B5EF4-FFF2-40B4-BE49-F238E27FC236}">
                  <a16:creationId xmlns:a16="http://schemas.microsoft.com/office/drawing/2014/main" id="{BB8D883E-89A6-67F5-B37D-56E9DB2B6146}"/>
                </a:ext>
              </a:extLst>
            </p:cNvPr>
            <p:cNvSpPr/>
            <p:nvPr/>
          </p:nvSpPr>
          <p:spPr>
            <a:xfrm flipV="1">
              <a:off x="9995637" y="3963992"/>
              <a:ext cx="230887" cy="175908"/>
            </a:xfrm>
            <a:prstGeom prst="downArrow">
              <a:avLst/>
            </a:prstGeom>
            <a:pattFill prst="pct40">
              <a:fgClr>
                <a:srgbClr val="00B05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DF8D4D6-DF7A-64E1-EABA-C0562958EFCE}"/>
              </a:ext>
            </a:extLst>
          </p:cNvPr>
          <p:cNvSpPr txBox="1"/>
          <p:nvPr/>
        </p:nvSpPr>
        <p:spPr>
          <a:xfrm>
            <a:off x="4792858" y="4684756"/>
            <a:ext cx="14446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study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E595069-B03C-4BB3-F49D-5CEF21B35225}"/>
              </a:ext>
            </a:extLst>
          </p:cNvPr>
          <p:cNvSpPr txBox="1"/>
          <p:nvPr/>
        </p:nvSpPr>
        <p:spPr>
          <a:xfrm>
            <a:off x="7026769" y="4730923"/>
            <a:ext cx="1490344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(Future work)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FA7C8C1D-46D7-97F3-5334-6AC2B7F0BF62}"/>
              </a:ext>
            </a:extLst>
          </p:cNvPr>
          <p:cNvSpPr/>
          <p:nvPr/>
        </p:nvSpPr>
        <p:spPr>
          <a:xfrm>
            <a:off x="4167669" y="4061856"/>
            <a:ext cx="597694" cy="419100"/>
          </a:xfrm>
          <a:custGeom>
            <a:avLst/>
            <a:gdLst>
              <a:gd name="connsiteX0" fmla="*/ 0 w 796925"/>
              <a:gd name="connsiteY0" fmla="*/ 0 h 558800"/>
              <a:gd name="connsiteX1" fmla="*/ 0 w 796925"/>
              <a:gd name="connsiteY1" fmla="*/ 339725 h 558800"/>
              <a:gd name="connsiteX2" fmla="*/ 517525 w 796925"/>
              <a:gd name="connsiteY2" fmla="*/ 558800 h 558800"/>
              <a:gd name="connsiteX3" fmla="*/ 796925 w 796925"/>
              <a:gd name="connsiteY3" fmla="*/ 473075 h 558800"/>
              <a:gd name="connsiteX4" fmla="*/ 793750 w 796925"/>
              <a:gd name="connsiteY4" fmla="*/ 120650 h 558800"/>
              <a:gd name="connsiteX5" fmla="*/ 501650 w 796925"/>
              <a:gd name="connsiteY5" fmla="*/ 200025 h 558800"/>
              <a:gd name="connsiteX6" fmla="*/ 0 w 796925"/>
              <a:gd name="connsiteY6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925" h="558800">
                <a:moveTo>
                  <a:pt x="0" y="0"/>
                </a:moveTo>
                <a:lnTo>
                  <a:pt x="0" y="339725"/>
                </a:lnTo>
                <a:lnTo>
                  <a:pt x="517525" y="558800"/>
                </a:lnTo>
                <a:lnTo>
                  <a:pt x="796925" y="473075"/>
                </a:lnTo>
                <a:cubicBezTo>
                  <a:pt x="795867" y="355600"/>
                  <a:pt x="794808" y="238125"/>
                  <a:pt x="793750" y="120650"/>
                </a:cubicBezTo>
                <a:lnTo>
                  <a:pt x="501650" y="20002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08754C76-620A-F6A4-F975-B37D74D7701A}"/>
              </a:ext>
            </a:extLst>
          </p:cNvPr>
          <p:cNvCxnSpPr>
            <a:cxnSpLocks/>
            <a:stCxn id="102" idx="4"/>
          </p:cNvCxnSpPr>
          <p:nvPr/>
        </p:nvCxnSpPr>
        <p:spPr>
          <a:xfrm flipV="1">
            <a:off x="4762981" y="4012616"/>
            <a:ext cx="570077" cy="139728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83F71879-5E9F-9923-9438-F5D0BBEE18F5}"/>
              </a:ext>
            </a:extLst>
          </p:cNvPr>
          <p:cNvCxnSpPr>
            <a:cxnSpLocks/>
          </p:cNvCxnSpPr>
          <p:nvPr/>
        </p:nvCxnSpPr>
        <p:spPr>
          <a:xfrm>
            <a:off x="4684107" y="4434782"/>
            <a:ext cx="648951" cy="3418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94DE085E-FFEB-307B-2865-4D7C62818BB7}"/>
              </a:ext>
            </a:extLst>
          </p:cNvPr>
          <p:cNvGrpSpPr/>
          <p:nvPr/>
        </p:nvGrpSpPr>
        <p:grpSpPr>
          <a:xfrm>
            <a:off x="4128210" y="1312523"/>
            <a:ext cx="3035399" cy="1845622"/>
            <a:chOff x="3915201" y="-2804636"/>
            <a:chExt cx="3171597" cy="2109311"/>
          </a:xfrm>
        </p:grpSpPr>
        <p:cxnSp>
          <p:nvCxnSpPr>
            <p:cNvPr id="106" name="直線矢印コネクタ 105">
              <a:extLst>
                <a:ext uri="{FF2B5EF4-FFF2-40B4-BE49-F238E27FC236}">
                  <a16:creationId xmlns:a16="http://schemas.microsoft.com/office/drawing/2014/main" id="{A86F03D0-CC08-3F4A-E961-9A54374DC98A}"/>
                </a:ext>
              </a:extLst>
            </p:cNvPr>
            <p:cNvCxnSpPr>
              <a:cxnSpLocks/>
            </p:cNvCxnSpPr>
            <p:nvPr/>
          </p:nvCxnSpPr>
          <p:spPr>
            <a:xfrm>
              <a:off x="3915201" y="-695325"/>
              <a:ext cx="31715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D9B88D26-8228-6948-E233-8D2E4A350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5201" y="-2804636"/>
              <a:ext cx="0" cy="2109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0DD9ED72-8431-E10B-CC61-2BD4FBCE53A7}"/>
              </a:ext>
            </a:extLst>
          </p:cNvPr>
          <p:cNvSpPr/>
          <p:nvPr/>
        </p:nvSpPr>
        <p:spPr>
          <a:xfrm>
            <a:off x="4164282" y="1407823"/>
            <a:ext cx="2587512" cy="10382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53542203-30B2-B831-38A0-1F44377DB777}"/>
              </a:ext>
            </a:extLst>
          </p:cNvPr>
          <p:cNvSpPr/>
          <p:nvPr/>
        </p:nvSpPr>
        <p:spPr>
          <a:xfrm>
            <a:off x="4167493" y="2471813"/>
            <a:ext cx="1662470" cy="6584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四角形: 角を丸くする 109">
            <a:extLst>
              <a:ext uri="{FF2B5EF4-FFF2-40B4-BE49-F238E27FC236}">
                <a16:creationId xmlns:a16="http://schemas.microsoft.com/office/drawing/2014/main" id="{3E319712-0D93-B615-C38D-34E4C9BA1683}"/>
              </a:ext>
            </a:extLst>
          </p:cNvPr>
          <p:cNvSpPr/>
          <p:nvPr/>
        </p:nvSpPr>
        <p:spPr>
          <a:xfrm>
            <a:off x="5882405" y="2463956"/>
            <a:ext cx="869389" cy="658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F0EE485-7A65-F641-4C0C-157B32368708}"/>
              </a:ext>
            </a:extLst>
          </p:cNvPr>
          <p:cNvSpPr txBox="1"/>
          <p:nvPr/>
        </p:nvSpPr>
        <p:spPr>
          <a:xfrm>
            <a:off x="7182334" y="2909849"/>
            <a:ext cx="140333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>
              <a:defRPr/>
            </a:pP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Liquid Phase</a:t>
            </a:r>
          </a:p>
          <a:p>
            <a:pPr defTabSz="685800">
              <a:defRPr/>
            </a:pP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 Refrigerant ratio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8AADC85-0AD7-5148-7D2B-BAA85CE8A1F7}"/>
              </a:ext>
            </a:extLst>
          </p:cNvPr>
          <p:cNvSpPr txBox="1"/>
          <p:nvPr/>
        </p:nvSpPr>
        <p:spPr>
          <a:xfrm>
            <a:off x="4189505" y="1615138"/>
            <a:ext cx="2565858" cy="62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Plate type heat exchanger does not usually occur large leak into coolant side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27A63D9-0634-5FDD-7A42-6BC96B02D194}"/>
              </a:ext>
            </a:extLst>
          </p:cNvPr>
          <p:cNvSpPr txBox="1"/>
          <p:nvPr/>
        </p:nvSpPr>
        <p:spPr>
          <a:xfrm>
            <a:off x="4422962" y="2481022"/>
            <a:ext cx="1198806" cy="62324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defRPr/>
            </a:pPr>
            <a:r>
              <a:rPr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High probability case</a:t>
            </a:r>
            <a:endParaRPr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787AE6F0-E1E3-7BF9-4107-784E4BE09075}"/>
              </a:ext>
            </a:extLst>
          </p:cNvPr>
          <p:cNvSpPr txBox="1"/>
          <p:nvPr/>
        </p:nvSpPr>
        <p:spPr>
          <a:xfrm>
            <a:off x="5931488" y="2576305"/>
            <a:ext cx="719812" cy="415498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defRPr/>
            </a:pP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Worst</a:t>
            </a:r>
          </a:p>
          <a:p>
            <a:pPr>
              <a:defRPr/>
            </a:pP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Case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3C41776-7324-0016-3DD2-0ABB8419ACC4}"/>
              </a:ext>
            </a:extLst>
          </p:cNvPr>
          <p:cNvSpPr txBox="1"/>
          <p:nvPr/>
        </p:nvSpPr>
        <p:spPr>
          <a:xfrm>
            <a:off x="7224548" y="1182479"/>
            <a:ext cx="1338828" cy="20774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defRPr/>
            </a:pPr>
            <a:r>
              <a:rPr lang="en-US" altLang="ja-JP" sz="135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Assumption:</a:t>
            </a:r>
            <a:endParaRPr kumimoji="1" lang="en-US" altLang="ja-JP" sz="1350" b="1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17" name="四角形: 角を丸くする 116">
            <a:extLst>
              <a:ext uri="{FF2B5EF4-FFF2-40B4-BE49-F238E27FC236}">
                <a16:creationId xmlns:a16="http://schemas.microsoft.com/office/drawing/2014/main" id="{5B418D3E-FBE4-734E-75AD-D4C64177BE6C}"/>
              </a:ext>
            </a:extLst>
          </p:cNvPr>
          <p:cNvSpPr/>
          <p:nvPr/>
        </p:nvSpPr>
        <p:spPr>
          <a:xfrm>
            <a:off x="4034471" y="3408878"/>
            <a:ext cx="2753796" cy="13211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四角形: 角を丸くする 117">
            <a:extLst>
              <a:ext uri="{FF2B5EF4-FFF2-40B4-BE49-F238E27FC236}">
                <a16:creationId xmlns:a16="http://schemas.microsoft.com/office/drawing/2014/main" id="{8C60B070-D58D-F6C9-6BA9-6B4899C6481A}"/>
              </a:ext>
            </a:extLst>
          </p:cNvPr>
          <p:cNvSpPr/>
          <p:nvPr/>
        </p:nvSpPr>
        <p:spPr>
          <a:xfrm>
            <a:off x="6847719" y="3414780"/>
            <a:ext cx="1846901" cy="1321121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DBD45BA4-4B8B-97CD-4CF6-5692F3EC3F6A}"/>
              </a:ext>
            </a:extLst>
          </p:cNvPr>
          <p:cNvCxnSpPr>
            <a:cxnSpLocks/>
          </p:cNvCxnSpPr>
          <p:nvPr/>
        </p:nvCxnSpPr>
        <p:spPr>
          <a:xfrm>
            <a:off x="6788267" y="3052077"/>
            <a:ext cx="294043" cy="313892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4957C95E-3910-B638-639B-200AE700EA68}"/>
              </a:ext>
            </a:extLst>
          </p:cNvPr>
          <p:cNvCxnSpPr>
            <a:cxnSpLocks/>
          </p:cNvCxnSpPr>
          <p:nvPr/>
        </p:nvCxnSpPr>
        <p:spPr>
          <a:xfrm>
            <a:off x="4821308" y="3094515"/>
            <a:ext cx="235012" cy="193068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60E9CC0-646B-2B89-9C4B-6AD9C2C9EC77}"/>
              </a:ext>
            </a:extLst>
          </p:cNvPr>
          <p:cNvGrpSpPr/>
          <p:nvPr/>
        </p:nvGrpSpPr>
        <p:grpSpPr>
          <a:xfrm>
            <a:off x="7362720" y="1367068"/>
            <a:ext cx="1013098" cy="774055"/>
            <a:chOff x="3837410" y="1493178"/>
            <a:chExt cx="1013098" cy="774055"/>
          </a:xfrm>
        </p:grpSpPr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EC638990-2DFD-53F0-1148-F93DCB1CA228}"/>
                </a:ext>
              </a:extLst>
            </p:cNvPr>
            <p:cNvSpPr txBox="1"/>
            <p:nvPr/>
          </p:nvSpPr>
          <p:spPr>
            <a:xfrm>
              <a:off x="3837410" y="1493178"/>
              <a:ext cx="101309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Hose burst</a:t>
              </a: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6B10F90-F94A-74B2-844B-873A03FD9E86}"/>
                </a:ext>
              </a:extLst>
            </p:cNvPr>
            <p:cNvGrpSpPr/>
            <p:nvPr/>
          </p:nvGrpSpPr>
          <p:grpSpPr>
            <a:xfrm>
              <a:off x="3883437" y="1697008"/>
              <a:ext cx="949299" cy="570225"/>
              <a:chOff x="3883437" y="1697008"/>
              <a:chExt cx="949299" cy="570225"/>
            </a:xfrm>
          </p:grpSpPr>
          <p:pic>
            <p:nvPicPr>
              <p:cNvPr id="121" name="Picture 2" descr="L175S タントのベンチレーションホース交換 ｜ 改造車の車検や持ち込み部品取り付け/サスペンションやタイヤ交換/アライメントの事なら ...">
                <a:extLst>
                  <a:ext uri="{FF2B5EF4-FFF2-40B4-BE49-F238E27FC236}">
                    <a16:creationId xmlns:a16="http://schemas.microsoft.com/office/drawing/2014/main" id="{A2376D56-A94E-F3C4-2EA8-03FCE4E99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948588" y="1697008"/>
                <a:ext cx="825495" cy="5273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7EBFFFF7-87AF-13A9-60C4-8E0D2C70A81C}"/>
                  </a:ext>
                </a:extLst>
              </p:cNvPr>
              <p:cNvSpPr txBox="1"/>
              <p:nvPr/>
            </p:nvSpPr>
            <p:spPr>
              <a:xfrm>
                <a:off x="3883437" y="1990234"/>
                <a:ext cx="9492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lang="en-US" altLang="ja-JP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image</a:t>
                </a:r>
                <a:r>
                  <a:rPr lang="ja-JP" altLang="en-US" sz="1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</a:t>
                </a:r>
                <a:endParaRPr lang="en-US" altLang="ja-JP" sz="1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79970C-A478-252D-F7C8-6B79C759E786}"/>
              </a:ext>
            </a:extLst>
          </p:cNvPr>
          <p:cNvSpPr txBox="1"/>
          <p:nvPr/>
        </p:nvSpPr>
        <p:spPr>
          <a:xfrm>
            <a:off x="180280" y="1050225"/>
            <a:ext cx="15858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Cooling Loop</a:t>
            </a:r>
            <a:endParaRPr lang="ja-JP" altLang="en-US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D5CE977E-709E-1969-71B9-F5DA68969B5A}"/>
              </a:ext>
            </a:extLst>
          </p:cNvPr>
          <p:cNvGrpSpPr/>
          <p:nvPr/>
        </p:nvGrpSpPr>
        <p:grpSpPr>
          <a:xfrm>
            <a:off x="320391" y="1588775"/>
            <a:ext cx="3260483" cy="1367474"/>
            <a:chOff x="-92599" y="3097146"/>
            <a:chExt cx="3260483" cy="1367474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42FCB547-689F-547E-4911-04FBCE761A44}"/>
                </a:ext>
              </a:extLst>
            </p:cNvPr>
            <p:cNvGrpSpPr/>
            <p:nvPr/>
          </p:nvGrpSpPr>
          <p:grpSpPr>
            <a:xfrm>
              <a:off x="-92599" y="3097146"/>
              <a:ext cx="3249532" cy="1354575"/>
              <a:chOff x="-741" y="3228478"/>
              <a:chExt cx="3249532" cy="1354575"/>
            </a:xfrm>
          </p:grpSpPr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1FDBE208-B425-865A-462D-598F8599E81D}"/>
                  </a:ext>
                </a:extLst>
              </p:cNvPr>
              <p:cNvGrpSpPr/>
              <p:nvPr/>
            </p:nvGrpSpPr>
            <p:grpSpPr>
              <a:xfrm>
                <a:off x="1746019" y="3321159"/>
                <a:ext cx="1502772" cy="1048475"/>
                <a:chOff x="179076" y="1116000"/>
                <a:chExt cx="2226329" cy="1580996"/>
              </a:xfrm>
            </p:grpSpPr>
            <p:pic>
              <p:nvPicPr>
                <p:cNvPr id="84" name="図 83">
                  <a:extLst>
                    <a:ext uri="{FF2B5EF4-FFF2-40B4-BE49-F238E27FC236}">
                      <a16:creationId xmlns:a16="http://schemas.microsoft.com/office/drawing/2014/main" id="{F3C6F985-987D-68EC-4C5D-9B8088C8CB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179076" y="1386044"/>
                  <a:ext cx="1302463" cy="1294982"/>
                </a:xfrm>
                <a:prstGeom prst="rect">
                  <a:avLst/>
                </a:prstGeom>
              </p:spPr>
            </p:pic>
            <p:sp>
              <p:nvSpPr>
                <p:cNvPr id="85" name="テキスト ボックス 84">
                  <a:extLst>
                    <a:ext uri="{FF2B5EF4-FFF2-40B4-BE49-F238E27FC236}">
                      <a16:creationId xmlns:a16="http://schemas.microsoft.com/office/drawing/2014/main" id="{3DFCA7DF-2759-0D7A-3B79-F22B0D9719EC}"/>
                    </a:ext>
                  </a:extLst>
                </p:cNvPr>
                <p:cNvSpPr txBox="1"/>
                <p:nvPr/>
              </p:nvSpPr>
              <p:spPr>
                <a:xfrm>
                  <a:off x="1265479" y="1116000"/>
                  <a:ext cx="807439" cy="369054"/>
                </a:xfrm>
                <a:prstGeom prst="rect">
                  <a:avLst/>
                </a:prstGeom>
                <a:noFill/>
                <a:effectLst>
                  <a:glow rad="25400">
                    <a:sysClr val="window" lastClr="FFFFFF">
                      <a:alpha val="70000"/>
                    </a:sysClr>
                  </a:glo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685663">
                    <a:lnSpc>
                      <a:spcPct val="135000"/>
                    </a:lnSpc>
                    <a:defRPr/>
                  </a:pPr>
                  <a:r>
                    <a:rPr lang="en-US" altLang="ja-JP" sz="1350" kern="0" dirty="0">
                      <a:solidFill>
                        <a:srgbClr val="DC0032"/>
                      </a:solidFill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Spring</a:t>
                  </a:r>
                </a:p>
              </p:txBody>
            </p:sp>
            <p:cxnSp>
              <p:nvCxnSpPr>
                <p:cNvPr id="86" name="直線コネクタ 85">
                  <a:extLst>
                    <a:ext uri="{FF2B5EF4-FFF2-40B4-BE49-F238E27FC236}">
                      <a16:creationId xmlns:a16="http://schemas.microsoft.com/office/drawing/2014/main" id="{C2A5F5F1-D495-23CA-5E3A-F3637100F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7632" y="1915115"/>
                  <a:ext cx="167579" cy="23264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DC0032"/>
                  </a:solidFill>
                  <a:prstDash val="solid"/>
                  <a:tailEnd type="oval"/>
                </a:ln>
                <a:effectLst>
                  <a:glow rad="12700">
                    <a:sysClr val="window" lastClr="FFFFFF">
                      <a:alpha val="98000"/>
                    </a:sysClr>
                  </a:glow>
                </a:effectLst>
              </p:spPr>
            </p:cxnSp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71899950-67D7-C6C5-66F1-3518AE1AC5BB}"/>
                    </a:ext>
                  </a:extLst>
                </p:cNvPr>
                <p:cNvSpPr txBox="1"/>
                <p:nvPr/>
              </p:nvSpPr>
              <p:spPr>
                <a:xfrm>
                  <a:off x="1111128" y="1655955"/>
                  <a:ext cx="1294277" cy="369054"/>
                </a:xfrm>
                <a:prstGeom prst="rect">
                  <a:avLst/>
                </a:prstGeom>
                <a:noFill/>
                <a:effectLst>
                  <a:glow rad="25400">
                    <a:sysClr val="window" lastClr="FFFFFF">
                      <a:alpha val="70000"/>
                    </a:sysClr>
                  </a:glo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685663">
                    <a:lnSpc>
                      <a:spcPct val="135000"/>
                    </a:lnSpc>
                    <a:defRPr/>
                  </a:pPr>
                  <a:r>
                    <a:rPr lang="en-US" altLang="ja-JP" sz="1350" kern="0" dirty="0">
                      <a:solidFill>
                        <a:srgbClr val="DC0032"/>
                      </a:solidFill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Valve Seal</a:t>
                  </a:r>
                </a:p>
              </p:txBody>
            </p:sp>
            <p:cxnSp>
              <p:nvCxnSpPr>
                <p:cNvPr id="88" name="直線矢印コネクタ 87">
                  <a:extLst>
                    <a:ext uri="{FF2B5EF4-FFF2-40B4-BE49-F238E27FC236}">
                      <a16:creationId xmlns:a16="http://schemas.microsoft.com/office/drawing/2014/main" id="{B018AF51-C292-AD7C-C1A0-B2E1EB2472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03140" y="2226869"/>
                  <a:ext cx="143898" cy="6154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FF"/>
                  </a:solidFill>
                  <a:prstDash val="solid"/>
                  <a:tailEnd type="triangle"/>
                </a:ln>
                <a:effectLst>
                  <a:glow rad="38100">
                    <a:sysClr val="window" lastClr="FFFFFF">
                      <a:alpha val="98000"/>
                    </a:sysClr>
                  </a:glow>
                </a:effectLst>
              </p:spPr>
            </p:cxnSp>
            <p:cxnSp>
              <p:nvCxnSpPr>
                <p:cNvPr id="89" name="直線矢印コネクタ 88">
                  <a:extLst>
                    <a:ext uri="{FF2B5EF4-FFF2-40B4-BE49-F238E27FC236}">
                      <a16:creationId xmlns:a16="http://schemas.microsoft.com/office/drawing/2014/main" id="{D1CAA4CB-28FA-8364-FB93-A58CA20FE1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9154" y="2515044"/>
                  <a:ext cx="0" cy="181952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000FF"/>
                  </a:solidFill>
                  <a:prstDash val="solid"/>
                  <a:tailEnd type="triangle"/>
                </a:ln>
                <a:effectLst>
                  <a:glow rad="38100">
                    <a:sysClr val="window" lastClr="FFFFFF">
                      <a:alpha val="98000"/>
                    </a:sysClr>
                  </a:glow>
                </a:effectLst>
              </p:spPr>
            </p:cxn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E0AA7123-7E60-EAE9-AC09-3CC9636145EF}"/>
                    </a:ext>
                  </a:extLst>
                </p:cNvPr>
                <p:cNvSpPr/>
                <p:nvPr/>
              </p:nvSpPr>
              <p:spPr>
                <a:xfrm>
                  <a:off x="867181" y="2158924"/>
                  <a:ext cx="411563" cy="345733"/>
                </a:xfrm>
                <a:custGeom>
                  <a:avLst/>
                  <a:gdLst>
                    <a:gd name="connsiteX0" fmla="*/ 0 w 376237"/>
                    <a:gd name="connsiteY0" fmla="*/ 188119 h 188119"/>
                    <a:gd name="connsiteX1" fmla="*/ 0 w 376237"/>
                    <a:gd name="connsiteY1" fmla="*/ 104775 h 188119"/>
                    <a:gd name="connsiteX2" fmla="*/ 376237 w 376237"/>
                    <a:gd name="connsiteY2" fmla="*/ 0 h 188119"/>
                    <a:gd name="connsiteX0" fmla="*/ 0 w 376237"/>
                    <a:gd name="connsiteY0" fmla="*/ 242309 h 242309"/>
                    <a:gd name="connsiteX1" fmla="*/ 0 w 376237"/>
                    <a:gd name="connsiteY1" fmla="*/ 6565 h 242309"/>
                    <a:gd name="connsiteX2" fmla="*/ 376237 w 376237"/>
                    <a:gd name="connsiteY2" fmla="*/ 54190 h 242309"/>
                    <a:gd name="connsiteX0" fmla="*/ 0 w 405042"/>
                    <a:gd name="connsiteY0" fmla="*/ 345806 h 345806"/>
                    <a:gd name="connsiteX1" fmla="*/ 0 w 405042"/>
                    <a:gd name="connsiteY1" fmla="*/ 110062 h 345806"/>
                    <a:gd name="connsiteX2" fmla="*/ 383381 w 405042"/>
                    <a:gd name="connsiteY2" fmla="*/ 525 h 345806"/>
                    <a:gd name="connsiteX3" fmla="*/ 376237 w 405042"/>
                    <a:gd name="connsiteY3" fmla="*/ 157687 h 345806"/>
                    <a:gd name="connsiteX0" fmla="*/ 0 w 411650"/>
                    <a:gd name="connsiteY0" fmla="*/ 345806 h 345806"/>
                    <a:gd name="connsiteX1" fmla="*/ 0 w 411650"/>
                    <a:gd name="connsiteY1" fmla="*/ 110062 h 345806"/>
                    <a:gd name="connsiteX2" fmla="*/ 383381 w 411650"/>
                    <a:gd name="connsiteY2" fmla="*/ 525 h 345806"/>
                    <a:gd name="connsiteX3" fmla="*/ 407193 w 411650"/>
                    <a:gd name="connsiteY3" fmla="*/ 138637 h 345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1650" h="345806">
                      <a:moveTo>
                        <a:pt x="0" y="345806"/>
                      </a:moveTo>
                      <a:lnTo>
                        <a:pt x="0" y="110062"/>
                      </a:lnTo>
                      <a:cubicBezTo>
                        <a:pt x="36513" y="76724"/>
                        <a:pt x="320675" y="-7412"/>
                        <a:pt x="383381" y="525"/>
                      </a:cubicBezTo>
                      <a:cubicBezTo>
                        <a:pt x="446087" y="8463"/>
                        <a:pt x="380999" y="136653"/>
                        <a:pt x="407193" y="138637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00FF">
                      <a:alpha val="80000"/>
                    </a:srgbClr>
                  </a:solidFill>
                  <a:prstDash val="sysDot"/>
                  <a:tailEnd type="triangle"/>
                </a:ln>
                <a:effectLst>
                  <a:glow rad="25400">
                    <a:sysClr val="window" lastClr="FFFFFF">
                      <a:alpha val="80000"/>
                    </a:sysClr>
                  </a:glow>
                </a:effectLst>
              </p:spPr>
              <p:txBody>
                <a:bodyPr wrap="none" rtlCol="0" anchor="ctr"/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ja-JP" altLang="en-US" kern="0">
                    <a:solidFill>
                      <a:srgbClr val="323232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91" name="直線コネクタ 90">
                  <a:extLst>
                    <a:ext uri="{FF2B5EF4-FFF2-40B4-BE49-F238E27FC236}">
                      <a16:creationId xmlns:a16="http://schemas.microsoft.com/office/drawing/2014/main" id="{52D85C95-654E-B8AB-4B36-5096A59A5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7017" y="1396735"/>
                  <a:ext cx="327707" cy="15572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DC0032"/>
                  </a:solidFill>
                  <a:prstDash val="solid"/>
                  <a:tailEnd type="oval"/>
                </a:ln>
                <a:effectLst>
                  <a:glow rad="12700">
                    <a:sysClr val="window" lastClr="FFFFFF">
                      <a:alpha val="98000"/>
                    </a:sysClr>
                  </a:glow>
                </a:effectLst>
              </p:spPr>
            </p:cxnSp>
          </p:grpSp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BBE4014D-4166-526C-7B36-DB7835AB58C1}"/>
                  </a:ext>
                </a:extLst>
              </p:cNvPr>
              <p:cNvGrpSpPr/>
              <p:nvPr/>
            </p:nvGrpSpPr>
            <p:grpSpPr>
              <a:xfrm>
                <a:off x="-741" y="3228478"/>
                <a:ext cx="2481885" cy="1354575"/>
                <a:chOff x="-741" y="3228478"/>
                <a:chExt cx="2481885" cy="1354575"/>
              </a:xfrm>
            </p:grpSpPr>
            <p:sp>
              <p:nvSpPr>
                <p:cNvPr id="81" name="テキスト ボックス 80">
                  <a:extLst>
                    <a:ext uri="{FF2B5EF4-FFF2-40B4-BE49-F238E27FC236}">
                      <a16:creationId xmlns:a16="http://schemas.microsoft.com/office/drawing/2014/main" id="{DB27C4F5-C6DF-11E1-F137-203F04601E53}"/>
                    </a:ext>
                  </a:extLst>
                </p:cNvPr>
                <p:cNvSpPr txBox="1"/>
                <p:nvPr/>
              </p:nvSpPr>
              <p:spPr>
                <a:xfrm>
                  <a:off x="339241" y="3228478"/>
                  <a:ext cx="2132443" cy="2447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tIns="0" bIns="0" rtlCol="0">
                  <a:spAutoFit/>
                </a:bodyPr>
                <a:lstStyle/>
                <a:p>
                  <a:pPr defTabSz="685800">
                    <a:lnSpc>
                      <a:spcPct val="135000"/>
                    </a:lnSpc>
                    <a:defRPr/>
                  </a:pPr>
                  <a:r>
                    <a:rPr kumimoji="1" lang="en-US" altLang="ja-JP" sz="1350" b="1" dirty="0">
                      <a:solidFill>
                        <a:srgbClr val="323232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/>
                    </a:rPr>
                    <a:t>Relief valve structure</a:t>
                  </a:r>
                  <a:endParaRPr kumimoji="1" lang="en-US" altLang="ja-JP" sz="1350" b="1" dirty="0">
                    <a:solidFill>
                      <a:srgbClr val="DC0032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Times New Roman"/>
                  </a:endParaRPr>
                </a:p>
              </p:txBody>
            </p:sp>
            <p:pic>
              <p:nvPicPr>
                <p:cNvPr id="82" name="図 81">
                  <a:extLst>
                    <a:ext uri="{FF2B5EF4-FFF2-40B4-BE49-F238E27FC236}">
                      <a16:creationId xmlns:a16="http://schemas.microsoft.com/office/drawing/2014/main" id="{5465DD4D-86A4-1138-1E72-153E959D2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1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572030" y="3543903"/>
                  <a:ext cx="991796" cy="829176"/>
                </a:xfrm>
                <a:prstGeom prst="rect">
                  <a:avLst/>
                </a:prstGeom>
              </p:spPr>
            </p:pic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D8CE6CC1-0FCE-EEBE-F368-DB923BA0E213}"/>
                    </a:ext>
                  </a:extLst>
                </p:cNvPr>
                <p:cNvSpPr txBox="1"/>
                <p:nvPr/>
              </p:nvSpPr>
              <p:spPr>
                <a:xfrm>
                  <a:off x="-741" y="3517379"/>
                  <a:ext cx="778278" cy="369332"/>
                </a:xfrm>
                <a:prstGeom prst="rect">
                  <a:avLst/>
                </a:prstGeom>
                <a:noFill/>
                <a:effectLst>
                  <a:glow rad="25400">
                    <a:sysClr val="window" lastClr="FFFFFF">
                      <a:alpha val="70000"/>
                    </a:sysClr>
                  </a:glow>
                </a:effectLst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defTabSz="685663">
                    <a:defRPr/>
                  </a:pPr>
                  <a:r>
                    <a:rPr lang="en-US" altLang="ja-JP" sz="1200" kern="0" dirty="0"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Reserve tank cap</a:t>
                  </a: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484B2F32-F556-3572-9B51-2EDD9F44DF0F}"/>
                    </a:ext>
                  </a:extLst>
                </p:cNvPr>
                <p:cNvSpPr txBox="1"/>
                <p:nvPr/>
              </p:nvSpPr>
              <p:spPr>
                <a:xfrm>
                  <a:off x="535014" y="4338306"/>
                  <a:ext cx="1165704" cy="244747"/>
                </a:xfrm>
                <a:prstGeom prst="rect">
                  <a:avLst/>
                </a:prstGeom>
                <a:noFill/>
                <a:effectLst>
                  <a:glow rad="25400">
                    <a:sysClr val="window" lastClr="FFFFFF">
                      <a:alpha val="70000"/>
                    </a:sysClr>
                  </a:glow>
                </a:effectLst>
              </p:spPr>
              <p:txBody>
                <a:bodyPr wrap="none" tIns="0" bIns="0" rtlCol="0">
                  <a:spAutoFit/>
                </a:bodyPr>
                <a:lstStyle/>
                <a:p>
                  <a:pPr defTabSz="685663">
                    <a:lnSpc>
                      <a:spcPct val="135000"/>
                    </a:lnSpc>
                    <a:defRPr/>
                  </a:pPr>
                  <a:r>
                    <a:rPr lang="en-US" altLang="ja-JP" sz="1350" kern="0" dirty="0">
                      <a:solidFill>
                        <a:srgbClr val="FF0000"/>
                      </a:solidFill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Relief Valve</a:t>
                  </a: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2D8C9BA0-4512-7DDC-732D-7108225C5225}"/>
                    </a:ext>
                  </a:extLst>
                </p:cNvPr>
                <p:cNvSpPr txBox="1"/>
                <p:nvPr/>
              </p:nvSpPr>
              <p:spPr>
                <a:xfrm>
                  <a:off x="1759793" y="4328017"/>
                  <a:ext cx="721351" cy="244747"/>
                </a:xfrm>
                <a:prstGeom prst="rect">
                  <a:avLst/>
                </a:prstGeom>
                <a:noFill/>
                <a:effectLst>
                  <a:glow rad="25400">
                    <a:sysClr val="window" lastClr="FFFFFF">
                      <a:alpha val="70000"/>
                    </a:sysClr>
                  </a:glo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685663">
                    <a:lnSpc>
                      <a:spcPct val="135000"/>
                    </a:lnSpc>
                    <a:defRPr/>
                  </a:pPr>
                  <a:r>
                    <a:rPr lang="en-US" altLang="ja-JP" sz="1350" kern="0" dirty="0">
                      <a:solidFill>
                        <a:srgbClr val="0000FF"/>
                      </a:solidFill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Gas flow</a:t>
                  </a:r>
                </a:p>
              </p:txBody>
            </p: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A24C7EA6-6347-4538-22D9-6A8A734CE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09092" y="3503449"/>
                  <a:ext cx="535781" cy="46434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3F0CB767-5092-94EF-A798-F93B84A73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5519" y="4339267"/>
                  <a:ext cx="536972" cy="190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BFB44511-3ADD-978E-3076-BAA7BAF33E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1697" y="3685379"/>
                  <a:ext cx="221212" cy="11235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tailEnd type="oval"/>
                </a:ln>
                <a:effectLst>
                  <a:glow rad="25400">
                    <a:sysClr val="window" lastClr="FFFFFF">
                      <a:alpha val="98000"/>
                    </a:sysClr>
                  </a:glow>
                </a:effectLst>
              </p:spPr>
            </p:cxnSp>
            <p:sp>
              <p:nvSpPr>
                <p:cNvPr id="101" name="正方形/長方形 100">
                  <a:extLst>
                    <a:ext uri="{FF2B5EF4-FFF2-40B4-BE49-F238E27FC236}">
                      <a16:creationId xmlns:a16="http://schemas.microsoft.com/office/drawing/2014/main" id="{E290829F-54DF-F9D7-1881-BFA410723A0F}"/>
                    </a:ext>
                  </a:extLst>
                </p:cNvPr>
                <p:cNvSpPr/>
                <p:nvPr/>
              </p:nvSpPr>
              <p:spPr>
                <a:xfrm>
                  <a:off x="823608" y="3960326"/>
                  <a:ext cx="390255" cy="39025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135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1347F9BC-CAB9-97D4-A91E-CE83EC715328}"/>
                </a:ext>
              </a:extLst>
            </p:cNvPr>
            <p:cNvSpPr/>
            <p:nvPr/>
          </p:nvSpPr>
          <p:spPr>
            <a:xfrm>
              <a:off x="22199" y="3110045"/>
              <a:ext cx="3145685" cy="1354575"/>
            </a:xfrm>
            <a:prstGeom prst="roundRect">
              <a:avLst>
                <a:gd name="adj" fmla="val 117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18629BF5-AA47-15D2-2E27-B8B69F0DE7E5}"/>
              </a:ext>
            </a:extLst>
          </p:cNvPr>
          <p:cNvSpPr txBox="1"/>
          <p:nvPr/>
        </p:nvSpPr>
        <p:spPr>
          <a:xfrm>
            <a:off x="-27683" y="4183149"/>
            <a:ext cx="4147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too much refrigerant leak could affect frozen because of the latent heat</a:t>
            </a:r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66B62AEE-A08A-5954-8B8B-8F32F8EB3A5E}"/>
              </a:ext>
            </a:extLst>
          </p:cNvPr>
          <p:cNvSpPr/>
          <p:nvPr/>
        </p:nvSpPr>
        <p:spPr>
          <a:xfrm>
            <a:off x="1869491" y="3054058"/>
            <a:ext cx="512138" cy="220467"/>
          </a:xfrm>
          <a:prstGeom prst="roundRect">
            <a:avLst>
              <a:gd name="adj" fmla="val 117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0C2E8A6D-278D-C75E-B54E-09942F4AF8CB}"/>
              </a:ext>
            </a:extLst>
          </p:cNvPr>
          <p:cNvCxnSpPr/>
          <p:nvPr/>
        </p:nvCxnSpPr>
        <p:spPr>
          <a:xfrm flipH="1" flipV="1">
            <a:off x="540954" y="2956249"/>
            <a:ext cx="1310649" cy="3373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8C6C30EF-581C-81A9-423C-D045C54DC996}"/>
              </a:ext>
            </a:extLst>
          </p:cNvPr>
          <p:cNvCxnSpPr>
            <a:cxnSpLocks/>
          </p:cNvCxnSpPr>
          <p:nvPr/>
        </p:nvCxnSpPr>
        <p:spPr>
          <a:xfrm flipH="1">
            <a:off x="2356887" y="2973889"/>
            <a:ext cx="1101729" cy="3220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998E9A5F-9B5E-07AB-1E04-10B0976DFE3F}"/>
              </a:ext>
            </a:extLst>
          </p:cNvPr>
          <p:cNvSpPr txBox="1"/>
          <p:nvPr/>
        </p:nvSpPr>
        <p:spPr>
          <a:xfrm flipH="1">
            <a:off x="395439" y="782641"/>
            <a:ext cx="8353121" cy="272415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Consideration point: Verifying hose burst or destruction, frozen because of the leak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3B67DEA9-E93C-0D69-2580-D081CE9DF3B6}"/>
              </a:ext>
            </a:extLst>
          </p:cNvPr>
          <p:cNvSpPr/>
          <p:nvPr/>
        </p:nvSpPr>
        <p:spPr>
          <a:xfrm>
            <a:off x="6892742" y="2474527"/>
            <a:ext cx="483220" cy="644175"/>
          </a:xfrm>
          <a:prstGeom prst="rightBrace">
            <a:avLst>
              <a:gd name="adj1" fmla="val 8333"/>
              <a:gd name="adj2" fmla="val 231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D22AC956-5F7A-B1CF-8E50-CE74BA52B78B}"/>
              </a:ext>
            </a:extLst>
          </p:cNvPr>
          <p:cNvSpPr/>
          <p:nvPr/>
        </p:nvSpPr>
        <p:spPr>
          <a:xfrm>
            <a:off x="6892742" y="1474294"/>
            <a:ext cx="504731" cy="911253"/>
          </a:xfrm>
          <a:prstGeom prst="rightBrace">
            <a:avLst>
              <a:gd name="adj1" fmla="val 8333"/>
              <a:gd name="adj2" fmla="val 337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22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247B7AC-71A0-2489-86A8-A841F1EB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Gas leakage into cooling loop</a:t>
            </a:r>
            <a:endParaRPr lang="ja-JP" altLang="en-US" sz="2400" dirty="0"/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AA5DE85C-CC48-C4FA-0344-43A5DBA7844D}"/>
              </a:ext>
            </a:extLst>
          </p:cNvPr>
          <p:cNvGrpSpPr>
            <a:grpSpLocks noChangeAspect="1"/>
          </p:cNvGrpSpPr>
          <p:nvPr/>
        </p:nvGrpSpPr>
        <p:grpSpPr>
          <a:xfrm>
            <a:off x="621146" y="2722163"/>
            <a:ext cx="2125174" cy="1648423"/>
            <a:chOff x="584541" y="1834625"/>
            <a:chExt cx="3041044" cy="235883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794D2E14-474B-F5A0-29D8-3DBE14A90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541" y="2210243"/>
              <a:ext cx="2715195" cy="1983212"/>
            </a:xfrm>
            <a:prstGeom prst="rect">
              <a:avLst/>
            </a:prstGeom>
          </p:spPr>
        </p:pic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7CFFAFEA-7F8A-52BF-F6AD-359941A75E3E}"/>
                </a:ext>
              </a:extLst>
            </p:cNvPr>
            <p:cNvSpPr/>
            <p:nvPr/>
          </p:nvSpPr>
          <p:spPr>
            <a:xfrm>
              <a:off x="1315916" y="2423353"/>
              <a:ext cx="410345" cy="21519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F6D321B-F902-6C6E-682E-CE54DD61B7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245" y="3105137"/>
              <a:ext cx="159695" cy="245725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>
              <a:glow rad="12700">
                <a:schemeClr val="bg1">
                  <a:alpha val="9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A008F8FA-15DA-6128-A972-9A2A3494F510}"/>
                </a:ext>
              </a:extLst>
            </p:cNvPr>
            <p:cNvSpPr txBox="1"/>
            <p:nvPr/>
          </p:nvSpPr>
          <p:spPr>
            <a:xfrm>
              <a:off x="1229916" y="3290150"/>
              <a:ext cx="1842410" cy="350224"/>
            </a:xfrm>
            <a:prstGeom prst="rect">
              <a:avLst/>
            </a:prstGeom>
            <a:noFill/>
            <a:effectLst>
              <a:glow rad="25400">
                <a:schemeClr val="bg1">
                  <a:alpha val="70000"/>
                </a:schemeClr>
              </a:glow>
            </a:effectLst>
          </p:spPr>
          <p:txBody>
            <a:bodyPr wrap="none" tIns="0" bIns="0" rtlCol="0">
              <a:spAutoFit/>
            </a:bodyPr>
            <a:lstStyle/>
            <a:p>
              <a:pPr defTabSz="685663">
                <a:lnSpc>
                  <a:spcPct val="135000"/>
                </a:lnSpc>
                <a:defRPr/>
              </a:pPr>
              <a:r>
                <a:rPr lang="en-US" altLang="ja-JP" sz="1350" kern="0" dirty="0">
                  <a:effectLst>
                    <a:glow rad="254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Reserve tank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B0B1BD34-AB7E-91EA-04DF-6E18EEE12453}"/>
                </a:ext>
              </a:extLst>
            </p:cNvPr>
            <p:cNvSpPr txBox="1"/>
            <p:nvPr/>
          </p:nvSpPr>
          <p:spPr>
            <a:xfrm>
              <a:off x="1987327" y="2683689"/>
              <a:ext cx="1638258" cy="350224"/>
            </a:xfrm>
            <a:prstGeom prst="rect">
              <a:avLst/>
            </a:prstGeom>
            <a:noFill/>
            <a:effectLst>
              <a:glow rad="25400">
                <a:schemeClr val="bg1">
                  <a:alpha val="70000"/>
                </a:schemeClr>
              </a:glow>
            </a:effectLst>
          </p:spPr>
          <p:txBody>
            <a:bodyPr wrap="none" tIns="0" bIns="0" rtlCol="0">
              <a:spAutoFit/>
            </a:bodyPr>
            <a:lstStyle/>
            <a:p>
              <a:pPr defTabSz="685663">
                <a:lnSpc>
                  <a:spcPct val="135000"/>
                </a:lnSpc>
                <a:defRPr/>
              </a:pPr>
              <a:r>
                <a:rPr lang="en-US" altLang="ja-JP" sz="1350" kern="0" dirty="0">
                  <a:solidFill>
                    <a:srgbClr val="FF0000"/>
                  </a:solidFill>
                  <a:effectLst>
                    <a:glow rad="254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Relief valve</a:t>
              </a: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075B494-AB87-ED8E-6C56-8678AB7742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6262" y="2555056"/>
              <a:ext cx="326111" cy="242093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  <a:effectLst>
              <a:glow rad="12700">
                <a:schemeClr val="bg1">
                  <a:alpha val="9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024A7675-A30A-BF38-764D-9ABFE21C3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3206" y="2020405"/>
              <a:ext cx="600161" cy="267557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>
              <a:glow rad="12700">
                <a:schemeClr val="bg1">
                  <a:alpha val="9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B99A50C6-C81C-B606-CE9C-8AA01B18D026}"/>
                </a:ext>
              </a:extLst>
            </p:cNvPr>
            <p:cNvSpPr txBox="1"/>
            <p:nvPr/>
          </p:nvSpPr>
          <p:spPr>
            <a:xfrm>
              <a:off x="2109993" y="1834625"/>
              <a:ext cx="727605" cy="350224"/>
            </a:xfrm>
            <a:prstGeom prst="rect">
              <a:avLst/>
            </a:prstGeom>
            <a:noFill/>
            <a:effectLst>
              <a:glow rad="25400">
                <a:schemeClr val="bg1">
                  <a:alpha val="70000"/>
                </a:schemeClr>
              </a:glow>
            </a:effectLst>
          </p:spPr>
          <p:txBody>
            <a:bodyPr wrap="none" tIns="0" bIns="0" rtlCol="0">
              <a:spAutoFit/>
            </a:bodyPr>
            <a:lstStyle/>
            <a:p>
              <a:pPr defTabSz="685663">
                <a:lnSpc>
                  <a:spcPct val="135000"/>
                </a:lnSpc>
                <a:defRPr/>
              </a:pPr>
              <a:r>
                <a:rPr lang="en-US" altLang="ja-JP" sz="1350" kern="0" dirty="0">
                  <a:effectLst>
                    <a:glow rad="254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Cap</a:t>
              </a:r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C84B2151-83BE-4C03-173D-BBCAAEA65951}"/>
              </a:ext>
            </a:extLst>
          </p:cNvPr>
          <p:cNvGrpSpPr/>
          <p:nvPr/>
        </p:nvGrpSpPr>
        <p:grpSpPr>
          <a:xfrm>
            <a:off x="68913" y="1205863"/>
            <a:ext cx="5467750" cy="1725883"/>
            <a:chOff x="3489120" y="1205282"/>
            <a:chExt cx="5467750" cy="172588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0F75605E-FFC1-BA6A-CF5D-1DC0CAF2387E}"/>
                </a:ext>
              </a:extLst>
            </p:cNvPr>
            <p:cNvGrpSpPr/>
            <p:nvPr/>
          </p:nvGrpSpPr>
          <p:grpSpPr>
            <a:xfrm>
              <a:off x="6492342" y="1613212"/>
              <a:ext cx="1918621" cy="1066907"/>
              <a:chOff x="13492162" y="2712805"/>
              <a:chExt cx="675396" cy="375574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1CDEDC0-4FE6-78B9-C5A1-B0B7F5E80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92162" y="2712805"/>
                <a:ext cx="315828" cy="375573"/>
              </a:xfrm>
              <a:prstGeom prst="rect">
                <a:avLst/>
              </a:prstGeom>
            </p:spPr>
          </p:pic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B6294980-6790-706E-7587-A07E0F14EA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851731" y="2712806"/>
                <a:ext cx="315827" cy="375573"/>
              </a:xfrm>
              <a:prstGeom prst="rect">
                <a:avLst/>
              </a:prstGeom>
            </p:spPr>
          </p:pic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686ED28-FC9B-24D1-6DBF-663A086FC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048" y="1469053"/>
              <a:ext cx="2010929" cy="124113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A94F2D6-3757-323A-4919-C90982CB8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5218" y="1915961"/>
              <a:ext cx="421652" cy="461406"/>
            </a:xfrm>
            <a:prstGeom prst="rect">
              <a:avLst/>
            </a:prstGeom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C794DF8-D690-1AC6-F5A0-8C481D783AAC}"/>
                </a:ext>
              </a:extLst>
            </p:cNvPr>
            <p:cNvCxnSpPr>
              <a:cxnSpLocks/>
            </p:cNvCxnSpPr>
            <p:nvPr/>
          </p:nvCxnSpPr>
          <p:spPr>
            <a:xfrm>
              <a:off x="6544627" y="2166095"/>
              <a:ext cx="85166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A17F8D0-1009-0080-CB9C-B96E9A2C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390653" y="2214130"/>
              <a:ext cx="217709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05B83D77-4050-6005-6906-3532C9DF395B}"/>
                </a:ext>
              </a:extLst>
            </p:cNvPr>
            <p:cNvCxnSpPr>
              <a:cxnSpLocks/>
            </p:cNvCxnSpPr>
            <p:nvPr/>
          </p:nvCxnSpPr>
          <p:spPr>
            <a:xfrm>
              <a:off x="6457815" y="1977240"/>
              <a:ext cx="87846" cy="19038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8AAAD9D-A845-F7E2-F315-FA3FB80D0575}"/>
                </a:ext>
              </a:extLst>
            </p:cNvPr>
            <p:cNvCxnSpPr>
              <a:cxnSpLocks/>
            </p:cNvCxnSpPr>
            <p:nvPr/>
          </p:nvCxnSpPr>
          <p:spPr>
            <a:xfrm>
              <a:off x="6401838" y="1977240"/>
              <a:ext cx="55976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88BCB6B-0153-FA81-E64E-A3961A5F1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002" y="1965812"/>
              <a:ext cx="0" cy="27221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287C4464-7DC4-5AD2-3F9D-66249385D67C}"/>
                </a:ext>
              </a:extLst>
            </p:cNvPr>
            <p:cNvCxnSpPr>
              <a:cxnSpLocks/>
            </p:cNvCxnSpPr>
            <p:nvPr/>
          </p:nvCxnSpPr>
          <p:spPr>
            <a:xfrm>
              <a:off x="6430002" y="1862443"/>
              <a:ext cx="0" cy="112433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EC3ED19-F3B7-E111-8914-9C6B9EBEDA62}"/>
                </a:ext>
              </a:extLst>
            </p:cNvPr>
            <p:cNvSpPr txBox="1"/>
            <p:nvPr/>
          </p:nvSpPr>
          <p:spPr>
            <a:xfrm rot="16200000">
              <a:off x="6107798" y="2018913"/>
              <a:ext cx="468078" cy="1615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050" dirty="0">
                  <a:solidFill>
                    <a:srgbClr val="FF0000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13pixel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870D51E-7D6A-5028-5929-8007DDD6DD83}"/>
                </a:ext>
              </a:extLst>
            </p:cNvPr>
            <p:cNvSpPr txBox="1"/>
            <p:nvPr/>
          </p:nvSpPr>
          <p:spPr>
            <a:xfrm>
              <a:off x="6301833" y="1372183"/>
              <a:ext cx="1028167" cy="20774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Initial(0kPa)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1A1C8EB5-05F2-EC89-0318-EBD5361F31E0}"/>
                </a:ext>
              </a:extLst>
            </p:cNvPr>
            <p:cNvSpPr txBox="1"/>
            <p:nvPr/>
          </p:nvSpPr>
          <p:spPr>
            <a:xfrm>
              <a:off x="7433202" y="1334028"/>
              <a:ext cx="1491499" cy="20774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Valve lift(108kPa)</a:t>
              </a: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B42057E-E674-0ADA-A64D-9456766EEA70}"/>
                </a:ext>
              </a:extLst>
            </p:cNvPr>
            <p:cNvCxnSpPr>
              <a:cxnSpLocks/>
            </p:cNvCxnSpPr>
            <p:nvPr/>
          </p:nvCxnSpPr>
          <p:spPr>
            <a:xfrm>
              <a:off x="6233410" y="1666235"/>
              <a:ext cx="1089069" cy="23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958645D5-4059-A96C-0908-EF2895F82C29}"/>
                </a:ext>
              </a:extLst>
            </p:cNvPr>
            <p:cNvCxnSpPr>
              <a:cxnSpLocks/>
            </p:cNvCxnSpPr>
            <p:nvPr/>
          </p:nvCxnSpPr>
          <p:spPr>
            <a:xfrm>
              <a:off x="6207665" y="2605199"/>
              <a:ext cx="1089069" cy="23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5840CB40-4F2F-E4C8-67E3-222DE15A94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4276" y="1659263"/>
              <a:ext cx="10040" cy="9459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F162D0D5-9372-2B7C-D1E8-6BED82F4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0002" y="2206316"/>
              <a:ext cx="0" cy="12374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2DB52F2-BD57-E438-FAF6-00D187F95C6C}"/>
                </a:ext>
              </a:extLst>
            </p:cNvPr>
            <p:cNvSpPr txBox="1"/>
            <p:nvPr/>
          </p:nvSpPr>
          <p:spPr>
            <a:xfrm rot="16200000">
              <a:off x="6026908" y="2053930"/>
              <a:ext cx="343043" cy="1615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0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1mm</a:t>
              </a:r>
            </a:p>
          </p:txBody>
        </p:sp>
        <p:sp>
          <p:nvSpPr>
            <p:cNvPr id="41" name="テキスト ボックス 20">
              <a:extLst>
                <a:ext uri="{FF2B5EF4-FFF2-40B4-BE49-F238E27FC236}">
                  <a16:creationId xmlns:a16="http://schemas.microsoft.com/office/drawing/2014/main" id="{F45A0AF4-2776-737D-D4A4-94C3990DC82E}"/>
                </a:ext>
              </a:extLst>
            </p:cNvPr>
            <p:cNvSpPr txBox="1"/>
            <p:nvPr/>
          </p:nvSpPr>
          <p:spPr>
            <a:xfrm>
              <a:off x="3489120" y="1205282"/>
              <a:ext cx="2789353" cy="253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tIns="0" bIns="0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>
                <a:lnSpc>
                  <a:spcPct val="135000"/>
                </a:lnSpc>
                <a:defRPr/>
              </a:pPr>
              <a:r>
                <a:rPr lang="en-US" altLang="ja-JP" sz="1400" b="1" u="sng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Visualization of Relief valve</a:t>
              </a:r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C8C0641-7ED0-2EF7-52AD-90EF812C65F4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4935343" y="2535120"/>
              <a:ext cx="260095" cy="5068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</a:ln>
            <a:effectLst>
              <a:glow rad="254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20">
              <a:extLst>
                <a:ext uri="{FF2B5EF4-FFF2-40B4-BE49-F238E27FC236}">
                  <a16:creationId xmlns:a16="http://schemas.microsoft.com/office/drawing/2014/main" id="{BB06FD4B-0AD3-DE23-D94A-8EF2EC8C46AC}"/>
                </a:ext>
              </a:extLst>
            </p:cNvPr>
            <p:cNvSpPr txBox="1"/>
            <p:nvPr/>
          </p:nvSpPr>
          <p:spPr>
            <a:xfrm>
              <a:off x="5195438" y="2327371"/>
              <a:ext cx="861133" cy="415498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350" dirty="0">
                  <a:solidFill>
                    <a:srgbClr val="FF0000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Added</a:t>
              </a:r>
            </a:p>
            <a:p>
              <a:pPr>
                <a:defRPr/>
              </a:pPr>
              <a:r>
                <a:rPr lang="en-US" altLang="ja-JP" sz="1350" dirty="0">
                  <a:solidFill>
                    <a:srgbClr val="FF0000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Window</a:t>
              </a:r>
            </a:p>
          </p:txBody>
        </p:sp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F9A658A0-7539-0DD1-348E-63704E88753F}"/>
                </a:ext>
              </a:extLst>
            </p:cNvPr>
            <p:cNvSpPr/>
            <p:nvPr/>
          </p:nvSpPr>
          <p:spPr>
            <a:xfrm>
              <a:off x="4839815" y="2260688"/>
              <a:ext cx="132628" cy="16546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  <a:effectLst>
              <a:glow rad="25400">
                <a:schemeClr val="bg1">
                  <a:alpha val="7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45" name="テキスト ボックス 20">
              <a:extLst>
                <a:ext uri="{FF2B5EF4-FFF2-40B4-BE49-F238E27FC236}">
                  <a16:creationId xmlns:a16="http://schemas.microsoft.com/office/drawing/2014/main" id="{DD200417-D820-530D-1849-E2D7DB68256F}"/>
                </a:ext>
              </a:extLst>
            </p:cNvPr>
            <p:cNvSpPr txBox="1"/>
            <p:nvPr/>
          </p:nvSpPr>
          <p:spPr>
            <a:xfrm>
              <a:off x="4868977" y="1755391"/>
              <a:ext cx="1136978" cy="24474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>
                <a:lnSpc>
                  <a:spcPct val="135000"/>
                </a:lnSpc>
                <a:defRPr/>
              </a:pPr>
              <a:r>
                <a:rPr lang="en-US" altLang="ja-JP" sz="1350" dirty="0">
                  <a:solidFill>
                    <a:srgbClr val="FF0000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Relief valve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3629D53-BAAD-C5EA-0689-63431C13F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443" y="1998122"/>
              <a:ext cx="150789" cy="238379"/>
            </a:xfrm>
            <a:prstGeom prst="line">
              <a:avLst/>
            </a:prstGeom>
            <a:ln>
              <a:solidFill>
                <a:srgbClr val="FF0000"/>
              </a:solidFill>
            </a:ln>
            <a:effectLst>
              <a:glow rad="254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205822F5-B642-50EF-11CF-2F7814F1DB3F}"/>
                </a:ext>
              </a:extLst>
            </p:cNvPr>
            <p:cNvCxnSpPr>
              <a:cxnSpLocks/>
            </p:cNvCxnSpPr>
            <p:nvPr/>
          </p:nvCxnSpPr>
          <p:spPr>
            <a:xfrm>
              <a:off x="7232249" y="2166095"/>
              <a:ext cx="2809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13823BD0-2FC2-5F21-E89D-EE5CDF17B20B}"/>
                </a:ext>
              </a:extLst>
            </p:cNvPr>
            <p:cNvCxnSpPr>
              <a:cxnSpLocks/>
            </p:cNvCxnSpPr>
            <p:nvPr/>
          </p:nvCxnSpPr>
          <p:spPr>
            <a:xfrm>
              <a:off x="6663689" y="2166095"/>
              <a:ext cx="538313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CE9E0A83-A2BC-36F2-7F0F-7472942A78EC}"/>
                </a:ext>
              </a:extLst>
            </p:cNvPr>
            <p:cNvSpPr/>
            <p:nvPr/>
          </p:nvSpPr>
          <p:spPr>
            <a:xfrm>
              <a:off x="8706242" y="2184991"/>
              <a:ext cx="103019" cy="103019"/>
            </a:xfrm>
            <a:prstGeom prst="rect">
              <a:avLst/>
            </a:prstGeom>
            <a:no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B75A39BF-FB88-5843-BCE4-8FE606E52BDC}"/>
                </a:ext>
              </a:extLst>
            </p:cNvPr>
            <p:cNvCxnSpPr>
              <a:cxnSpLocks/>
            </p:cNvCxnSpPr>
            <p:nvPr/>
          </p:nvCxnSpPr>
          <p:spPr>
            <a:xfrm>
              <a:off x="8408799" y="1611920"/>
              <a:ext cx="296253" cy="56879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D1264AA1-8830-024D-DF64-71BFE90C78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8587" y="2284300"/>
              <a:ext cx="303610" cy="39647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09FDB743-9D9D-6442-A790-44C0FE6BB0D4}"/>
                </a:ext>
              </a:extLst>
            </p:cNvPr>
            <p:cNvCxnSpPr>
              <a:cxnSpLocks/>
            </p:cNvCxnSpPr>
            <p:nvPr/>
          </p:nvCxnSpPr>
          <p:spPr>
            <a:xfrm>
              <a:off x="8062219" y="2564527"/>
              <a:ext cx="116731" cy="17589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  <a:effectLst>
              <a:glow rad="254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20">
              <a:extLst>
                <a:ext uri="{FF2B5EF4-FFF2-40B4-BE49-F238E27FC236}">
                  <a16:creationId xmlns:a16="http://schemas.microsoft.com/office/drawing/2014/main" id="{44C9D80C-83CB-F29D-B7F5-7FE7153643B6}"/>
                </a:ext>
              </a:extLst>
            </p:cNvPr>
            <p:cNvSpPr txBox="1"/>
            <p:nvPr/>
          </p:nvSpPr>
          <p:spPr>
            <a:xfrm>
              <a:off x="7824680" y="2686418"/>
              <a:ext cx="1024639" cy="24474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>
                <a:lnSpc>
                  <a:spcPct val="135000"/>
                </a:lnSpc>
                <a:defRPr/>
              </a:pPr>
              <a:r>
                <a:rPr lang="en-US" altLang="ja-JP" sz="1350" dirty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Valve seal</a:t>
              </a: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E342BD1-EBFE-060F-A12F-5F7E99C47099}"/>
              </a:ext>
            </a:extLst>
          </p:cNvPr>
          <p:cNvSpPr txBox="1"/>
          <p:nvPr/>
        </p:nvSpPr>
        <p:spPr>
          <a:xfrm flipH="1">
            <a:off x="395439" y="782641"/>
            <a:ext cx="8668079" cy="272415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Based on visualization of relief valve, vilifying whether frozen would be happen or not.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0C62477B-C9AF-105B-464C-B241E7FC8ACF}"/>
              </a:ext>
            </a:extLst>
          </p:cNvPr>
          <p:cNvGrpSpPr/>
          <p:nvPr/>
        </p:nvGrpSpPr>
        <p:grpSpPr>
          <a:xfrm>
            <a:off x="3634405" y="3159033"/>
            <a:ext cx="4168085" cy="1823179"/>
            <a:chOff x="4106633" y="3159034"/>
            <a:chExt cx="3695857" cy="1635602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DE4369D8-33F2-06D3-393D-6A9CBAACF6F3}"/>
                </a:ext>
              </a:extLst>
            </p:cNvPr>
            <p:cNvGrpSpPr/>
            <p:nvPr/>
          </p:nvGrpSpPr>
          <p:grpSpPr>
            <a:xfrm>
              <a:off x="4106633" y="3159034"/>
              <a:ext cx="3695857" cy="1635602"/>
              <a:chOff x="1017396" y="3295717"/>
              <a:chExt cx="4927809" cy="2180803"/>
            </a:xfrm>
          </p:grpSpPr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30791F96-D367-0E0D-CDE3-465C56AB4A8D}"/>
                  </a:ext>
                </a:extLst>
              </p:cNvPr>
              <p:cNvGrpSpPr/>
              <p:nvPr/>
            </p:nvGrpSpPr>
            <p:grpSpPr>
              <a:xfrm>
                <a:off x="1017396" y="3369680"/>
                <a:ext cx="4927809" cy="2106840"/>
                <a:chOff x="2358874" y="5674522"/>
                <a:chExt cx="3771504" cy="1482192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15B561C1-6418-0F13-1AE2-4E1ED2BAB273}"/>
                    </a:ext>
                  </a:extLst>
                </p:cNvPr>
                <p:cNvGrpSpPr/>
                <p:nvPr/>
              </p:nvGrpSpPr>
              <p:grpSpPr>
                <a:xfrm>
                  <a:off x="2358874" y="5695121"/>
                  <a:ext cx="3771504" cy="1356500"/>
                  <a:chOff x="2387420" y="4776997"/>
                  <a:chExt cx="3771504" cy="1356500"/>
                </a:xfrm>
              </p:grpSpPr>
              <p:grpSp>
                <p:nvGrpSpPr>
                  <p:cNvPr id="88" name="グループ化 87">
                    <a:extLst>
                      <a:ext uri="{FF2B5EF4-FFF2-40B4-BE49-F238E27FC236}">
                        <a16:creationId xmlns:a16="http://schemas.microsoft.com/office/drawing/2014/main" id="{B43424A1-AEC5-3EAC-6AC4-FB5DF38AE21C}"/>
                      </a:ext>
                    </a:extLst>
                  </p:cNvPr>
                  <p:cNvGrpSpPr/>
                  <p:nvPr/>
                </p:nvGrpSpPr>
                <p:grpSpPr>
                  <a:xfrm>
                    <a:off x="2415887" y="4776997"/>
                    <a:ext cx="3630174" cy="1356500"/>
                    <a:chOff x="1154777" y="4456255"/>
                    <a:chExt cx="3630174" cy="1356500"/>
                  </a:xfrm>
                </p:grpSpPr>
                <p:grpSp>
                  <p:nvGrpSpPr>
                    <p:cNvPr id="105" name="グループ化 104">
                      <a:extLst>
                        <a:ext uri="{FF2B5EF4-FFF2-40B4-BE49-F238E27FC236}">
                          <a16:creationId xmlns:a16="http://schemas.microsoft.com/office/drawing/2014/main" id="{EBCD7C90-3CD1-1794-A6BD-ED88874B91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458" y="4742499"/>
                      <a:ext cx="3543493" cy="1070256"/>
                      <a:chOff x="2032151" y="1599615"/>
                      <a:chExt cx="6293442" cy="1860952"/>
                    </a:xfrm>
                  </p:grpSpPr>
                  <p:cxnSp>
                    <p:nvCxnSpPr>
                      <p:cNvPr id="123" name="直線コネクタ 122">
                        <a:extLst>
                          <a:ext uri="{FF2B5EF4-FFF2-40B4-BE49-F238E27FC236}">
                            <a16:creationId xmlns:a16="http://schemas.microsoft.com/office/drawing/2014/main" id="{89FEBD8D-C19E-98FE-FCC5-CF734C70B5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032151" y="1967055"/>
                        <a:ext cx="6285487" cy="1535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24" name="直線コネクタ 123">
                        <a:extLst>
                          <a:ext uri="{FF2B5EF4-FFF2-40B4-BE49-F238E27FC236}">
                            <a16:creationId xmlns:a16="http://schemas.microsoft.com/office/drawing/2014/main" id="{F67E27B6-4631-FB98-2440-C21F7B21C7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2052952" y="1968590"/>
                        <a:ext cx="0" cy="1000036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25" name="直線コネクタ 124">
                        <a:extLst>
                          <a:ext uri="{FF2B5EF4-FFF2-40B4-BE49-F238E27FC236}">
                            <a16:creationId xmlns:a16="http://schemas.microsoft.com/office/drawing/2014/main" id="{430333C3-4F1B-119F-3CFC-2D8A274EAF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032151" y="2986431"/>
                        <a:ext cx="6293442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26" name="正方形/長方形 125">
                        <a:extLst>
                          <a:ext uri="{FF2B5EF4-FFF2-40B4-BE49-F238E27FC236}">
                            <a16:creationId xmlns:a16="http://schemas.microsoft.com/office/drawing/2014/main" id="{9D8077AF-775D-26F3-CD21-AD9196FD8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32385" y="1720851"/>
                        <a:ext cx="579353" cy="4762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750" kern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</p:txBody>
                  </p:sp>
                  <p:cxnSp>
                    <p:nvCxnSpPr>
                      <p:cNvPr id="127" name="直線コネクタ 126">
                        <a:extLst>
                          <a:ext uri="{FF2B5EF4-FFF2-40B4-BE49-F238E27FC236}">
                            <a16:creationId xmlns:a16="http://schemas.microsoft.com/office/drawing/2014/main" id="{F8826D20-DB9A-2838-01CC-833CA44D80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8323426" y="1943395"/>
                        <a:ext cx="0" cy="1066905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128" name="直線矢印コネクタ 127">
                        <a:extLst>
                          <a:ext uri="{FF2B5EF4-FFF2-40B4-BE49-F238E27FC236}">
                            <a16:creationId xmlns:a16="http://schemas.microsoft.com/office/drawing/2014/main" id="{FE1238C3-4821-C6B5-E668-FF4075F5B4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16917" y="3215563"/>
                        <a:ext cx="1556963" cy="0"/>
                      </a:xfrm>
                      <a:prstGeom prst="straightConnector1">
                        <a:avLst/>
                      </a:prstGeom>
                      <a:noFill/>
                      <a:ln w="6350" cap="flat" cmpd="sng" algn="ctr">
                        <a:solidFill>
                          <a:srgbClr val="0000FF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129" name="直線矢印コネクタ 128">
                        <a:extLst>
                          <a:ext uri="{FF2B5EF4-FFF2-40B4-BE49-F238E27FC236}">
                            <a16:creationId xmlns:a16="http://schemas.microsoft.com/office/drawing/2014/main" id="{9F4F6443-F4D4-8496-D1BD-177EA2B345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95940" y="1728298"/>
                        <a:ext cx="911443" cy="0"/>
                      </a:xfrm>
                      <a:prstGeom prst="straightConnector1">
                        <a:avLst/>
                      </a:prstGeom>
                      <a:noFill/>
                      <a:ln w="6350" cap="flat" cmpd="sng" algn="ctr">
                        <a:solidFill>
                          <a:srgbClr val="0000FF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130" name="正方形/長方形 129">
                        <a:extLst>
                          <a:ext uri="{FF2B5EF4-FFF2-40B4-BE49-F238E27FC236}">
                            <a16:creationId xmlns:a16="http://schemas.microsoft.com/office/drawing/2014/main" id="{58424DE0-900D-EB37-32D9-CEAADBB9C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73257" y="1599615"/>
                        <a:ext cx="311151" cy="120651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wrap="none"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750" b="1" kern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endParaRPr>
                      </a:p>
                    </p:txBody>
                  </p:sp>
                  <p:cxnSp>
                    <p:nvCxnSpPr>
                      <p:cNvPr id="131" name="直線コネクタ 130">
                        <a:extLst>
                          <a:ext uri="{FF2B5EF4-FFF2-40B4-BE49-F238E27FC236}">
                            <a16:creationId xmlns:a16="http://schemas.microsoft.com/office/drawing/2014/main" id="{58AD055C-59D1-AFCB-627C-6F65A9F1047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5980274" y="2973427"/>
                        <a:ext cx="12719" cy="48714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FF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106" name="グループ化 105">
                      <a:extLst>
                        <a:ext uri="{FF2B5EF4-FFF2-40B4-BE49-F238E27FC236}">
                          <a16:creationId xmlns:a16="http://schemas.microsoft.com/office/drawing/2014/main" id="{687FCD65-C2B2-19CA-130B-FB50304E89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96676" y="4874344"/>
                      <a:ext cx="427605" cy="212089"/>
                      <a:chOff x="3696676" y="4874344"/>
                      <a:chExt cx="427605" cy="212089"/>
                    </a:xfrm>
                  </p:grpSpPr>
                  <p:sp>
                    <p:nvSpPr>
                      <p:cNvPr id="120" name="正方形/長方形 119">
                        <a:extLst>
                          <a:ext uri="{FF2B5EF4-FFF2-40B4-BE49-F238E27FC236}">
                            <a16:creationId xmlns:a16="http://schemas.microsoft.com/office/drawing/2014/main" id="{3219771E-0412-3322-AE02-623805E70E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6677" y="4874350"/>
                        <a:ext cx="427422" cy="2120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21" name="フリーフォーム 598">
                        <a:extLst>
                          <a:ext uri="{FF2B5EF4-FFF2-40B4-BE49-F238E27FC236}">
                            <a16:creationId xmlns:a16="http://schemas.microsoft.com/office/drawing/2014/main" id="{A7B64926-3F4C-A459-5441-2449D5679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6677" y="4874348"/>
                        <a:ext cx="427604" cy="212080"/>
                      </a:xfrm>
                      <a:custGeom>
                        <a:avLst/>
                        <a:gdLst>
                          <a:gd name="connsiteX0" fmla="*/ 0 w 1440612"/>
                          <a:gd name="connsiteY0" fmla="*/ 198407 h 198407"/>
                          <a:gd name="connsiteX1" fmla="*/ 1440612 w 1440612"/>
                          <a:gd name="connsiteY1" fmla="*/ 0 h 1984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440612" h="198407">
                            <a:moveTo>
                              <a:pt x="0" y="198407"/>
                            </a:moveTo>
                            <a:lnTo>
                              <a:pt x="1440612" y="0"/>
                            </a:lnTo>
                          </a:path>
                        </a:pathLst>
                      </a:custGeom>
                      <a:noFill/>
                      <a:ln w="635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22" name="フリーフォーム 599">
                        <a:extLst>
                          <a:ext uri="{FF2B5EF4-FFF2-40B4-BE49-F238E27FC236}">
                            <a16:creationId xmlns:a16="http://schemas.microsoft.com/office/drawing/2014/main" id="{1B03DC3A-3936-761E-3D9E-1EF06DEA5F19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3696676" y="4874344"/>
                        <a:ext cx="427604" cy="212083"/>
                      </a:xfrm>
                      <a:custGeom>
                        <a:avLst/>
                        <a:gdLst>
                          <a:gd name="connsiteX0" fmla="*/ 0 w 1440612"/>
                          <a:gd name="connsiteY0" fmla="*/ 198407 h 198407"/>
                          <a:gd name="connsiteX1" fmla="*/ 1440612 w 1440612"/>
                          <a:gd name="connsiteY1" fmla="*/ 0 h 1984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440612" h="198407">
                            <a:moveTo>
                              <a:pt x="0" y="198407"/>
                            </a:moveTo>
                            <a:lnTo>
                              <a:pt x="1440612" y="0"/>
                            </a:lnTo>
                          </a:path>
                        </a:pathLst>
                      </a:custGeom>
                      <a:noFill/>
                      <a:ln w="635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107" name="テキスト ボックス 106">
                      <a:extLst>
                        <a:ext uri="{FF2B5EF4-FFF2-40B4-BE49-F238E27FC236}">
                          <a16:creationId xmlns:a16="http://schemas.microsoft.com/office/drawing/2014/main" id="{C3A69452-F83C-252D-90BF-A7D5492BAD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90779" y="4585254"/>
                      <a:ext cx="495652" cy="3031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Heater </a:t>
                      </a:r>
                    </a:p>
                    <a:p>
                      <a:pPr algn="ctr"/>
                      <a:r>
                        <a:rPr lang="en-US" altLang="ja-JP" sz="105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core</a:t>
                      </a:r>
                      <a:endParaRPr lang="en-US" altLang="zh-TW" sz="1050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grpSp>
                  <p:nvGrpSpPr>
                    <p:cNvPr id="108" name="グループ化 107">
                      <a:extLst>
                        <a:ext uri="{FF2B5EF4-FFF2-40B4-BE49-F238E27FC236}">
                          <a16:creationId xmlns:a16="http://schemas.microsoft.com/office/drawing/2014/main" id="{C183A916-A524-22F1-D30B-FE634C9EA9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29594" y="5415069"/>
                      <a:ext cx="427605" cy="212089"/>
                      <a:chOff x="3696676" y="4874344"/>
                      <a:chExt cx="427605" cy="212089"/>
                    </a:xfrm>
                  </p:grpSpPr>
                  <p:sp>
                    <p:nvSpPr>
                      <p:cNvPr id="117" name="正方形/長方形 116">
                        <a:extLst>
                          <a:ext uri="{FF2B5EF4-FFF2-40B4-BE49-F238E27FC236}">
                            <a16:creationId xmlns:a16="http://schemas.microsoft.com/office/drawing/2014/main" id="{A67F2371-31AB-063F-48A6-144DA8E550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6677" y="4874350"/>
                        <a:ext cx="427422" cy="2120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8" name="フリーフォーム 598">
                        <a:extLst>
                          <a:ext uri="{FF2B5EF4-FFF2-40B4-BE49-F238E27FC236}">
                            <a16:creationId xmlns:a16="http://schemas.microsoft.com/office/drawing/2014/main" id="{CE6DBF22-C34D-F590-C2A5-0A7D2E778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6677" y="4874348"/>
                        <a:ext cx="427604" cy="212080"/>
                      </a:xfrm>
                      <a:custGeom>
                        <a:avLst/>
                        <a:gdLst>
                          <a:gd name="connsiteX0" fmla="*/ 0 w 1440612"/>
                          <a:gd name="connsiteY0" fmla="*/ 198407 h 198407"/>
                          <a:gd name="connsiteX1" fmla="*/ 1440612 w 1440612"/>
                          <a:gd name="connsiteY1" fmla="*/ 0 h 1984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440612" h="198407">
                            <a:moveTo>
                              <a:pt x="0" y="198407"/>
                            </a:moveTo>
                            <a:lnTo>
                              <a:pt x="1440612" y="0"/>
                            </a:lnTo>
                          </a:path>
                        </a:pathLst>
                      </a:custGeom>
                      <a:noFill/>
                      <a:ln w="635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9" name="フリーフォーム 599">
                        <a:extLst>
                          <a:ext uri="{FF2B5EF4-FFF2-40B4-BE49-F238E27FC236}">
                            <a16:creationId xmlns:a16="http://schemas.microsoft.com/office/drawing/2014/main" id="{BB25E50F-E70E-7B75-2056-2923A9E20E8D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3696676" y="4874344"/>
                        <a:ext cx="427604" cy="212083"/>
                      </a:xfrm>
                      <a:custGeom>
                        <a:avLst/>
                        <a:gdLst>
                          <a:gd name="connsiteX0" fmla="*/ 0 w 1440612"/>
                          <a:gd name="connsiteY0" fmla="*/ 198407 h 198407"/>
                          <a:gd name="connsiteX1" fmla="*/ 1440612 w 1440612"/>
                          <a:gd name="connsiteY1" fmla="*/ 0 h 1984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440612" h="198407">
                            <a:moveTo>
                              <a:pt x="0" y="198407"/>
                            </a:moveTo>
                            <a:lnTo>
                              <a:pt x="1440612" y="0"/>
                            </a:lnTo>
                          </a:path>
                        </a:pathLst>
                      </a:custGeom>
                      <a:noFill/>
                      <a:ln w="635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defTabSz="685800">
                          <a:defRPr/>
                        </a:pPr>
                        <a:endParaRPr lang="ja-JP" altLang="en-US" sz="825" kern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109" name="テキスト ボックス 108">
                      <a:extLst>
                        <a:ext uri="{FF2B5EF4-FFF2-40B4-BE49-F238E27FC236}">
                          <a16:creationId xmlns:a16="http://schemas.microsoft.com/office/drawing/2014/main" id="{0A1CA8A5-D2B1-8B95-2CB7-1AB6C52B58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6254" y="5637848"/>
                      <a:ext cx="278090" cy="15156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HEX</a:t>
                      </a:r>
                      <a:endParaRPr lang="en-US" altLang="zh-TW" sz="1050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10" name="楕円 109">
                      <a:extLst>
                        <a:ext uri="{FF2B5EF4-FFF2-40B4-BE49-F238E27FC236}">
                          <a16:creationId xmlns:a16="http://schemas.microsoft.com/office/drawing/2014/main" id="{A1D03095-ABCD-4991-83B7-1E33573276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448115" y="5330997"/>
                      <a:ext cx="299595" cy="3435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ja-JP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9pPr>
                    </a:lstStyle>
                    <a:p>
                      <a:pPr algn="ctr" defTabSz="685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ja-JP" altLang="en-US" sz="825" kern="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p:txBody>
                </p:sp>
                <p:sp>
                  <p:nvSpPr>
                    <p:cNvPr id="111" name="二等辺三角形 110">
                      <a:extLst>
                        <a:ext uri="{FF2B5EF4-FFF2-40B4-BE49-F238E27FC236}">
                          <a16:creationId xmlns:a16="http://schemas.microsoft.com/office/drawing/2014/main" id="{2A1C03A6-E36E-1B75-9A61-73A4088BF4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90537" y="5462892"/>
                      <a:ext cx="57921" cy="57265"/>
                    </a:xfrm>
                    <a:prstGeom prst="triangle">
                      <a:avLst/>
                    </a:prstGeom>
                    <a:solidFill>
                      <a:srgbClr val="000000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ja-JP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200" kern="1200">
                          <a:solidFill>
                            <a:schemeClr val="tx1"/>
                          </a:solidFill>
                          <a:latin typeface="Arial" charset="0"/>
                          <a:ea typeface="ＭＳ 明朝" pitchFamily="17" charset="-128"/>
                          <a:cs typeface="+mn-cs"/>
                        </a:defRPr>
                      </a:lvl9pPr>
                    </a:lstStyle>
                    <a:p>
                      <a:pPr algn="ctr" defTabSz="6858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ja-JP" altLang="en-US" sz="825" kern="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p:txBody>
                </p:sp>
                <p:sp>
                  <p:nvSpPr>
                    <p:cNvPr id="112" name="テキスト ボックス 111">
                      <a:extLst>
                        <a:ext uri="{FF2B5EF4-FFF2-40B4-BE49-F238E27FC236}">
                          <a16:creationId xmlns:a16="http://schemas.microsoft.com/office/drawing/2014/main" id="{1A4DE37C-2EA6-5518-F4D4-3CC5B8AD18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4777" y="4456255"/>
                      <a:ext cx="769408" cy="2719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pPr algn="ctr"/>
                      <a:r>
                        <a:rPr lang="en-US" altLang="ja-JP" sz="1050" b="1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Reserve tank</a:t>
                      </a:r>
                      <a:endParaRPr lang="en-US" altLang="zh-TW" sz="1050" b="1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13" name="正方形/長方形 112">
                      <a:extLst>
                        <a:ext uri="{FF2B5EF4-FFF2-40B4-BE49-F238E27FC236}">
                          <a16:creationId xmlns:a16="http://schemas.microsoft.com/office/drawing/2014/main" id="{677AE329-10AB-6D22-9463-1CE593D7C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141" y="5483468"/>
                      <a:ext cx="173459" cy="1112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ja-JP" altLang="en-US" sz="825" kern="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/>
                      </a:endParaRPr>
                    </a:p>
                  </p:txBody>
                </p:sp>
                <p:sp>
                  <p:nvSpPr>
                    <p:cNvPr id="114" name="テキスト ボックス 113">
                      <a:extLst>
                        <a:ext uri="{FF2B5EF4-FFF2-40B4-BE49-F238E27FC236}">
                          <a16:creationId xmlns:a16="http://schemas.microsoft.com/office/drawing/2014/main" id="{EFC44070-0504-E609-C040-C3D0EE33B6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92911" y="5312702"/>
                      <a:ext cx="757382" cy="15156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/>
                      <a:r>
                        <a:rPr lang="en-US" altLang="ja-JP" sz="105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Flow mater</a:t>
                      </a:r>
                      <a:endParaRPr lang="en-US" altLang="zh-TW" sz="1050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15" name="テキスト ボックス 114">
                      <a:extLst>
                        <a:ext uri="{FF2B5EF4-FFF2-40B4-BE49-F238E27FC236}">
                          <a16:creationId xmlns:a16="http://schemas.microsoft.com/office/drawing/2014/main" id="{C71038E0-0A19-EAF4-C066-3AAD643329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58325" y="5658867"/>
                      <a:ext cx="281361" cy="15156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ctr"/>
                      <a:r>
                        <a:rPr lang="en-US" altLang="zh-TW" sz="1050" dirty="0">
                          <a:solidFill>
                            <a:prstClr val="black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W/P</a:t>
                      </a:r>
                    </a:p>
                  </p:txBody>
                </p:sp>
                <p:cxnSp>
                  <p:nvCxnSpPr>
                    <p:cNvPr id="116" name="直線矢印コネクタ 115">
                      <a:extLst>
                        <a:ext uri="{FF2B5EF4-FFF2-40B4-BE49-F238E27FC236}">
                          <a16:creationId xmlns:a16="http://schemas.microsoft.com/office/drawing/2014/main" id="{637A3CB0-36CC-A687-1EB7-D70DE17955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578512" y="5578935"/>
                      <a:ext cx="2528" cy="219891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rgbClr val="FF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cxnSp>
                <p:nvCxnSpPr>
                  <p:cNvPr id="89" name="直線矢印コネクタ 88">
                    <a:extLst>
                      <a:ext uri="{FF2B5EF4-FFF2-40B4-BE49-F238E27FC236}">
                        <a16:creationId xmlns:a16="http://schemas.microsoft.com/office/drawing/2014/main" id="{53F593A5-2F76-0999-D8C4-749E0B24C4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76860" y="5968062"/>
                    <a:ext cx="288401" cy="4319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FF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90" name="直線矢印コネクタ 89">
                    <a:extLst>
                      <a:ext uri="{FF2B5EF4-FFF2-40B4-BE49-F238E27FC236}">
                        <a16:creationId xmlns:a16="http://schemas.microsoft.com/office/drawing/2014/main" id="{A8A8A069-D96B-975D-3EE9-FE43C888C5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455531" y="5184742"/>
                    <a:ext cx="492635" cy="1978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FF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91" name="直線矢印コネクタ 90">
                    <a:extLst>
                      <a:ext uri="{FF2B5EF4-FFF2-40B4-BE49-F238E27FC236}">
                        <a16:creationId xmlns:a16="http://schemas.microsoft.com/office/drawing/2014/main" id="{25814FD8-7863-1769-C1AA-D2245EDA49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53894" y="5201040"/>
                    <a:ext cx="485854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FF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92" name="グループ化 91">
                    <a:extLst>
                      <a:ext uri="{FF2B5EF4-FFF2-40B4-BE49-F238E27FC236}">
                        <a16:creationId xmlns:a16="http://schemas.microsoft.com/office/drawing/2014/main" id="{C2D7CE42-B83A-13FE-9CB1-23DDD0F2173B}"/>
                      </a:ext>
                    </a:extLst>
                  </p:cNvPr>
                  <p:cNvGrpSpPr/>
                  <p:nvPr/>
                </p:nvGrpSpPr>
                <p:grpSpPr>
                  <a:xfrm>
                    <a:off x="5924240" y="5447415"/>
                    <a:ext cx="234684" cy="237829"/>
                    <a:chOff x="-206975" y="4327986"/>
                    <a:chExt cx="1104900" cy="864080"/>
                  </a:xfrm>
                </p:grpSpPr>
                <p:sp>
                  <p:nvSpPr>
                    <p:cNvPr id="103" name="楕円 102">
                      <a:extLst>
                        <a:ext uri="{FF2B5EF4-FFF2-40B4-BE49-F238E27FC236}">
                          <a16:creationId xmlns:a16="http://schemas.microsoft.com/office/drawing/2014/main" id="{BC009E78-DB88-6A9B-BFF7-7DFD54A1C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75" y="4327986"/>
                      <a:ext cx="1104900" cy="864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04" name="楕円 103">
                      <a:extLst>
                        <a:ext uri="{FF2B5EF4-FFF2-40B4-BE49-F238E27FC236}">
                          <a16:creationId xmlns:a16="http://schemas.microsoft.com/office/drawing/2014/main" id="{6632D972-68E0-4D5A-12C5-AF1714A99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331" y="4428251"/>
                      <a:ext cx="879611" cy="6709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93" name="グループ化 92">
                    <a:extLst>
                      <a:ext uri="{FF2B5EF4-FFF2-40B4-BE49-F238E27FC236}">
                        <a16:creationId xmlns:a16="http://schemas.microsoft.com/office/drawing/2014/main" id="{4D569E42-80A6-DD23-F89E-2EB590361A70}"/>
                      </a:ext>
                    </a:extLst>
                  </p:cNvPr>
                  <p:cNvGrpSpPr/>
                  <p:nvPr/>
                </p:nvGrpSpPr>
                <p:grpSpPr>
                  <a:xfrm>
                    <a:off x="4970228" y="5722312"/>
                    <a:ext cx="234684" cy="237829"/>
                    <a:chOff x="-206975" y="4327986"/>
                    <a:chExt cx="1104900" cy="864080"/>
                  </a:xfrm>
                </p:grpSpPr>
                <p:sp>
                  <p:nvSpPr>
                    <p:cNvPr id="101" name="楕円 100">
                      <a:extLst>
                        <a:ext uri="{FF2B5EF4-FFF2-40B4-BE49-F238E27FC236}">
                          <a16:creationId xmlns:a16="http://schemas.microsoft.com/office/drawing/2014/main" id="{71A5637C-E897-0C7F-56D8-8D0E21561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75" y="4327986"/>
                      <a:ext cx="1104900" cy="864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02" name="楕円 101">
                      <a:extLst>
                        <a:ext uri="{FF2B5EF4-FFF2-40B4-BE49-F238E27FC236}">
                          <a16:creationId xmlns:a16="http://schemas.microsoft.com/office/drawing/2014/main" id="{801131F4-FCCF-C57B-219E-F1568FB889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331" y="4428251"/>
                      <a:ext cx="879611" cy="6709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94" name="グループ化 93">
                    <a:extLst>
                      <a:ext uri="{FF2B5EF4-FFF2-40B4-BE49-F238E27FC236}">
                        <a16:creationId xmlns:a16="http://schemas.microsoft.com/office/drawing/2014/main" id="{812AAB7B-3616-5242-CE6C-E708C604A5A1}"/>
                      </a:ext>
                    </a:extLst>
                  </p:cNvPr>
                  <p:cNvGrpSpPr/>
                  <p:nvPr/>
                </p:nvGrpSpPr>
                <p:grpSpPr>
                  <a:xfrm>
                    <a:off x="4002957" y="5143263"/>
                    <a:ext cx="234684" cy="237829"/>
                    <a:chOff x="-206975" y="4327986"/>
                    <a:chExt cx="1104900" cy="864080"/>
                  </a:xfrm>
                </p:grpSpPr>
                <p:sp>
                  <p:nvSpPr>
                    <p:cNvPr id="99" name="楕円 98">
                      <a:extLst>
                        <a:ext uri="{FF2B5EF4-FFF2-40B4-BE49-F238E27FC236}">
                          <a16:creationId xmlns:a16="http://schemas.microsoft.com/office/drawing/2014/main" id="{D9B98099-B506-6565-13D3-709DE6618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75" y="4327986"/>
                      <a:ext cx="1104900" cy="864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100" name="楕円 99">
                      <a:extLst>
                        <a:ext uri="{FF2B5EF4-FFF2-40B4-BE49-F238E27FC236}">
                          <a16:creationId xmlns:a16="http://schemas.microsoft.com/office/drawing/2014/main" id="{1F954493-A83A-26FF-F8F5-E0673459E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331" y="4428251"/>
                      <a:ext cx="879611" cy="67090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95" name="グループ化 94">
                    <a:extLst>
                      <a:ext uri="{FF2B5EF4-FFF2-40B4-BE49-F238E27FC236}">
                        <a16:creationId xmlns:a16="http://schemas.microsoft.com/office/drawing/2014/main" id="{D2738A47-4B29-6019-B255-6808BE86ACBF}"/>
                      </a:ext>
                    </a:extLst>
                  </p:cNvPr>
                  <p:cNvGrpSpPr/>
                  <p:nvPr/>
                </p:nvGrpSpPr>
                <p:grpSpPr>
                  <a:xfrm>
                    <a:off x="2387420" y="5373325"/>
                    <a:ext cx="234684" cy="237829"/>
                    <a:chOff x="-206975" y="4327986"/>
                    <a:chExt cx="1104900" cy="864080"/>
                  </a:xfrm>
                </p:grpSpPr>
                <p:sp>
                  <p:nvSpPr>
                    <p:cNvPr id="97" name="楕円 96">
                      <a:extLst>
                        <a:ext uri="{FF2B5EF4-FFF2-40B4-BE49-F238E27FC236}">
                          <a16:creationId xmlns:a16="http://schemas.microsoft.com/office/drawing/2014/main" id="{FA49B909-5258-7001-91F3-64A752EE73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75" y="4327986"/>
                      <a:ext cx="1104900" cy="864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98" name="楕円 97">
                      <a:extLst>
                        <a:ext uri="{FF2B5EF4-FFF2-40B4-BE49-F238E27FC236}">
                          <a16:creationId xmlns:a16="http://schemas.microsoft.com/office/drawing/2014/main" id="{5B116759-DE47-53CB-AC83-678E43FA5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4332" y="4419601"/>
                      <a:ext cx="879611" cy="67090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825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pic>
                <p:nvPicPr>
                  <p:cNvPr id="96" name="グラフィックス 95" descr="ビデオ カメラ 枠線">
                    <a:extLst>
                      <a:ext uri="{FF2B5EF4-FFF2-40B4-BE49-F238E27FC236}">
                        <a16:creationId xmlns:a16="http://schemas.microsoft.com/office/drawing/2014/main" id="{EB9C59E2-18DB-8D88-9E51-9BA39F7A5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974035" y="5371697"/>
                    <a:ext cx="245409" cy="24540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グループ化 77">
                  <a:extLst>
                    <a:ext uri="{FF2B5EF4-FFF2-40B4-BE49-F238E27FC236}">
                      <a16:creationId xmlns:a16="http://schemas.microsoft.com/office/drawing/2014/main" id="{BB2FBCB7-F1E2-B1DD-A5E2-E68C489CE742}"/>
                    </a:ext>
                  </a:extLst>
                </p:cNvPr>
                <p:cNvGrpSpPr/>
                <p:nvPr/>
              </p:nvGrpSpPr>
              <p:grpSpPr>
                <a:xfrm>
                  <a:off x="5203708" y="6896884"/>
                  <a:ext cx="640181" cy="259830"/>
                  <a:chOff x="5579141" y="8668376"/>
                  <a:chExt cx="640181" cy="259830"/>
                </a:xfrm>
              </p:grpSpPr>
              <p:sp>
                <p:nvSpPr>
                  <p:cNvPr id="86" name="楕円 85">
                    <a:extLst>
                      <a:ext uri="{FF2B5EF4-FFF2-40B4-BE49-F238E27FC236}">
                        <a16:creationId xmlns:a16="http://schemas.microsoft.com/office/drawing/2014/main" id="{DFB042AF-417C-D1A0-247C-F60DB7B3D75E}"/>
                      </a:ext>
                    </a:extLst>
                  </p:cNvPr>
                  <p:cNvSpPr/>
                  <p:nvPr/>
                </p:nvSpPr>
                <p:spPr>
                  <a:xfrm>
                    <a:off x="5579141" y="8676529"/>
                    <a:ext cx="79402" cy="88334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825" dirty="0"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87" name="テキスト ボックス 86">
                    <a:extLst>
                      <a:ext uri="{FF2B5EF4-FFF2-40B4-BE49-F238E27FC236}">
                        <a16:creationId xmlns:a16="http://schemas.microsoft.com/office/drawing/2014/main" id="{BD961B56-C467-77C2-63C5-BB9597F5B115}"/>
                      </a:ext>
                    </a:extLst>
                  </p:cNvPr>
                  <p:cNvSpPr txBox="1"/>
                  <p:nvPr/>
                </p:nvSpPr>
                <p:spPr>
                  <a:xfrm>
                    <a:off x="5671326" y="8668376"/>
                    <a:ext cx="547996" cy="2598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altLang="zh-TW" sz="900" b="1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Pressure</a:t>
                    </a:r>
                  </a:p>
                  <a:p>
                    <a:pPr algn="ctr"/>
                    <a:r>
                      <a:rPr lang="en-US" altLang="zh-TW" sz="900" b="1" dirty="0">
                        <a:solidFill>
                          <a:prstClr val="black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sensor</a:t>
                    </a:r>
                  </a:p>
                </p:txBody>
              </p:sp>
            </p:grpSp>
            <p:cxnSp>
              <p:nvCxnSpPr>
                <p:cNvPr id="79" name="直線矢印コネクタ 78">
                  <a:extLst>
                    <a:ext uri="{FF2B5EF4-FFF2-40B4-BE49-F238E27FC236}">
                      <a16:creationId xmlns:a16="http://schemas.microsoft.com/office/drawing/2014/main" id="{6829F58C-2900-2F21-3EE6-2934EF946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2989" y="6817801"/>
                  <a:ext cx="220252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FF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0" name="直線矢印コネクタ 79">
                  <a:extLst>
                    <a:ext uri="{FF2B5EF4-FFF2-40B4-BE49-F238E27FC236}">
                      <a16:creationId xmlns:a16="http://schemas.microsoft.com/office/drawing/2014/main" id="{2D382259-8B1B-7597-33F4-ED546C945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26985" y="6025361"/>
                  <a:ext cx="513184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FF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1" name="直線矢印コネクタ 80">
                  <a:extLst>
                    <a:ext uri="{FF2B5EF4-FFF2-40B4-BE49-F238E27FC236}">
                      <a16:creationId xmlns:a16="http://schemas.microsoft.com/office/drawing/2014/main" id="{971070AA-0E1B-3ADB-41D6-22525061A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30371" y="6050753"/>
                  <a:ext cx="513184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FF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82" name="直線矢印コネクタ 81">
                  <a:extLst>
                    <a:ext uri="{FF2B5EF4-FFF2-40B4-BE49-F238E27FC236}">
                      <a16:creationId xmlns:a16="http://schemas.microsoft.com/office/drawing/2014/main" id="{7ABC1F9F-0719-CDCE-3482-5622347AB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10279" y="5674522"/>
                  <a:ext cx="561" cy="302164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2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cxnSp>
              <p:nvCxnSpPr>
                <p:cNvPr id="83" name="直線矢印コネクタ 82">
                  <a:extLst>
                    <a:ext uri="{FF2B5EF4-FFF2-40B4-BE49-F238E27FC236}">
                      <a16:creationId xmlns:a16="http://schemas.microsoft.com/office/drawing/2014/main" id="{880423B8-1C64-02B8-A1F2-4C0E5055A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52500" y="6138612"/>
                  <a:ext cx="319685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cxnSp>
              <p:nvCxnSpPr>
                <p:cNvPr id="84" name="直線矢印コネクタ 83">
                  <a:extLst>
                    <a:ext uri="{FF2B5EF4-FFF2-40B4-BE49-F238E27FC236}">
                      <a16:creationId xmlns:a16="http://schemas.microsoft.com/office/drawing/2014/main" id="{190F7964-D05C-8472-6B36-39DB7C68A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20276" y="6946239"/>
                  <a:ext cx="488713" cy="433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FF0000"/>
                  </a:solidFill>
                  <a:prstDash val="sysDot"/>
                  <a:miter lim="800000"/>
                  <a:tailEnd type="triangle"/>
                </a:ln>
                <a:effectLst/>
              </p:spPr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B8188975-D56D-6EB5-2500-9A45E3819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1116" y="6775798"/>
                  <a:ext cx="1850" cy="1294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A3637A09-15E1-F09B-8B74-039143FD5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0181" y="3519121"/>
                <a:ext cx="228905" cy="263241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</p:pic>
          <p:sp>
            <p:nvSpPr>
              <p:cNvPr id="76" name="乗算記号 75">
                <a:extLst>
                  <a:ext uri="{FF2B5EF4-FFF2-40B4-BE49-F238E27FC236}">
                    <a16:creationId xmlns:a16="http://schemas.microsoft.com/office/drawing/2014/main" id="{9C83983F-AF8A-FE75-8CC0-876359696270}"/>
                  </a:ext>
                </a:extLst>
              </p:cNvPr>
              <p:cNvSpPr/>
              <p:nvPr/>
            </p:nvSpPr>
            <p:spPr>
              <a:xfrm>
                <a:off x="2036106" y="3295717"/>
                <a:ext cx="228834" cy="240963"/>
              </a:xfrm>
              <a:prstGeom prst="mathMultiply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8A356202-4B46-A94E-03C1-B3AB02DFE004}"/>
                </a:ext>
              </a:extLst>
            </p:cNvPr>
            <p:cNvSpPr txBox="1"/>
            <p:nvPr/>
          </p:nvSpPr>
          <p:spPr>
            <a:xfrm>
              <a:off x="5453475" y="3446910"/>
              <a:ext cx="626775" cy="1615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05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Cite glass</a:t>
              </a:r>
              <a:endParaRPr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CFBF2E69-E09A-C815-6502-60886E5306E5}"/>
                </a:ext>
              </a:extLst>
            </p:cNvPr>
            <p:cNvSpPr txBox="1"/>
            <p:nvPr/>
          </p:nvSpPr>
          <p:spPr>
            <a:xfrm>
              <a:off x="5894925" y="3948331"/>
              <a:ext cx="452002" cy="1449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0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Camera</a:t>
              </a:r>
              <a:endParaRPr lang="en-US" altLang="zh-TW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7" name="グラフィックス 136" descr="ビデオ カメラ 枠線">
              <a:extLst>
                <a:ext uri="{FF2B5EF4-FFF2-40B4-BE49-F238E27FC236}">
                  <a16:creationId xmlns:a16="http://schemas.microsoft.com/office/drawing/2014/main" id="{5DAB18C5-0A79-7C50-513B-815ABC9C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079858" y="3214408"/>
              <a:ext cx="261625" cy="240487"/>
            </a:xfrm>
            <a:prstGeom prst="rect">
              <a:avLst/>
            </a:prstGeom>
          </p:spPr>
        </p:pic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27F061B4-DB2E-8292-088D-A898124A34EF}"/>
                </a:ext>
              </a:extLst>
            </p:cNvPr>
            <p:cNvSpPr txBox="1"/>
            <p:nvPr/>
          </p:nvSpPr>
          <p:spPr>
            <a:xfrm>
              <a:off x="5396593" y="3233556"/>
              <a:ext cx="452002" cy="1449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ja-JP" sz="10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Camera</a:t>
              </a:r>
              <a:endParaRPr lang="en-US" altLang="zh-TW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140" name="表 139">
            <a:extLst>
              <a:ext uri="{FF2B5EF4-FFF2-40B4-BE49-F238E27FC236}">
                <a16:creationId xmlns:a16="http://schemas.microsoft.com/office/drawing/2014/main" id="{780E4647-CB84-3612-AF62-DF4F7384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40755"/>
              </p:ext>
            </p:extLst>
          </p:nvPr>
        </p:nvGraphicFramePr>
        <p:xfrm>
          <a:off x="5766862" y="1490735"/>
          <a:ext cx="3254958" cy="1235846"/>
        </p:xfrm>
        <a:graphic>
          <a:graphicData uri="http://schemas.openxmlformats.org/drawingml/2006/table">
            <a:tbl>
              <a:tblPr/>
              <a:tblGrid>
                <a:gridCol w="540000">
                  <a:extLst>
                    <a:ext uri="{9D8B030D-6E8A-4147-A177-3AD203B41FA5}">
                      <a16:colId xmlns:a16="http://schemas.microsoft.com/office/drawing/2014/main" val="8634132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992997929"/>
                    </a:ext>
                  </a:extLst>
                </a:gridCol>
                <a:gridCol w="1706958">
                  <a:extLst>
                    <a:ext uri="{9D8B030D-6E8A-4147-A177-3AD203B41FA5}">
                      <a16:colId xmlns:a16="http://schemas.microsoft.com/office/drawing/2014/main" val="2246641972"/>
                    </a:ext>
                  </a:extLst>
                </a:gridCol>
              </a:tblGrid>
              <a:tr h="277880"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Condition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40418"/>
                  </a:ext>
                </a:extLst>
              </a:tr>
              <a:tr h="2778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Environment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Initial temperature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-30,-20,-10,0,20,40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381003"/>
                  </a:ext>
                </a:extLst>
              </a:tr>
              <a:tr h="277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Coolant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Concentration ratio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Ethylene Glycol/Water</a:t>
                      </a:r>
                    </a:p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867283"/>
                  </a:ext>
                </a:extLst>
              </a:tr>
              <a:tr h="277880"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Flow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rate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5L/min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432961"/>
                  </a:ext>
                </a:extLst>
              </a:tr>
            </a:tbl>
          </a:graphicData>
        </a:graphic>
      </p:graphicFrame>
      <p:sp>
        <p:nvSpPr>
          <p:cNvPr id="141" name="テキスト ボックス 20">
            <a:extLst>
              <a:ext uri="{FF2B5EF4-FFF2-40B4-BE49-F238E27FC236}">
                <a16:creationId xmlns:a16="http://schemas.microsoft.com/office/drawing/2014/main" id="{DDEC9D67-0A01-9EAC-B7CE-167FF64CCECE}"/>
              </a:ext>
            </a:extLst>
          </p:cNvPr>
          <p:cNvSpPr txBox="1"/>
          <p:nvPr/>
        </p:nvSpPr>
        <p:spPr>
          <a:xfrm>
            <a:off x="2787458" y="2913974"/>
            <a:ext cx="3594254" cy="253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tIns="0" bIns="0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charset="0"/>
                <a:ea typeface="ＭＳ 明朝" pitchFamily="17" charset="-128"/>
                <a:cs typeface="+mn-cs"/>
              </a:defRPr>
            </a:lvl9pPr>
          </a:lstStyle>
          <a:p>
            <a:pPr>
              <a:lnSpc>
                <a:spcPct val="135000"/>
              </a:lnSpc>
              <a:defRPr/>
            </a:pPr>
            <a:r>
              <a:rPr lang="en-US" altLang="ja-JP" sz="1400" b="1" u="sng" dirty="0"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Coolant loop and visualization point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EF4E90-AB8F-415B-CBBD-0CF97DDE137E}"/>
              </a:ext>
            </a:extLst>
          </p:cNvPr>
          <p:cNvSpPr txBox="1"/>
          <p:nvPr/>
        </p:nvSpPr>
        <p:spPr>
          <a:xfrm>
            <a:off x="6103590" y="4843136"/>
            <a:ext cx="55624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Refrigerant</a:t>
            </a:r>
          </a:p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leak</a:t>
            </a:r>
          </a:p>
        </p:txBody>
      </p:sp>
    </p:spTree>
    <p:extLst>
      <p:ext uri="{BB962C8B-B14F-4D97-AF65-F5344CB8AC3E}">
        <p14:creationId xmlns:p14="http://schemas.microsoft.com/office/powerpoint/2010/main" val="820544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F132F323-4712-AD5E-9806-2808F699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5" y="1313615"/>
            <a:ext cx="3907875" cy="20606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77C9BBE-2C5A-022E-D54F-0A8D1ABF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36" y="3569842"/>
            <a:ext cx="1048603" cy="100592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DCAE96B-F04C-FD43-0A56-6E2BB5449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826" y="3570294"/>
            <a:ext cx="1079086" cy="10120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4A9535-7E93-B8BC-BCA3-E2F4772BE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340" y="3171183"/>
            <a:ext cx="4102964" cy="1999661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B247B7AC-71A0-2489-86A8-A841F1E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5722016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Result: Gas leakage into cooling loop</a:t>
            </a:r>
            <a:endParaRPr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12076E-54DC-672A-2F33-4AA2B3D1E338}"/>
              </a:ext>
            </a:extLst>
          </p:cNvPr>
          <p:cNvSpPr/>
          <p:nvPr/>
        </p:nvSpPr>
        <p:spPr>
          <a:xfrm>
            <a:off x="5739994" y="3349329"/>
            <a:ext cx="1119452" cy="1198272"/>
          </a:xfrm>
          <a:prstGeom prst="rect">
            <a:avLst/>
          </a:prstGeom>
          <a:solidFill>
            <a:schemeClr val="accent4">
              <a:alpha val="1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169F4D-DEF2-D267-3D6F-AF686B67D9FC}"/>
              </a:ext>
            </a:extLst>
          </p:cNvPr>
          <p:cNvSpPr txBox="1"/>
          <p:nvPr/>
        </p:nvSpPr>
        <p:spPr>
          <a:xfrm>
            <a:off x="5648579" y="4293630"/>
            <a:ext cx="1316327" cy="207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685783">
              <a:defRPr/>
            </a:pPr>
            <a:r>
              <a:rPr lang="en-US" altLang="ja-JP" sz="1350" dirty="0">
                <a:solidFill>
                  <a:srgbClr val="323232"/>
                </a:solidFill>
                <a:effectLst>
                  <a:glow rad="50800">
                    <a:prstClr val="white">
                      <a:alpha val="80000"/>
                    </a:prst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Low temp.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395F10-B30E-9649-B1BF-EDE19C107DA4}"/>
              </a:ext>
            </a:extLst>
          </p:cNvPr>
          <p:cNvSpPr/>
          <p:nvPr/>
        </p:nvSpPr>
        <p:spPr>
          <a:xfrm>
            <a:off x="7286019" y="3349329"/>
            <a:ext cx="1179006" cy="1200066"/>
          </a:xfrm>
          <a:prstGeom prst="rect">
            <a:avLst/>
          </a:prstGeom>
          <a:solidFill>
            <a:schemeClr val="accent5">
              <a:alpha val="1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2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897D84-366A-E08B-C4F9-DC4342E5271D}"/>
              </a:ext>
            </a:extLst>
          </p:cNvPr>
          <p:cNvSpPr txBox="1"/>
          <p:nvPr/>
        </p:nvSpPr>
        <p:spPr>
          <a:xfrm>
            <a:off x="156458" y="1083762"/>
            <a:ext cx="1160189" cy="24474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kumimoji="1" lang="ja-JP" altLang="en-US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①</a:t>
            </a:r>
            <a:r>
              <a:rPr kumimoji="1"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Pressure</a:t>
            </a:r>
            <a:endParaRPr kumimoji="1" lang="en-US" altLang="ja-JP" sz="1350" b="1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EB5AB6-24A7-DC8D-22DF-34C7937862F7}"/>
              </a:ext>
            </a:extLst>
          </p:cNvPr>
          <p:cNvSpPr txBox="1"/>
          <p:nvPr/>
        </p:nvSpPr>
        <p:spPr>
          <a:xfrm>
            <a:off x="5221760" y="1070882"/>
            <a:ext cx="1874296" cy="24474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lang="ja-JP" altLang="en-US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②</a:t>
            </a:r>
            <a:r>
              <a:rPr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Valve lift </a:t>
            </a:r>
            <a:r>
              <a:rPr kumimoji="1"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(-18</a:t>
            </a:r>
            <a:r>
              <a:rPr kumimoji="1" lang="ja-JP" altLang="en-US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℃</a:t>
            </a:r>
            <a:r>
              <a:rPr kumimoji="1"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kumimoji="1" lang="en-US" altLang="ja-JP" sz="1350" b="1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pic>
        <p:nvPicPr>
          <p:cNvPr id="28" name="図 27" descr="ぼやけた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949A41-1705-8B2E-1704-16289F78B3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272" y="1539825"/>
            <a:ext cx="1237520" cy="1373399"/>
          </a:xfrm>
          <a:prstGeom prst="rect">
            <a:avLst/>
          </a:prstGeom>
        </p:spPr>
      </p:pic>
      <p:pic>
        <p:nvPicPr>
          <p:cNvPr id="29" name="図 28" descr="電車, 武器, 水, 車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8D94562-B37F-C4C3-C787-F859DFA4B9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1045" y="1559544"/>
            <a:ext cx="1243016" cy="1368054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8FDCA1B-4663-AFC3-BE3E-A7451DFE642B}"/>
              </a:ext>
            </a:extLst>
          </p:cNvPr>
          <p:cNvSpPr txBox="1"/>
          <p:nvPr/>
        </p:nvSpPr>
        <p:spPr>
          <a:xfrm>
            <a:off x="3131753" y="3319649"/>
            <a:ext cx="702436" cy="27186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lang="en-US" altLang="ja-JP" sz="15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-</a:t>
            </a:r>
            <a:r>
              <a:rPr kumimoji="1" lang="en-US" altLang="ja-JP" sz="15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18℃</a:t>
            </a:r>
            <a:endParaRPr kumimoji="1" lang="en-US" altLang="ja-JP" sz="1500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D552805-C9C7-4577-48A5-B2D70C5E76E0}"/>
              </a:ext>
            </a:extLst>
          </p:cNvPr>
          <p:cNvSpPr txBox="1"/>
          <p:nvPr/>
        </p:nvSpPr>
        <p:spPr>
          <a:xfrm>
            <a:off x="2061736" y="3328712"/>
            <a:ext cx="497252" cy="27186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kumimoji="1" lang="en-US" altLang="ja-JP" sz="1500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0℃</a:t>
            </a:r>
            <a:endParaRPr kumimoji="1" lang="en-US" altLang="ja-JP" sz="1500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942F022-94F7-68CA-97AD-0DFED38EA055}"/>
              </a:ext>
            </a:extLst>
          </p:cNvPr>
          <p:cNvGrpSpPr/>
          <p:nvPr/>
        </p:nvGrpSpPr>
        <p:grpSpPr>
          <a:xfrm>
            <a:off x="418577" y="3603264"/>
            <a:ext cx="1460549" cy="647725"/>
            <a:chOff x="2032151" y="1599615"/>
            <a:chExt cx="6293442" cy="1410685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A239F87-8750-332F-5CB5-E7D8EE152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2151" y="1967055"/>
              <a:ext cx="6285487" cy="153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66720F8-F60C-B81A-FFB8-6083F5460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2952" y="1968590"/>
              <a:ext cx="0" cy="100003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E3F5ADE-15EB-0E47-812B-33E6C0CC9C90}"/>
                </a:ext>
              </a:extLst>
            </p:cNvPr>
            <p:cNvCxnSpPr>
              <a:cxnSpLocks/>
            </p:cNvCxnSpPr>
            <p:nvPr/>
          </p:nvCxnSpPr>
          <p:spPr>
            <a:xfrm>
              <a:off x="2032151" y="2986431"/>
              <a:ext cx="629344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C3A747D-37DC-C9FE-BF73-7E55EEEBC918}"/>
                </a:ext>
              </a:extLst>
            </p:cNvPr>
            <p:cNvSpPr/>
            <p:nvPr/>
          </p:nvSpPr>
          <p:spPr>
            <a:xfrm>
              <a:off x="3132386" y="1720852"/>
              <a:ext cx="579353" cy="47625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endParaRPr lang="ja-JP" altLang="en-US" sz="788" kern="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CB27100B-87F9-2DC3-783C-1A6F93946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3426" y="1943395"/>
              <a:ext cx="0" cy="106690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F35EEB9-C473-4296-E3C5-24F42816EDCE}"/>
                </a:ext>
              </a:extLst>
            </p:cNvPr>
            <p:cNvSpPr/>
            <p:nvPr/>
          </p:nvSpPr>
          <p:spPr>
            <a:xfrm>
              <a:off x="3266486" y="1599615"/>
              <a:ext cx="311150" cy="12065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algn="ctr" defTabSz="685800">
                <a:defRPr/>
              </a:pPr>
              <a:endParaRPr lang="ja-JP" altLang="en-US" sz="788" b="1" kern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0210A1D-0B9B-8853-279C-8B63FB277C60}"/>
              </a:ext>
            </a:extLst>
          </p:cNvPr>
          <p:cNvGrpSpPr/>
          <p:nvPr/>
        </p:nvGrpSpPr>
        <p:grpSpPr>
          <a:xfrm>
            <a:off x="1430563" y="3708527"/>
            <a:ext cx="176249" cy="125216"/>
            <a:chOff x="3696676" y="4874344"/>
            <a:chExt cx="427605" cy="156839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CF039E37-8504-56FB-A10A-1D4504695637}"/>
                </a:ext>
              </a:extLst>
            </p:cNvPr>
            <p:cNvSpPr/>
            <p:nvPr/>
          </p:nvSpPr>
          <p:spPr>
            <a:xfrm>
              <a:off x="3696678" y="4874350"/>
              <a:ext cx="427421" cy="15683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42" name="フリーフォーム 598">
              <a:extLst>
                <a:ext uri="{FF2B5EF4-FFF2-40B4-BE49-F238E27FC236}">
                  <a16:creationId xmlns:a16="http://schemas.microsoft.com/office/drawing/2014/main" id="{E540F09F-1C80-1262-92A1-028C1B086C77}"/>
                </a:ext>
              </a:extLst>
            </p:cNvPr>
            <p:cNvSpPr/>
            <p:nvPr/>
          </p:nvSpPr>
          <p:spPr>
            <a:xfrm>
              <a:off x="3712770" y="4874348"/>
              <a:ext cx="411511" cy="156830"/>
            </a:xfrm>
            <a:custGeom>
              <a:avLst/>
              <a:gdLst>
                <a:gd name="connsiteX0" fmla="*/ 0 w 1440612"/>
                <a:gd name="connsiteY0" fmla="*/ 198407 h 198407"/>
                <a:gd name="connsiteX1" fmla="*/ 1440612 w 1440612"/>
                <a:gd name="connsiteY1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612" h="198407">
                  <a:moveTo>
                    <a:pt x="0" y="198407"/>
                  </a:moveTo>
                  <a:lnTo>
                    <a:pt x="1440612" y="0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43" name="フリーフォーム 599">
              <a:extLst>
                <a:ext uri="{FF2B5EF4-FFF2-40B4-BE49-F238E27FC236}">
                  <a16:creationId xmlns:a16="http://schemas.microsoft.com/office/drawing/2014/main" id="{426D37C1-9D37-6B21-32DC-42ACA5FE7178}"/>
                </a:ext>
              </a:extLst>
            </p:cNvPr>
            <p:cNvSpPr/>
            <p:nvPr/>
          </p:nvSpPr>
          <p:spPr>
            <a:xfrm flipV="1">
              <a:off x="3696676" y="4874344"/>
              <a:ext cx="411511" cy="156834"/>
            </a:xfrm>
            <a:custGeom>
              <a:avLst/>
              <a:gdLst>
                <a:gd name="connsiteX0" fmla="*/ 0 w 1440612"/>
                <a:gd name="connsiteY0" fmla="*/ 198407 h 198407"/>
                <a:gd name="connsiteX1" fmla="*/ 1440612 w 1440612"/>
                <a:gd name="connsiteY1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612" h="198407">
                  <a:moveTo>
                    <a:pt x="0" y="198407"/>
                  </a:moveTo>
                  <a:lnTo>
                    <a:pt x="1440612" y="0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C834B0E-553F-AC31-FD0D-C80104D54762}"/>
              </a:ext>
            </a:extLst>
          </p:cNvPr>
          <p:cNvSpPr txBox="1"/>
          <p:nvPr/>
        </p:nvSpPr>
        <p:spPr>
          <a:xfrm>
            <a:off x="1224989" y="3574572"/>
            <a:ext cx="573875" cy="1212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Heater core</a:t>
            </a:r>
            <a:endParaRPr lang="en-US" altLang="zh-TW" sz="788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5B7947A-F457-3CE5-95D3-302674BF6B86}"/>
              </a:ext>
            </a:extLst>
          </p:cNvPr>
          <p:cNvGrpSpPr/>
          <p:nvPr/>
        </p:nvGrpSpPr>
        <p:grpSpPr>
          <a:xfrm>
            <a:off x="1073171" y="4197626"/>
            <a:ext cx="178262" cy="111929"/>
            <a:chOff x="3696676" y="4946237"/>
            <a:chExt cx="432489" cy="140196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5C891231-22D0-BFBB-EAFC-60547982DEFD}"/>
                </a:ext>
              </a:extLst>
            </p:cNvPr>
            <p:cNvSpPr/>
            <p:nvPr/>
          </p:nvSpPr>
          <p:spPr>
            <a:xfrm>
              <a:off x="3696678" y="4946237"/>
              <a:ext cx="427421" cy="140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47" name="フリーフォーム 598">
              <a:extLst>
                <a:ext uri="{FF2B5EF4-FFF2-40B4-BE49-F238E27FC236}">
                  <a16:creationId xmlns:a16="http://schemas.microsoft.com/office/drawing/2014/main" id="{A44BF071-ED15-8CC6-E7E2-566A9598A4AE}"/>
                </a:ext>
              </a:extLst>
            </p:cNvPr>
            <p:cNvSpPr/>
            <p:nvPr/>
          </p:nvSpPr>
          <p:spPr>
            <a:xfrm>
              <a:off x="3696676" y="4946237"/>
              <a:ext cx="432489" cy="140191"/>
            </a:xfrm>
            <a:custGeom>
              <a:avLst/>
              <a:gdLst>
                <a:gd name="connsiteX0" fmla="*/ 0 w 1440612"/>
                <a:gd name="connsiteY0" fmla="*/ 198407 h 198407"/>
                <a:gd name="connsiteX1" fmla="*/ 1440612 w 1440612"/>
                <a:gd name="connsiteY1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612" h="198407">
                  <a:moveTo>
                    <a:pt x="0" y="198407"/>
                  </a:moveTo>
                  <a:lnTo>
                    <a:pt x="1440612" y="0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48" name="フリーフォーム 599">
              <a:extLst>
                <a:ext uri="{FF2B5EF4-FFF2-40B4-BE49-F238E27FC236}">
                  <a16:creationId xmlns:a16="http://schemas.microsoft.com/office/drawing/2014/main" id="{E8A690A9-D1EC-9182-B389-0B00248EFA0A}"/>
                </a:ext>
              </a:extLst>
            </p:cNvPr>
            <p:cNvSpPr/>
            <p:nvPr/>
          </p:nvSpPr>
          <p:spPr>
            <a:xfrm flipV="1">
              <a:off x="3696676" y="4946243"/>
              <a:ext cx="427603" cy="140184"/>
            </a:xfrm>
            <a:custGeom>
              <a:avLst/>
              <a:gdLst>
                <a:gd name="connsiteX0" fmla="*/ 0 w 1440612"/>
                <a:gd name="connsiteY0" fmla="*/ 198407 h 198407"/>
                <a:gd name="connsiteX1" fmla="*/ 1440612 w 1440612"/>
                <a:gd name="connsiteY1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0612" h="198407">
                  <a:moveTo>
                    <a:pt x="0" y="198407"/>
                  </a:moveTo>
                  <a:lnTo>
                    <a:pt x="1440612" y="0"/>
                  </a:lnTo>
                </a:path>
              </a:pathLst>
            </a:cu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961F732-E7D3-8D4D-CDC9-08205C2A3E58}"/>
              </a:ext>
            </a:extLst>
          </p:cNvPr>
          <p:cNvSpPr txBox="1"/>
          <p:nvPr/>
        </p:nvSpPr>
        <p:spPr>
          <a:xfrm>
            <a:off x="1016288" y="4307421"/>
            <a:ext cx="205185" cy="1212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HEX</a:t>
            </a:r>
            <a:endParaRPr lang="en-US" altLang="zh-TW" sz="788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5905009-2366-0326-5218-72D8E457B265}"/>
              </a:ext>
            </a:extLst>
          </p:cNvPr>
          <p:cNvGrpSpPr/>
          <p:nvPr/>
        </p:nvGrpSpPr>
        <p:grpSpPr>
          <a:xfrm>
            <a:off x="508038" y="4109887"/>
            <a:ext cx="235820" cy="250205"/>
            <a:chOff x="614426" y="4602592"/>
            <a:chExt cx="197527" cy="333607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AF830E30-A857-681B-DF37-1217360EDB2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46386" y="4670632"/>
              <a:ext cx="333607" cy="197527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52" name="二等辺三角形 51">
              <a:extLst>
                <a:ext uri="{FF2B5EF4-FFF2-40B4-BE49-F238E27FC236}">
                  <a16:creationId xmlns:a16="http://schemas.microsoft.com/office/drawing/2014/main" id="{1C68C41E-0DAA-235D-DAE3-616BCAA610D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44834" y="4749006"/>
              <a:ext cx="61657" cy="31471"/>
            </a:xfrm>
            <a:prstGeom prst="triangl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200" kern="1200">
                  <a:solidFill>
                    <a:schemeClr val="tx1"/>
                  </a:solidFill>
                  <a:latin typeface="Arial" charset="0"/>
                  <a:ea typeface="ＭＳ 明朝" pitchFamily="17" charset="-128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9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781799-7F8F-5DA5-04A4-7B51ED2056F2}"/>
              </a:ext>
            </a:extLst>
          </p:cNvPr>
          <p:cNvSpPr txBox="1"/>
          <p:nvPr/>
        </p:nvSpPr>
        <p:spPr>
          <a:xfrm>
            <a:off x="418668" y="3490102"/>
            <a:ext cx="641202" cy="1212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Reserve tank</a:t>
            </a:r>
            <a:endParaRPr lang="en-US" altLang="zh-TW" sz="788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D532CB3-84D4-E19F-FBBF-ACB9EB60377A}"/>
              </a:ext>
            </a:extLst>
          </p:cNvPr>
          <p:cNvSpPr txBox="1"/>
          <p:nvPr/>
        </p:nvSpPr>
        <p:spPr>
          <a:xfrm>
            <a:off x="380121" y="4334871"/>
            <a:ext cx="206788" cy="1212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W/P</a:t>
            </a: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BC0C62DD-6D48-F31E-79EF-5655DCECD2AD}"/>
              </a:ext>
            </a:extLst>
          </p:cNvPr>
          <p:cNvCxnSpPr>
            <a:cxnSpLocks/>
          </p:cNvCxnSpPr>
          <p:nvPr/>
        </p:nvCxnSpPr>
        <p:spPr>
          <a:xfrm flipV="1">
            <a:off x="1412742" y="4233265"/>
            <a:ext cx="0" cy="302373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74C3E753-A368-5A36-3161-171137300485}"/>
              </a:ext>
            </a:extLst>
          </p:cNvPr>
          <p:cNvGrpSpPr/>
          <p:nvPr/>
        </p:nvGrpSpPr>
        <p:grpSpPr>
          <a:xfrm>
            <a:off x="1809870" y="3932751"/>
            <a:ext cx="141623" cy="146599"/>
            <a:chOff x="-313298" y="4432994"/>
            <a:chExt cx="1275670" cy="667131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913D1DA8-3F5F-0703-112F-DDA374172BE0}"/>
                </a:ext>
              </a:extLst>
            </p:cNvPr>
            <p:cNvSpPr/>
            <p:nvPr/>
          </p:nvSpPr>
          <p:spPr>
            <a:xfrm>
              <a:off x="-313298" y="4432994"/>
              <a:ext cx="1275670" cy="66713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0EE4C0FC-C6CE-4773-0855-77B12CA67D9E}"/>
                </a:ext>
              </a:extLst>
            </p:cNvPr>
            <p:cNvSpPr/>
            <p:nvPr/>
          </p:nvSpPr>
          <p:spPr>
            <a:xfrm>
              <a:off x="-112930" y="4508941"/>
              <a:ext cx="879611" cy="4808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9" name="楕円 58">
            <a:extLst>
              <a:ext uri="{FF2B5EF4-FFF2-40B4-BE49-F238E27FC236}">
                <a16:creationId xmlns:a16="http://schemas.microsoft.com/office/drawing/2014/main" id="{8F78AFE6-61F5-7A41-E151-C4A0E8E50FE1}"/>
              </a:ext>
            </a:extLst>
          </p:cNvPr>
          <p:cNvSpPr/>
          <p:nvPr/>
        </p:nvSpPr>
        <p:spPr>
          <a:xfrm>
            <a:off x="1590477" y="4339824"/>
            <a:ext cx="65474" cy="605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CF6F423-1E98-398C-BAAA-D420A85850B2}"/>
              </a:ext>
            </a:extLst>
          </p:cNvPr>
          <p:cNvSpPr txBox="1"/>
          <p:nvPr/>
        </p:nvSpPr>
        <p:spPr>
          <a:xfrm>
            <a:off x="1616180" y="4309550"/>
            <a:ext cx="467935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7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Pressure sensor</a:t>
            </a:r>
            <a:endParaRPr lang="en-US" altLang="zh-TW" sz="7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215907F-FD52-9585-82F3-D18DFD00EAAB}"/>
              </a:ext>
            </a:extLst>
          </p:cNvPr>
          <p:cNvCxnSpPr>
            <a:cxnSpLocks/>
          </p:cNvCxnSpPr>
          <p:nvPr/>
        </p:nvCxnSpPr>
        <p:spPr>
          <a:xfrm>
            <a:off x="1623101" y="4238239"/>
            <a:ext cx="763" cy="103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6DE7D86-3F1A-A34D-A82A-F31B4370C889}"/>
              </a:ext>
            </a:extLst>
          </p:cNvPr>
          <p:cNvSpPr txBox="1"/>
          <p:nvPr/>
        </p:nvSpPr>
        <p:spPr>
          <a:xfrm>
            <a:off x="592070" y="3177066"/>
            <a:ext cx="2500300" cy="24474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kumimoji="1" lang="en-US" altLang="ja-JP" sz="135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Visualization of Cite glass</a:t>
            </a:r>
            <a:endParaRPr kumimoji="1" lang="en-US" altLang="ja-JP" sz="1350" b="1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23776B7-A573-1F95-9999-47B7929BDA18}"/>
              </a:ext>
            </a:extLst>
          </p:cNvPr>
          <p:cNvSpPr txBox="1"/>
          <p:nvPr/>
        </p:nvSpPr>
        <p:spPr>
          <a:xfrm>
            <a:off x="1130044" y="4526273"/>
            <a:ext cx="548227" cy="24250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Refrigerant</a:t>
            </a:r>
          </a:p>
          <a:p>
            <a:pPr algn="ctr"/>
            <a:r>
              <a:rPr lang="en-US" altLang="ja-JP" sz="788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leak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1488539-2B50-D595-6D2E-457222C4D768}"/>
              </a:ext>
            </a:extLst>
          </p:cNvPr>
          <p:cNvSpPr txBox="1"/>
          <p:nvPr/>
        </p:nvSpPr>
        <p:spPr>
          <a:xfrm>
            <a:off x="3081270" y="4567001"/>
            <a:ext cx="1359668" cy="415498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Extremely</a:t>
            </a:r>
          </a:p>
          <a:p>
            <a:pPr algn="ctr" defTabSz="685800">
              <a:defRPr/>
            </a:pPr>
            <a:r>
              <a:rPr kumimoji="1"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Small amount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49AAF70-3BB2-5F3B-2243-8260942A06F6}"/>
              </a:ext>
            </a:extLst>
          </p:cNvPr>
          <p:cNvSpPr txBox="1"/>
          <p:nvPr/>
        </p:nvSpPr>
        <p:spPr>
          <a:xfrm>
            <a:off x="5809158" y="3833739"/>
            <a:ext cx="1076705" cy="24474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kumimoji="1" lang="en-US" altLang="ja-JP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No frozen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794F310-7948-14DB-50CA-96691B131CEB}"/>
              </a:ext>
            </a:extLst>
          </p:cNvPr>
          <p:cNvSpPr txBox="1"/>
          <p:nvPr/>
        </p:nvSpPr>
        <p:spPr>
          <a:xfrm>
            <a:off x="2140660" y="4535638"/>
            <a:ext cx="968535" cy="20774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defRPr/>
            </a:pPr>
            <a:r>
              <a:rPr lang="en-US" altLang="ja-JP" sz="1350" dirty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High leak</a:t>
            </a:r>
            <a:endParaRPr kumimoji="1" lang="en-US" altLang="ja-JP" sz="1350" dirty="0"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83A5CE9-3A75-6604-3E5B-A1BB3385D7BA}"/>
              </a:ext>
            </a:extLst>
          </p:cNvPr>
          <p:cNvSpPr txBox="1"/>
          <p:nvPr/>
        </p:nvSpPr>
        <p:spPr>
          <a:xfrm>
            <a:off x="4726504" y="3012720"/>
            <a:ext cx="4476803" cy="21749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lang="en-US" altLang="ja-JP" sz="1200" b="1" dirty="0">
                <a:solidFill>
                  <a:srgbClr val="32323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Atmosphere/Refrigerant/Coolant temp. vs. valve lift</a:t>
            </a:r>
            <a:endParaRPr kumimoji="1" lang="en-US" altLang="ja-JP" sz="1200" b="1" dirty="0">
              <a:solidFill>
                <a:srgbClr val="DC0032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760E9DA6-6B09-4FB0-2915-D79D984D7AF0}"/>
              </a:ext>
            </a:extLst>
          </p:cNvPr>
          <p:cNvSpPr txBox="1"/>
          <p:nvPr/>
        </p:nvSpPr>
        <p:spPr>
          <a:xfrm>
            <a:off x="1324690" y="3939860"/>
            <a:ext cx="468077" cy="1212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788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Cite glass</a:t>
            </a: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6E0477B-A69C-0871-BA9B-830821479012}"/>
              </a:ext>
            </a:extLst>
          </p:cNvPr>
          <p:cNvGrpSpPr/>
          <p:nvPr/>
        </p:nvGrpSpPr>
        <p:grpSpPr>
          <a:xfrm>
            <a:off x="5268909" y="1355272"/>
            <a:ext cx="3023069" cy="1508306"/>
            <a:chOff x="3711016" y="6099688"/>
            <a:chExt cx="3240865" cy="1614823"/>
          </a:xfrm>
        </p:grpSpPr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0E92747B-9C33-50A2-E898-AA87F6DDE54A}"/>
                </a:ext>
              </a:extLst>
            </p:cNvPr>
            <p:cNvCxnSpPr>
              <a:cxnSpLocks/>
            </p:cNvCxnSpPr>
            <p:nvPr/>
          </p:nvCxnSpPr>
          <p:spPr>
            <a:xfrm>
              <a:off x="4310608" y="7340702"/>
              <a:ext cx="14069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46AC1E95-30D9-2375-9A5A-E07E501703C5}"/>
                </a:ext>
              </a:extLst>
            </p:cNvPr>
            <p:cNvCxnSpPr>
              <a:cxnSpLocks/>
            </p:cNvCxnSpPr>
            <p:nvPr/>
          </p:nvCxnSpPr>
          <p:spPr>
            <a:xfrm>
              <a:off x="4091151" y="7385555"/>
              <a:ext cx="1756245" cy="262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C432FB67-3440-F2B2-D0F8-2EEA3980C888}"/>
                </a:ext>
              </a:extLst>
            </p:cNvPr>
            <p:cNvCxnSpPr>
              <a:cxnSpLocks/>
            </p:cNvCxnSpPr>
            <p:nvPr/>
          </p:nvCxnSpPr>
          <p:spPr>
            <a:xfrm>
              <a:off x="4184063" y="7060924"/>
              <a:ext cx="130873" cy="2762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2359A821-2492-1681-A811-3ACC5BA93B54}"/>
                </a:ext>
              </a:extLst>
            </p:cNvPr>
            <p:cNvCxnSpPr>
              <a:cxnSpLocks/>
            </p:cNvCxnSpPr>
            <p:nvPr/>
          </p:nvCxnSpPr>
          <p:spPr>
            <a:xfrm>
              <a:off x="4100669" y="7060924"/>
              <a:ext cx="83393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239075CD-C308-D9F4-3637-2E611F42F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2627" y="7044341"/>
              <a:ext cx="0" cy="3949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A4CC6F30-4C3C-4B79-E808-38B9F7E00E21}"/>
                </a:ext>
              </a:extLst>
            </p:cNvPr>
            <p:cNvCxnSpPr>
              <a:cxnSpLocks/>
            </p:cNvCxnSpPr>
            <p:nvPr/>
          </p:nvCxnSpPr>
          <p:spPr>
            <a:xfrm>
              <a:off x="4142627" y="6894354"/>
              <a:ext cx="0" cy="163139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EBFE4222-64B4-7FDB-7B91-21B3B5E18796}"/>
                </a:ext>
              </a:extLst>
            </p:cNvPr>
            <p:cNvSpPr txBox="1"/>
            <p:nvPr/>
          </p:nvSpPr>
          <p:spPr>
            <a:xfrm rot="16200000">
              <a:off x="3692062" y="7152008"/>
              <a:ext cx="638430" cy="1732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050" b="1" dirty="0">
                  <a:solidFill>
                    <a:srgbClr val="FF0000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0.17mm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1C098DE5-6179-5C0D-2007-5FD7728F4776}"/>
                </a:ext>
              </a:extLst>
            </p:cNvPr>
            <p:cNvSpPr txBox="1"/>
            <p:nvPr/>
          </p:nvSpPr>
          <p:spPr>
            <a:xfrm>
              <a:off x="5849640" y="6116041"/>
              <a:ext cx="1102241" cy="22242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Initial(0kPa)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95D30B04-CBDC-FC0C-AC01-8F9A7C01DCBA}"/>
                </a:ext>
              </a:extLst>
            </p:cNvPr>
            <p:cNvSpPr txBox="1"/>
            <p:nvPr/>
          </p:nvSpPr>
          <p:spPr>
            <a:xfrm>
              <a:off x="3724864" y="6099688"/>
              <a:ext cx="1939145" cy="22242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During</a:t>
              </a:r>
              <a:r>
                <a:rPr lang="ja-JP" altLang="en-US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 </a:t>
              </a:r>
              <a:r>
                <a:rPr lang="en-US" altLang="ja-JP" sz="13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relief(108kPa)</a:t>
              </a:r>
            </a:p>
          </p:txBody>
        </p: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90F2874A-32B2-6B4B-0391-360A1F52CE91}"/>
                </a:ext>
              </a:extLst>
            </p:cNvPr>
            <p:cNvCxnSpPr>
              <a:cxnSpLocks/>
            </p:cNvCxnSpPr>
            <p:nvPr/>
          </p:nvCxnSpPr>
          <p:spPr>
            <a:xfrm>
              <a:off x="3845899" y="6378774"/>
              <a:ext cx="1622502" cy="33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EC0357B5-6BC0-0A85-E18A-892132071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50083" y="7705070"/>
              <a:ext cx="1632702" cy="94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tailEnd type="none"/>
            </a:ln>
            <a:effectLst>
              <a:glow rad="25400">
                <a:sysClr val="window" lastClr="FFFFFF">
                  <a:alpha val="80000"/>
                </a:sysClr>
              </a:glow>
            </a:effectLst>
          </p:spPr>
        </p:cxn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10063B0C-E71A-110C-BE36-A10C87AA53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5727" y="6385967"/>
              <a:ext cx="7991" cy="131316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813B3DA9-18AB-43CE-87A1-05BE1778D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2627" y="7393313"/>
              <a:ext cx="0" cy="17955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2F53D812-C060-5A2F-C9B9-5794298DEC7D}"/>
                </a:ext>
              </a:extLst>
            </p:cNvPr>
            <p:cNvSpPr txBox="1"/>
            <p:nvPr/>
          </p:nvSpPr>
          <p:spPr>
            <a:xfrm rot="16200000">
              <a:off x="3613993" y="6929857"/>
              <a:ext cx="367269" cy="17322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646">
                <a:defRPr/>
              </a:pPr>
              <a:r>
                <a:rPr lang="en-US" altLang="ja-JP" sz="1050" dirty="0">
                  <a:solidFill>
                    <a:srgbClr val="323232"/>
                  </a:solidFill>
                  <a:effectLst>
                    <a:glow rad="50800">
                      <a:prstClr val="white">
                        <a:alpha val="80000"/>
                      </a:prst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Times New Roman"/>
                </a:rPr>
                <a:t>5mm</a:t>
              </a:r>
            </a:p>
          </p:txBody>
        </p:sp>
      </p:grp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310BEEFE-9329-8E65-6E3F-2C25B1EF2631}"/>
              </a:ext>
            </a:extLst>
          </p:cNvPr>
          <p:cNvCxnSpPr>
            <a:cxnSpLocks/>
          </p:cNvCxnSpPr>
          <p:nvPr/>
        </p:nvCxnSpPr>
        <p:spPr>
          <a:xfrm>
            <a:off x="1288679" y="1673981"/>
            <a:ext cx="2849273" cy="666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2FB2EE8-9218-5C82-4323-551A832E8C98}"/>
              </a:ext>
            </a:extLst>
          </p:cNvPr>
          <p:cNvCxnSpPr>
            <a:cxnSpLocks/>
          </p:cNvCxnSpPr>
          <p:nvPr/>
        </p:nvCxnSpPr>
        <p:spPr>
          <a:xfrm flipH="1">
            <a:off x="1316647" y="1635975"/>
            <a:ext cx="23963" cy="3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517430FC-F275-36BE-71BA-9AF90BE7BEA0}"/>
              </a:ext>
            </a:extLst>
          </p:cNvPr>
          <p:cNvCxnSpPr>
            <a:cxnSpLocks/>
          </p:cNvCxnSpPr>
          <p:nvPr/>
        </p:nvCxnSpPr>
        <p:spPr>
          <a:xfrm flipH="1">
            <a:off x="1347008" y="1635975"/>
            <a:ext cx="23963" cy="3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F0537F9D-1A63-12E0-462D-1ADFE776AE66}"/>
              </a:ext>
            </a:extLst>
          </p:cNvPr>
          <p:cNvCxnSpPr>
            <a:cxnSpLocks/>
          </p:cNvCxnSpPr>
          <p:nvPr/>
        </p:nvCxnSpPr>
        <p:spPr>
          <a:xfrm flipH="1">
            <a:off x="1375583" y="1635975"/>
            <a:ext cx="23963" cy="3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AC612D1D-2A6C-DBAA-F0F0-C5646CAEB8A2}"/>
              </a:ext>
            </a:extLst>
          </p:cNvPr>
          <p:cNvCxnSpPr>
            <a:cxnSpLocks/>
          </p:cNvCxnSpPr>
          <p:nvPr/>
        </p:nvCxnSpPr>
        <p:spPr>
          <a:xfrm flipH="1">
            <a:off x="1404158" y="1635975"/>
            <a:ext cx="23963" cy="3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矢印: 上 92">
            <a:extLst>
              <a:ext uri="{FF2B5EF4-FFF2-40B4-BE49-F238E27FC236}">
                <a16:creationId xmlns:a16="http://schemas.microsoft.com/office/drawing/2014/main" id="{D3F3D1CC-23E9-27E8-39DA-A3150182928F}"/>
              </a:ext>
            </a:extLst>
          </p:cNvPr>
          <p:cNvSpPr/>
          <p:nvPr/>
        </p:nvSpPr>
        <p:spPr>
          <a:xfrm>
            <a:off x="1410628" y="1691146"/>
            <a:ext cx="100031" cy="79112"/>
          </a:xfrm>
          <a:prstGeom prst="up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2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3770BCBC-C709-9ADE-BE69-B5830F9F08FC}"/>
              </a:ext>
            </a:extLst>
          </p:cNvPr>
          <p:cNvCxnSpPr>
            <a:cxnSpLocks/>
          </p:cNvCxnSpPr>
          <p:nvPr/>
        </p:nvCxnSpPr>
        <p:spPr>
          <a:xfrm flipV="1">
            <a:off x="1466614" y="1553822"/>
            <a:ext cx="66788" cy="146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BA63F3F-F824-4C8B-5074-7BA2AA75D6A0}"/>
              </a:ext>
            </a:extLst>
          </p:cNvPr>
          <p:cNvSpPr txBox="1"/>
          <p:nvPr/>
        </p:nvSpPr>
        <p:spPr>
          <a:xfrm>
            <a:off x="1254701" y="1421525"/>
            <a:ext cx="445648" cy="14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00" tIns="13500" rIns="13500" bIns="13500">
            <a:spAutoFit/>
          </a:bodyPr>
          <a:lstStyle>
            <a:defPPr>
              <a:defRPr lang="ja-JP"/>
            </a:defPPr>
            <a:lvl1pPr algn="ctr" eaLnBrk="1" hangingPunct="1">
              <a:lnSpc>
                <a:spcPct val="110000"/>
              </a:lnSpc>
              <a:defRPr sz="105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2950" indent="-285750" eaLnBrk="0" hangingPunct="0">
              <a:defRPr sz="1000">
                <a:latin typeface="ＭＳ Ｐ明朝" pitchFamily="18" charset="-128"/>
                <a:ea typeface="ＭＳ Ｐ明朝" pitchFamily="18" charset="-128"/>
              </a:defRPr>
            </a:lvl2pPr>
            <a:lvl3pPr marL="1143000" indent="-228600" eaLnBrk="0" hangingPunct="0">
              <a:defRPr sz="1000">
                <a:latin typeface="ＭＳ Ｐ明朝" pitchFamily="18" charset="-128"/>
                <a:ea typeface="ＭＳ Ｐ明朝" pitchFamily="18" charset="-128"/>
              </a:defRPr>
            </a:lvl3pPr>
            <a:lvl4pPr marL="1600200" indent="-228600" eaLnBrk="0" hangingPunct="0">
              <a:defRPr sz="1000">
                <a:latin typeface="ＭＳ Ｐ明朝" pitchFamily="18" charset="-128"/>
                <a:ea typeface="ＭＳ Ｐ明朝" pitchFamily="18" charset="-128"/>
              </a:defRPr>
            </a:lvl4pPr>
            <a:lvl5pPr marL="2057400" indent="-228600" eaLnBrk="0" hangingPunct="0">
              <a:defRPr sz="1000">
                <a:latin typeface="ＭＳ Ｐ明朝" pitchFamily="18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ＭＳ Ｐ明朝" pitchFamily="18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ＭＳ Ｐ明朝" pitchFamily="18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ＭＳ Ｐ明朝" pitchFamily="18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latin typeface="ＭＳ Ｐ明朝" pitchFamily="18" charset="-128"/>
                <a:ea typeface="ＭＳ Ｐ明朝" pitchFamily="18" charset="-128"/>
              </a:defRPr>
            </a:lvl9pPr>
          </a:lstStyle>
          <a:p>
            <a:r>
              <a:rPr lang="en-US" altLang="ja-JP" sz="788" b="1" dirty="0">
                <a:solidFill>
                  <a:srgbClr val="FF0000"/>
                </a:solidFill>
              </a:rPr>
              <a:t>+10kPa</a:t>
            </a:r>
            <a:endParaRPr lang="ja-JP" altLang="en-US" sz="788" b="1" dirty="0">
              <a:solidFill>
                <a:srgbClr val="FF0000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90EB88B-F1B3-66A8-2E14-F29D97A12D77}"/>
              </a:ext>
            </a:extLst>
          </p:cNvPr>
          <p:cNvSpPr txBox="1"/>
          <p:nvPr/>
        </p:nvSpPr>
        <p:spPr>
          <a:xfrm flipH="1">
            <a:off x="133445" y="786193"/>
            <a:ext cx="8877110" cy="272415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At gases phase leak situation, relief valve frozen, hose burst and disruption do not occur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53">
            <a:extLst>
              <a:ext uri="{FF2B5EF4-FFF2-40B4-BE49-F238E27FC236}">
                <a16:creationId xmlns:a16="http://schemas.microsoft.com/office/drawing/2014/main" id="{F378073B-D1D6-6056-7F39-BEF297CD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76" y="1345822"/>
            <a:ext cx="371910" cy="179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3500" tIns="13500" rIns="13500" bIns="13500">
            <a:spAutoFit/>
          </a:bodyPr>
          <a:lstStyle>
            <a:lvl1pPr eaLnBrk="0" hangingPunct="0"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itchFamily="18" charset="-128"/>
                <a:ea typeface="ＭＳ Ｐ明朝" pitchFamily="18" charset="-128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ja-JP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-10</a:t>
            </a:r>
            <a:r>
              <a:rPr lang="ja-JP" altLang="en-US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℃</a:t>
            </a:r>
            <a:endParaRPr lang="en-US" altLang="ja-JP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4C48414-963D-570C-4593-A3488569A944}"/>
              </a:ext>
            </a:extLst>
          </p:cNvPr>
          <p:cNvSpPr txBox="1"/>
          <p:nvPr/>
        </p:nvSpPr>
        <p:spPr>
          <a:xfrm>
            <a:off x="1292409" y="1130720"/>
            <a:ext cx="3468385" cy="244747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defTabSz="685800">
              <a:lnSpc>
                <a:spcPct val="135000"/>
              </a:lnSpc>
              <a:defRPr/>
            </a:pPr>
            <a:r>
              <a:rPr kumimoji="1" lang="en-US" altLang="ja-JP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No abnormal rise, normal operation</a:t>
            </a:r>
          </a:p>
        </p:txBody>
      </p:sp>
    </p:spTree>
    <p:extLst>
      <p:ext uri="{BB962C8B-B14F-4D97-AF65-F5344CB8AC3E}">
        <p14:creationId xmlns:p14="http://schemas.microsoft.com/office/powerpoint/2010/main" val="397487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904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1795684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  <a:endParaRPr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6AB480-1238-E6A1-24C1-EE4EB3B5DAB4}"/>
              </a:ext>
            </a:extLst>
          </p:cNvPr>
          <p:cNvSpPr txBox="1"/>
          <p:nvPr/>
        </p:nvSpPr>
        <p:spPr>
          <a:xfrm>
            <a:off x="152347" y="955524"/>
            <a:ext cx="883930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(1) Garage concentration test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With fan on and less than 600g charge, Concentration is below LFL at fast leakage.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 is below LFL at slow leakage condition without fan.</a:t>
            </a:r>
          </a:p>
          <a:p>
            <a:pPr marL="271463" indent="-271463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(2) Cabin intake test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Recirculation mode prevent from higher intake of leakage gas from under-hood.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Concentration increased after blower turning off. </a:t>
            </a:r>
          </a:p>
          <a:p>
            <a:pPr marL="271463" indent="-271463"/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71463" indent="-271463"/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(3) Bench test of gas leakage into cooling loop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There was no frozen situation based on gases phase refrigerant leak into cooling loop.</a:t>
            </a:r>
          </a:p>
          <a:p>
            <a:pPr marL="271463" indent="-271463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The cooling loop relief valve prevents potential hose disconnections or bursts from gas leaks under test conditions.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857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8EF4B-F813-8C4E-87D2-9A34765C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E5ACB36-65C8-1CBE-3356-28E307C7197D}"/>
              </a:ext>
            </a:extLst>
          </p:cNvPr>
          <p:cNvSpPr txBox="1">
            <a:spLocks/>
          </p:cNvSpPr>
          <p:nvPr/>
        </p:nvSpPr>
        <p:spPr>
          <a:xfrm>
            <a:off x="827563" y="1119015"/>
            <a:ext cx="7184018" cy="3162404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Thank you!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91574" lvl="3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Name     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Kunihiko Hayashi</a:t>
            </a:r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91574" lvl="3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Company :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TOYOTA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MOTOR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CORPORATION</a:t>
            </a:r>
            <a:endParaRPr 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91574" lvl="3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Address   : Mishuku 1200, Susono-shi, Shizuoka-ken</a:t>
            </a:r>
          </a:p>
          <a:p>
            <a:pPr marL="391574" lvl="3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Phone      : (+81)50-3166-9408</a:t>
            </a:r>
          </a:p>
          <a:p>
            <a:pPr marL="391574" lvl="3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Email       : </a:t>
            </a:r>
            <a:r>
              <a:rPr 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kunihiko_hayashi@mail.toyota.co.jp</a:t>
            </a:r>
          </a:p>
          <a:p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3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632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4754D2A-8A4F-0253-A13A-E903980252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56915"/>
            <a:ext cx="8815864" cy="2484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79388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F74D3F31-60B3-D688-B692-596CB2D94C8A}"/>
              </a:ext>
            </a:extLst>
          </p:cNvPr>
          <p:cNvSpPr>
            <a:spLocks/>
          </p:cNvSpPr>
          <p:nvPr/>
        </p:nvSpPr>
        <p:spPr>
          <a:xfrm>
            <a:off x="6570177" y="3209254"/>
            <a:ext cx="1556056" cy="5317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30B809-08E6-6D6A-BAF9-214DA8CC561C}"/>
              </a:ext>
            </a:extLst>
          </p:cNvPr>
          <p:cNvSpPr txBox="1"/>
          <p:nvPr/>
        </p:nvSpPr>
        <p:spPr>
          <a:xfrm flipH="1">
            <a:off x="867567" y="812340"/>
            <a:ext cx="7497116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Potential EU PFAS ban may require alternative Natural refrigerants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F664E-8722-206E-B0B3-6ACFE19DB761}"/>
              </a:ext>
            </a:extLst>
          </p:cNvPr>
          <p:cNvSpPr txBox="1"/>
          <p:nvPr/>
        </p:nvSpPr>
        <p:spPr>
          <a:xfrm flipH="1">
            <a:off x="491694" y="3879154"/>
            <a:ext cx="824886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This study will focus on propagation of R290 (Propane) in event of a leak.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F5618F5-9044-E8C9-C3B2-8B6AEE71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11092"/>
              </p:ext>
            </p:extLst>
          </p:nvPr>
        </p:nvGraphicFramePr>
        <p:xfrm>
          <a:off x="9771912" y="1323334"/>
          <a:ext cx="11478410" cy="3178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3298725601"/>
                    </a:ext>
                  </a:extLst>
                </a:gridCol>
                <a:gridCol w="1772906">
                  <a:extLst>
                    <a:ext uri="{9D8B030D-6E8A-4147-A177-3AD203B41FA5}">
                      <a16:colId xmlns:a16="http://schemas.microsoft.com/office/drawing/2014/main" val="3972134442"/>
                    </a:ext>
                  </a:extLst>
                </a:gridCol>
                <a:gridCol w="1623445">
                  <a:extLst>
                    <a:ext uri="{9D8B030D-6E8A-4147-A177-3AD203B41FA5}">
                      <a16:colId xmlns:a16="http://schemas.microsoft.com/office/drawing/2014/main" val="3363121141"/>
                    </a:ext>
                  </a:extLst>
                </a:gridCol>
                <a:gridCol w="921414">
                  <a:extLst>
                    <a:ext uri="{9D8B030D-6E8A-4147-A177-3AD203B41FA5}">
                      <a16:colId xmlns:a16="http://schemas.microsoft.com/office/drawing/2014/main" val="3284299761"/>
                    </a:ext>
                  </a:extLst>
                </a:gridCol>
                <a:gridCol w="842436">
                  <a:extLst>
                    <a:ext uri="{9D8B030D-6E8A-4147-A177-3AD203B41FA5}">
                      <a16:colId xmlns:a16="http://schemas.microsoft.com/office/drawing/2014/main" val="353050628"/>
                    </a:ext>
                  </a:extLst>
                </a:gridCol>
                <a:gridCol w="921414">
                  <a:extLst>
                    <a:ext uri="{9D8B030D-6E8A-4147-A177-3AD203B41FA5}">
                      <a16:colId xmlns:a16="http://schemas.microsoft.com/office/drawing/2014/main" val="2732640408"/>
                    </a:ext>
                  </a:extLst>
                </a:gridCol>
                <a:gridCol w="859987">
                  <a:extLst>
                    <a:ext uri="{9D8B030D-6E8A-4147-A177-3AD203B41FA5}">
                      <a16:colId xmlns:a16="http://schemas.microsoft.com/office/drawing/2014/main" val="4242944178"/>
                    </a:ext>
                  </a:extLst>
                </a:gridCol>
                <a:gridCol w="1053045">
                  <a:extLst>
                    <a:ext uri="{9D8B030D-6E8A-4147-A177-3AD203B41FA5}">
                      <a16:colId xmlns:a16="http://schemas.microsoft.com/office/drawing/2014/main" val="2049191773"/>
                    </a:ext>
                  </a:extLst>
                </a:gridCol>
                <a:gridCol w="982842">
                  <a:extLst>
                    <a:ext uri="{9D8B030D-6E8A-4147-A177-3AD203B41FA5}">
                      <a16:colId xmlns:a16="http://schemas.microsoft.com/office/drawing/2014/main" val="2698880803"/>
                    </a:ext>
                  </a:extLst>
                </a:gridCol>
                <a:gridCol w="1096921">
                  <a:extLst>
                    <a:ext uri="{9D8B030D-6E8A-4147-A177-3AD203B41FA5}">
                      <a16:colId xmlns:a16="http://schemas.microsoft.com/office/drawing/2014/main" val="340066730"/>
                    </a:ext>
                  </a:extLst>
                </a:gridCol>
              </a:tblGrid>
              <a:tr h="320797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Refrigerant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EU PFAS</a:t>
                      </a:r>
                    </a:p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definition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accent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Heating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400" b="1">
                        <a:solidFill>
                          <a:schemeClr val="accent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Cooling</a:t>
                      </a:r>
                      <a:endParaRPr kumimoji="1" lang="ja-JP" altLang="en-US" sz="2000" dirty="0"/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400" b="1">
                        <a:solidFill>
                          <a:schemeClr val="accent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Standard</a:t>
                      </a:r>
                    </a:p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(for Auto)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Flammability</a:t>
                      </a:r>
                      <a:endParaRPr kumimoji="1" lang="en-US" altLang="ja-JP" sz="1600" b="1" dirty="0">
                        <a:solidFill>
                          <a:schemeClr val="accent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System cost</a:t>
                      </a:r>
                      <a:endParaRPr kumimoji="1" lang="en-US" altLang="ja-JP" sz="1600" b="1" dirty="0">
                        <a:solidFill>
                          <a:schemeClr val="accent2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40208"/>
                  </a:ext>
                </a:extLst>
              </a:tr>
              <a:tr h="3207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Performance</a:t>
                      </a:r>
                      <a:endParaRPr kumimoji="1" lang="ja-JP" altLang="en-US" sz="2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COP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Performance</a:t>
                      </a:r>
                      <a:endParaRPr kumimoji="1" lang="ja-JP" altLang="en-US" sz="20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COP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763585"/>
                  </a:ext>
                </a:extLst>
              </a:tr>
              <a:tr h="7269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Current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R1234yf</a:t>
                      </a:r>
                      <a:endParaRPr kumimoji="1" lang="ja-JP" altLang="en-US" sz="1800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en-US" altLang="ja-JP" sz="1400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en-US" altLang="ja-JP" sz="1400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en-US" altLang="ja-JP" sz="1400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A2L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endParaRPr kumimoji="1" lang="en-US" altLang="ja-JP" sz="14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36557"/>
                  </a:ext>
                </a:extLst>
              </a:tr>
              <a:tr h="36000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897146"/>
                  </a:ext>
                </a:extLst>
              </a:tr>
              <a:tr h="6415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Natural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Refrigerant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en-US" altLang="ja-JP" sz="1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(R744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marL="0" marR="0" marT="0" marB="0" anchor="ctr"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+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r>
                        <a:rPr kumimoji="1" lang="en-US" altLang="ja-JP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+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marL="0" marR="0" marT="0" marB="0" anchor="ctr"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〇ーー</a:t>
                      </a:r>
                    </a:p>
                  </a:txBody>
                  <a:tcPr marL="0" marR="0" marT="0" marB="0" anchor="ctr"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endParaRPr kumimoji="1" lang="ja-JP" altLang="en-US" sz="2000" b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ー</a:t>
                      </a:r>
                      <a:endParaRPr kumimoji="1" lang="en-US" altLang="ja-JP" sz="1600" b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3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〇ー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3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6805"/>
                  </a:ext>
                </a:extLst>
              </a:tr>
              <a:tr h="6415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自然冷媒</a:t>
                      </a:r>
                    </a:p>
                    <a:p>
                      <a:pPr algn="ctr"/>
                      <a:endParaRPr kumimoji="1" lang="ja-JP" altLang="en-US" sz="1400" b="1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Propane</a:t>
                      </a:r>
                    </a:p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R290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〇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+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+</a:t>
                      </a: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〇ー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N/A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〇ー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BFE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9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2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79388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System Safety Approach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EE3A50E-5B5C-3689-671E-3F6A7D1A647C}"/>
              </a:ext>
            </a:extLst>
          </p:cNvPr>
          <p:cNvGrpSpPr>
            <a:grpSpLocks noChangeAspect="1"/>
          </p:cNvGrpSpPr>
          <p:nvPr/>
        </p:nvGrpSpPr>
        <p:grpSpPr>
          <a:xfrm>
            <a:off x="420615" y="1301723"/>
            <a:ext cx="2444262" cy="2442901"/>
            <a:chOff x="182346" y="870443"/>
            <a:chExt cx="1688411" cy="1687471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CA356593-E11D-6BBF-FF98-8D74EEEEC1C1}"/>
                </a:ext>
              </a:extLst>
            </p:cNvPr>
            <p:cNvSpPr/>
            <p:nvPr/>
          </p:nvSpPr>
          <p:spPr>
            <a:xfrm>
              <a:off x="182346" y="980515"/>
              <a:ext cx="1688411" cy="1577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3806B4A2-562C-1450-A9A9-B1FC0A9452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485" y="1111851"/>
              <a:ext cx="1483592" cy="1305343"/>
              <a:chOff x="11643729" y="1525359"/>
              <a:chExt cx="2454958" cy="2160000"/>
            </a:xfrm>
          </p:grpSpPr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7010EF5E-6DFE-CBA7-1341-75F38E1C0507}"/>
                  </a:ext>
                </a:extLst>
              </p:cNvPr>
              <p:cNvSpPr/>
              <p:nvPr/>
            </p:nvSpPr>
            <p:spPr>
              <a:xfrm>
                <a:off x="11643729" y="2245359"/>
                <a:ext cx="1440000" cy="144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D633FEE8-071C-1530-C17C-43F80777435A}"/>
                  </a:ext>
                </a:extLst>
              </p:cNvPr>
              <p:cNvSpPr/>
              <p:nvPr/>
            </p:nvSpPr>
            <p:spPr>
              <a:xfrm>
                <a:off x="12119554" y="1525359"/>
                <a:ext cx="1440000" cy="144000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46DBDAB9-E353-25E7-F73D-7343E6D5647B}"/>
                  </a:ext>
                </a:extLst>
              </p:cNvPr>
              <p:cNvSpPr/>
              <p:nvPr/>
            </p:nvSpPr>
            <p:spPr>
              <a:xfrm>
                <a:off x="12595379" y="2245359"/>
                <a:ext cx="1440000" cy="144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B48E956-FDDE-2AA4-304D-C61ABF63D8CA}"/>
                  </a:ext>
                </a:extLst>
              </p:cNvPr>
              <p:cNvSpPr txBox="1"/>
              <p:nvPr/>
            </p:nvSpPr>
            <p:spPr>
              <a:xfrm flipH="1">
                <a:off x="12282426" y="1669223"/>
                <a:ext cx="1093877" cy="492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Flammable</a:t>
                </a:r>
              </a:p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mixture</a:t>
                </a: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96610897-8CD5-EAED-18BF-EABDBDECBE46}"/>
                  </a:ext>
                </a:extLst>
              </p:cNvPr>
              <p:cNvSpPr txBox="1"/>
              <p:nvPr/>
            </p:nvSpPr>
            <p:spPr>
              <a:xfrm flipH="1">
                <a:off x="11717312" y="2986695"/>
                <a:ext cx="758348" cy="492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Ignition</a:t>
                </a:r>
              </a:p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source</a:t>
                </a: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2E2A4195-9B6D-3B9F-51E8-F19601559C5B}"/>
                  </a:ext>
                </a:extLst>
              </p:cNvPr>
              <p:cNvSpPr txBox="1"/>
              <p:nvPr/>
            </p:nvSpPr>
            <p:spPr>
              <a:xfrm flipH="1">
                <a:off x="13062417" y="3042780"/>
                <a:ext cx="1036270" cy="2462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Frequency</a:t>
                </a:r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26A7A0D1-F948-3361-C6DE-557C8FC894D8}"/>
                  </a:ext>
                </a:extLst>
              </p:cNvPr>
              <p:cNvSpPr/>
              <p:nvPr/>
            </p:nvSpPr>
            <p:spPr>
              <a:xfrm>
                <a:off x="12598400" y="2419350"/>
                <a:ext cx="484717" cy="550333"/>
              </a:xfrm>
              <a:custGeom>
                <a:avLst/>
                <a:gdLst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  <a:gd name="connsiteX0" fmla="*/ 237067 w 484717"/>
                  <a:gd name="connsiteY0" fmla="*/ 0 h 550333"/>
                  <a:gd name="connsiteX1" fmla="*/ 421217 w 484717"/>
                  <a:gd name="connsiteY1" fmla="*/ 232833 h 550333"/>
                  <a:gd name="connsiteX2" fmla="*/ 484717 w 484717"/>
                  <a:gd name="connsiteY2" fmla="*/ 503767 h 550333"/>
                  <a:gd name="connsiteX3" fmla="*/ 237067 w 484717"/>
                  <a:gd name="connsiteY3" fmla="*/ 550333 h 550333"/>
                  <a:gd name="connsiteX4" fmla="*/ 0 w 484717"/>
                  <a:gd name="connsiteY4" fmla="*/ 510117 h 550333"/>
                  <a:gd name="connsiteX5" fmla="*/ 69850 w 484717"/>
                  <a:gd name="connsiteY5" fmla="*/ 232833 h 550333"/>
                  <a:gd name="connsiteX6" fmla="*/ 237067 w 484717"/>
                  <a:gd name="connsiteY6" fmla="*/ 0 h 55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4717" h="550333">
                    <a:moveTo>
                      <a:pt x="237067" y="0"/>
                    </a:moveTo>
                    <a:cubicBezTo>
                      <a:pt x="385233" y="155928"/>
                      <a:pt x="370417" y="112888"/>
                      <a:pt x="421217" y="232833"/>
                    </a:cubicBezTo>
                    <a:cubicBezTo>
                      <a:pt x="467784" y="361244"/>
                      <a:pt x="465667" y="404989"/>
                      <a:pt x="484717" y="503767"/>
                    </a:cubicBezTo>
                    <a:cubicBezTo>
                      <a:pt x="376767" y="538339"/>
                      <a:pt x="374650" y="532694"/>
                      <a:pt x="237067" y="550333"/>
                    </a:cubicBezTo>
                    <a:cubicBezTo>
                      <a:pt x="124179" y="541161"/>
                      <a:pt x="117122" y="538339"/>
                      <a:pt x="0" y="510117"/>
                    </a:cubicBezTo>
                    <a:cubicBezTo>
                      <a:pt x="8466" y="392289"/>
                      <a:pt x="29634" y="346427"/>
                      <a:pt x="69850" y="232833"/>
                    </a:cubicBezTo>
                    <a:cubicBezTo>
                      <a:pt x="136173" y="106538"/>
                      <a:pt x="145345" y="115711"/>
                      <a:pt x="2370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4B02990-9BFE-0582-1E26-44B00D486920}"/>
                  </a:ext>
                </a:extLst>
              </p:cNvPr>
              <p:cNvSpPr txBox="1"/>
              <p:nvPr/>
            </p:nvSpPr>
            <p:spPr>
              <a:xfrm flipH="1">
                <a:off x="12636171" y="2637046"/>
                <a:ext cx="406770" cy="246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Risk</a:t>
                </a:r>
              </a:p>
            </p:txBody>
          </p:sp>
        </p:grp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5EBA75D-6EA6-5FE6-1A23-6430C0E8B37F}"/>
                </a:ext>
              </a:extLst>
            </p:cNvPr>
            <p:cNvSpPr txBox="1"/>
            <p:nvPr/>
          </p:nvSpPr>
          <p:spPr>
            <a:xfrm flipH="1">
              <a:off x="560722" y="870443"/>
              <a:ext cx="905150" cy="1913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Risk factor</a:t>
              </a:r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ACDB79-1B3F-A01A-EC91-193F40034645}"/>
              </a:ext>
            </a:extLst>
          </p:cNvPr>
          <p:cNvSpPr txBox="1"/>
          <p:nvPr/>
        </p:nvSpPr>
        <p:spPr>
          <a:xfrm flipH="1">
            <a:off x="-14299" y="813255"/>
            <a:ext cx="9138785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Minimize Risk by controlling ignition sources, flammable mixtures, and frequency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4F6FAA9-28CF-FB82-1E2B-9781315529DD}"/>
              </a:ext>
            </a:extLst>
          </p:cNvPr>
          <p:cNvSpPr txBox="1"/>
          <p:nvPr/>
        </p:nvSpPr>
        <p:spPr>
          <a:xfrm flipH="1">
            <a:off x="3295494" y="2626197"/>
            <a:ext cx="1532471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OEM/Supplier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4695E43-0620-2831-4646-479D0E7BF12C}"/>
              </a:ext>
            </a:extLst>
          </p:cNvPr>
          <p:cNvSpPr txBox="1"/>
          <p:nvPr/>
        </p:nvSpPr>
        <p:spPr>
          <a:xfrm flipH="1">
            <a:off x="3306279" y="1414931"/>
            <a:ext cx="203831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SAE CRP activities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FADB4F8-2BAF-4098-9ED5-73DC2706859A}"/>
              </a:ext>
            </a:extLst>
          </p:cNvPr>
          <p:cNvSpPr txBox="1"/>
          <p:nvPr/>
        </p:nvSpPr>
        <p:spPr>
          <a:xfrm flipH="1">
            <a:off x="3426290" y="1792377"/>
            <a:ext cx="532692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Align with SAE CRP activities (team entropy), support SNAP applications and J-Std.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FD34B53-CE4F-B017-0389-4C4411C35B83}"/>
              </a:ext>
            </a:extLst>
          </p:cNvPr>
          <p:cNvSpPr txBox="1"/>
          <p:nvPr/>
        </p:nvSpPr>
        <p:spPr>
          <a:xfrm flipH="1">
            <a:off x="3430370" y="2965543"/>
            <a:ext cx="5326926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Based on standards like ISO26262, make safety systems fail-safe.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71F1061-B442-E91E-6D91-1B83422254D2}"/>
              </a:ext>
            </a:extLst>
          </p:cNvPr>
          <p:cNvSpPr txBox="1"/>
          <p:nvPr/>
        </p:nvSpPr>
        <p:spPr>
          <a:xfrm flipH="1">
            <a:off x="380999" y="3903972"/>
            <a:ext cx="8670854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Considering risk and safer system solutions, this study focuses on flammable mixture.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1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3223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1F74713-D0D8-AB27-08E0-F6AFE890CD9C}"/>
              </a:ext>
            </a:extLst>
          </p:cNvPr>
          <p:cNvGrpSpPr>
            <a:grpSpLocks noChangeAspect="1"/>
          </p:cNvGrpSpPr>
          <p:nvPr/>
        </p:nvGrpSpPr>
        <p:grpSpPr>
          <a:xfrm>
            <a:off x="989562" y="1396659"/>
            <a:ext cx="7303212" cy="3178534"/>
            <a:chOff x="1679664" y="1661475"/>
            <a:chExt cx="5660935" cy="2463776"/>
          </a:xfrm>
        </p:grpSpPr>
        <p:sp>
          <p:nvSpPr>
            <p:cNvPr id="53" name="台形 52">
              <a:extLst>
                <a:ext uri="{FF2B5EF4-FFF2-40B4-BE49-F238E27FC236}">
                  <a16:creationId xmlns:a16="http://schemas.microsoft.com/office/drawing/2014/main" id="{239B5FBF-8838-7745-B898-B0D278DAB7EB}"/>
                </a:ext>
              </a:extLst>
            </p:cNvPr>
            <p:cNvSpPr/>
            <p:nvPr/>
          </p:nvSpPr>
          <p:spPr>
            <a:xfrm flipV="1">
              <a:off x="1679664" y="1661475"/>
              <a:ext cx="5657849" cy="359698"/>
            </a:xfrm>
            <a:prstGeom prst="trapezoid">
              <a:avLst>
                <a:gd name="adj" fmla="val 20859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53D5B6F-7550-4DA8-954A-C29BF7AB6DF4}"/>
                </a:ext>
              </a:extLst>
            </p:cNvPr>
            <p:cNvSpPr/>
            <p:nvPr/>
          </p:nvSpPr>
          <p:spPr>
            <a:xfrm>
              <a:off x="2413780" y="2032434"/>
              <a:ext cx="4192701" cy="17210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841E29D1-610F-35E0-276C-B5F646F1AB5F}"/>
                </a:ext>
              </a:extLst>
            </p:cNvPr>
            <p:cNvSpPr/>
            <p:nvPr/>
          </p:nvSpPr>
          <p:spPr>
            <a:xfrm>
              <a:off x="1682750" y="3756114"/>
              <a:ext cx="5657849" cy="359698"/>
            </a:xfrm>
            <a:prstGeom prst="trapezoid">
              <a:avLst>
                <a:gd name="adj" fmla="val 20859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台形 11">
              <a:extLst>
                <a:ext uri="{FF2B5EF4-FFF2-40B4-BE49-F238E27FC236}">
                  <a16:creationId xmlns:a16="http://schemas.microsoft.com/office/drawing/2014/main" id="{CFB79E3B-A4C9-190E-9147-6BA0D68B1345}"/>
                </a:ext>
              </a:extLst>
            </p:cNvPr>
            <p:cNvSpPr/>
            <p:nvPr/>
          </p:nvSpPr>
          <p:spPr>
            <a:xfrm rot="16200000">
              <a:off x="5747012" y="2524642"/>
              <a:ext cx="2449973" cy="731029"/>
            </a:xfrm>
            <a:prstGeom prst="trapezoid">
              <a:avLst>
                <a:gd name="adj" fmla="val 4638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E45454B1-B071-B1B4-1880-25C21D243247}"/>
                </a:ext>
              </a:extLst>
            </p:cNvPr>
            <p:cNvSpPr/>
            <p:nvPr/>
          </p:nvSpPr>
          <p:spPr>
            <a:xfrm rot="5400000" flipH="1">
              <a:off x="826787" y="2534750"/>
              <a:ext cx="2449973" cy="731029"/>
            </a:xfrm>
            <a:prstGeom prst="trapezoid">
              <a:avLst>
                <a:gd name="adj" fmla="val 4638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台形 15">
              <a:extLst>
                <a:ext uri="{FF2B5EF4-FFF2-40B4-BE49-F238E27FC236}">
                  <a16:creationId xmlns:a16="http://schemas.microsoft.com/office/drawing/2014/main" id="{580F3C1A-EB00-A3D5-88B5-3B22F9EA88B5}"/>
                </a:ext>
              </a:extLst>
            </p:cNvPr>
            <p:cNvSpPr/>
            <p:nvPr/>
          </p:nvSpPr>
          <p:spPr>
            <a:xfrm rot="16200000">
              <a:off x="5860084" y="2690536"/>
              <a:ext cx="2217677" cy="537584"/>
            </a:xfrm>
            <a:prstGeom prst="trapezoid">
              <a:avLst>
                <a:gd name="adj" fmla="val 46389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" descr="トヨタ bZ4X | トヨタ自動車WEBサイト">
              <a:extLst>
                <a:ext uri="{FF2B5EF4-FFF2-40B4-BE49-F238E27FC236}">
                  <a16:creationId xmlns:a16="http://schemas.microsoft.com/office/drawing/2014/main" id="{A1B28CAF-A379-73A7-96C2-56E7BED980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1228" l="1094" r="99344">
                          <a14:foregroundMark x1="26915" y1="32164" x2="26915" y2="32164"/>
                          <a14:foregroundMark x1="18818" y1="33333" x2="18818" y2="33333"/>
                          <a14:foregroundMark x1="2626" y1="46199" x2="2626" y2="46199"/>
                          <a14:foregroundMark x1="2845" y1="50292" x2="2845" y2="50292"/>
                          <a14:foregroundMark x1="2845" y1="64327" x2="2845" y2="64327"/>
                          <a14:foregroundMark x1="8534" y1="90058" x2="8534" y2="90058"/>
                          <a14:foregroundMark x1="3939" y1="89474" x2="3939" y2="89474"/>
                          <a14:foregroundMark x1="1094" y1="88304" x2="1094" y2="88304"/>
                          <a14:foregroundMark x1="2407" y1="89474" x2="2407" y2="89474"/>
                          <a14:foregroundMark x1="28446" y1="87135" x2="28446" y2="87135"/>
                          <a14:foregroundMark x1="95405" y1="68421" x2="95405" y2="68421"/>
                          <a14:foregroundMark x1="98031" y1="29825" x2="98031" y2="29825"/>
                          <a14:foregroundMark x1="76805" y1="6433" x2="76805" y2="6433"/>
                          <a14:foregroundMark x1="73304" y1="6433" x2="73304" y2="6433"/>
                          <a14:foregroundMark x1="35230" y1="87719" x2="35886" y2="87719"/>
                          <a14:foregroundMark x1="88840" y1="91228" x2="88840" y2="91228"/>
                          <a14:foregroundMark x1="92998" y1="90058" x2="92998" y2="90058"/>
                          <a14:foregroundMark x1="95186" y1="88889" x2="95186" y2="88889"/>
                          <a14:foregroundMark x1="95842" y1="88889" x2="95842" y2="88889"/>
                          <a14:foregroundMark x1="98468" y1="63743" x2="98468" y2="63743"/>
                          <a14:foregroundMark x1="13348" y1="36257" x2="13348" y2="36257"/>
                          <a14:foregroundMark x1="16630" y1="35088" x2="16630" y2="35088"/>
                          <a14:foregroundMark x1="12910" y1="35673" x2="12910" y2="35673"/>
                          <a14:foregroundMark x1="10941" y1="38596" x2="10941" y2="38596"/>
                          <a14:foregroundMark x1="4814" y1="41520" x2="4814" y2="41520"/>
                          <a14:foregroundMark x1="1751" y1="45614" x2="1751" y2="45614"/>
                          <a14:foregroundMark x1="3720" y1="42105" x2="3720" y2="42105"/>
                          <a14:foregroundMark x1="31947" y1="22807" x2="31947" y2="22807"/>
                          <a14:foregroundMark x1="36105" y1="16959" x2="36105" y2="16959"/>
                          <a14:foregroundMark x1="44420" y1="8187" x2="44420" y2="8187"/>
                          <a14:foregroundMark x1="47484" y1="6433" x2="47484" y2="6433"/>
                          <a14:foregroundMark x1="45733" y1="6433" x2="45733" y2="6433"/>
                          <a14:foregroundMark x1="49891" y1="5263" x2="49891" y2="5263"/>
                          <a14:foregroundMark x1="79431" y1="6433" x2="79431" y2="6433"/>
                          <a14:foregroundMark x1="80088" y1="6433" x2="80088" y2="6433"/>
                          <a14:foregroundMark x1="97374" y1="88304" x2="97374" y2="88304"/>
                          <a14:foregroundMark x1="98687" y1="90058" x2="98687" y2="90058"/>
                          <a14:foregroundMark x1="99344" y1="87719" x2="99344" y2="87719"/>
                          <a14:foregroundMark x1="9409" y1="37427" x2="9409" y2="37427"/>
                          <a14:foregroundMark x1="48796" y1="5263" x2="48796" y2="5263"/>
                          <a14:foregroundMark x1="44420" y1="5263" x2="44420" y2="5263"/>
                          <a14:foregroundMark x1="51422" y1="4094" x2="51422" y2="4094"/>
                          <a14:foregroundMark x1="49891" y1="3509" x2="49891" y2="3509"/>
                          <a14:foregroundMark x1="53829" y1="3509" x2="54048" y2="3509"/>
                          <a14:foregroundMark x1="56674" y1="2924" x2="56674" y2="2924"/>
                          <a14:foregroundMark x1="59081" y1="3509" x2="59081" y2="3509"/>
                          <a14:foregroundMark x1="62801" y1="4094" x2="62801" y2="4094"/>
                          <a14:foregroundMark x1="64989" y1="4094" x2="64989" y2="4094"/>
                          <a14:foregroundMark x1="60832" y1="5263" x2="60832" y2="5263"/>
                          <a14:foregroundMark x1="66521" y1="4678" x2="66521" y2="4678"/>
                          <a14:foregroundMark x1="68271" y1="4678" x2="68271" y2="4678"/>
                          <a14:foregroundMark x1="70678" y1="4678" x2="70678" y2="4678"/>
                          <a14:foregroundMark x1="59956" y1="1754" x2="59956" y2="1754"/>
                          <a14:foregroundMark x1="61707" y1="1754" x2="61707" y2="1754"/>
                          <a14:foregroundMark x1="65208" y1="1754" x2="65208" y2="1754"/>
                          <a14:foregroundMark x1="66302" y1="1170" x2="66302" y2="1170"/>
                          <a14:foregroundMark x1="67615" y1="585" x2="67615" y2="585"/>
                          <a14:foregroundMark x1="68928" y1="585" x2="68928" y2="585"/>
                          <a14:foregroundMark x1="71116" y1="1170" x2="71116" y2="1170"/>
                          <a14:foregroundMark x1="74179" y1="585" x2="74179" y2="585"/>
                          <a14:foregroundMark x1="57112" y1="1754" x2="57112" y2="1754"/>
                          <a14:foregroundMark x1="54923" y1="1754" x2="54923" y2="1754"/>
                          <a14:foregroundMark x1="53173" y1="2924" x2="53173" y2="2924"/>
                          <a14:foregroundMark x1="53392" y1="2339" x2="53392" y2="2339"/>
                          <a14:foregroundMark x1="52298" y1="2339" x2="52298" y2="2339"/>
                          <a14:foregroundMark x1="50985" y1="2924" x2="50985" y2="2924"/>
                          <a14:foregroundMark x1="51422" y1="1754" x2="51422" y2="1754"/>
                          <a14:foregroundMark x1="50547" y1="2339" x2="50547" y2="2339"/>
                          <a14:foregroundMark x1="49234" y1="2924" x2="49234" y2="2924"/>
                          <a14:foregroundMark x1="48140" y1="3509" x2="48140" y2="3509"/>
                          <a14:foregroundMark x1="46389" y1="4094" x2="46389" y2="4094"/>
                          <a14:foregroundMark x1="49234" y1="1754" x2="49234" y2="1754"/>
                          <a14:foregroundMark x1="47702" y1="1754" x2="47702" y2="1754"/>
                          <a14:foregroundMark x1="46608" y1="2339" x2="46608" y2="2339"/>
                          <a14:foregroundMark x1="7877" y1="37427" x2="7877" y2="37427"/>
                          <a14:foregroundMark x1="7002" y1="38596" x2="7002" y2="38596"/>
                          <a14:foregroundMark x1="6127" y1="39181" x2="6127" y2="39181"/>
                          <a14:foregroundMark x1="3063" y1="42105" x2="3063" y2="42105"/>
                          <a14:foregroundMark x1="5470" y1="39181" x2="5470" y2="39181"/>
                          <a14:foregroundMark x1="5033" y1="39181" x2="5033" y2="39181"/>
                          <a14:foregroundMark x1="11597" y1="34503" x2="11597" y2="34503"/>
                          <a14:backgroundMark x1="46171" y1="1754" x2="46171" y2="1754"/>
                          <a14:backgroundMark x1="47046" y1="585" x2="47046" y2="585"/>
                          <a14:backgroundMark x1="70678" y1="585" x2="70678" y2="585"/>
                          <a14:backgroundMark x1="68490" y1="0" x2="68490" y2="0"/>
                          <a14:backgroundMark x1="68928" y1="585" x2="68928" y2="585"/>
                          <a14:backgroundMark x1="67834" y1="585" x2="67834" y2="585"/>
                          <a14:backgroundMark x1="47921" y1="1170" x2="47921" y2="1170"/>
                          <a14:backgroundMark x1="47046" y1="1754" x2="47046" y2="1754"/>
                          <a14:backgroundMark x1="46389" y1="1754" x2="46608" y2="1754"/>
                          <a14:backgroundMark x1="47702" y1="1170" x2="47702" y2="1170"/>
                          <a14:backgroundMark x1="49015" y1="1170" x2="49015" y2="1170"/>
                          <a14:backgroundMark x1="51422" y1="1170" x2="51422" y2="1170"/>
                          <a14:backgroundMark x1="54923" y1="585" x2="54923" y2="585"/>
                          <a14:backgroundMark x1="57112" y1="585" x2="57112" y2="585"/>
                          <a14:backgroundMark x1="59737" y1="585" x2="59737" y2="585"/>
                          <a14:backgroundMark x1="61488" y1="585" x2="61488" y2="585"/>
                          <a14:backgroundMark x1="64989" y1="585" x2="64989" y2="585"/>
                          <a14:backgroundMark x1="66083" y1="585" x2="66083" y2="585"/>
                          <a14:backgroundMark x1="66521" y1="585" x2="66521" y2="585"/>
                          <a14:backgroundMark x1="71335" y1="585" x2="71335" y2="585"/>
                          <a14:backgroundMark x1="50985" y1="585" x2="50985" y2="585"/>
                          <a14:backgroundMark x1="50547" y1="585" x2="50547" y2="585"/>
                          <a14:backgroundMark x1="50547" y1="1170" x2="50547" y2="1170"/>
                          <a14:backgroundMark x1="46171" y1="1754" x2="46171" y2="1754"/>
                          <a14:backgroundMark x1="46171" y1="1754" x2="46171" y2="1754"/>
                          <a14:backgroundMark x1="46171" y1="2339" x2="46171" y2="2339"/>
                          <a14:backgroundMark x1="46827" y1="1754" x2="46827" y2="1754"/>
                          <a14:backgroundMark x1="46827" y1="2339" x2="46827" y2="2339"/>
                          <a14:backgroundMark x1="44201" y1="4094" x2="44201" y2="4094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7304" y="2612241"/>
              <a:ext cx="3991261" cy="149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DE27660-E7BE-7FE6-2C35-A2A9EACC5CD7}"/>
                </a:ext>
              </a:extLst>
            </p:cNvPr>
            <p:cNvGrpSpPr/>
            <p:nvPr/>
          </p:nvGrpSpPr>
          <p:grpSpPr>
            <a:xfrm>
              <a:off x="6700130" y="1993855"/>
              <a:ext cx="540434" cy="908323"/>
              <a:chOff x="6700130" y="2025605"/>
              <a:chExt cx="540434" cy="908323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4AEC34F3-4908-1906-DEE3-50F4DF15B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7074" y="2025605"/>
                <a:ext cx="530641" cy="22004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A021774E-DB68-0FCD-3A62-14B2214BA9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2979" y="2204892"/>
                <a:ext cx="533490" cy="19562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96512722-029E-DF3B-4E44-AE4ACE425E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923" y="2384179"/>
                <a:ext cx="526546" cy="16654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524B925F-742D-2656-D24F-B773128A13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1" y="2911703"/>
                <a:ext cx="537584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B1BEA473-5ABB-B38C-E9D5-0E09C17E60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0" y="2725842"/>
                <a:ext cx="540434" cy="881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C658AA53-B45B-15F6-FDB6-690AEBAF9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0" y="2553380"/>
                <a:ext cx="540434" cy="146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E967DE73-D225-6511-E910-A31EADFB6911}"/>
                </a:ext>
              </a:extLst>
            </p:cNvPr>
            <p:cNvGrpSpPr/>
            <p:nvPr/>
          </p:nvGrpSpPr>
          <p:grpSpPr>
            <a:xfrm flipV="1">
              <a:off x="6707074" y="3019441"/>
              <a:ext cx="540434" cy="908323"/>
              <a:chOff x="6700130" y="2025605"/>
              <a:chExt cx="540434" cy="908323"/>
            </a:xfrm>
          </p:grpSpPr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936E41C6-AD74-78FE-BAF8-B235CF8D8F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7074" y="2025605"/>
                <a:ext cx="530641" cy="22004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CACB7B2F-A05C-1DE9-02C8-6B95ABEAB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2979" y="2204892"/>
                <a:ext cx="533490" cy="19562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04240587-67DB-3520-113D-109F619F2D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923" y="2384179"/>
                <a:ext cx="526546" cy="16654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F6F9C053-5AEF-E690-7721-FFA6966DB0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1" y="2911703"/>
                <a:ext cx="537584" cy="222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6C647189-0975-FB53-2358-9C34D88670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0" y="2725842"/>
                <a:ext cx="540434" cy="8816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85199457-FF48-F7B4-1DE2-0BE1663E79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0130" y="2553380"/>
                <a:ext cx="540434" cy="146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353D836-7F87-61F2-4B1F-C142BF32E671}"/>
              </a:ext>
            </a:extLst>
          </p:cNvPr>
          <p:cNvGrpSpPr>
            <a:grpSpLocks noChangeAspect="1"/>
          </p:cNvGrpSpPr>
          <p:nvPr/>
        </p:nvGrpSpPr>
        <p:grpSpPr>
          <a:xfrm>
            <a:off x="10045625" y="515696"/>
            <a:ext cx="5674418" cy="3006312"/>
            <a:chOff x="2804498" y="697963"/>
            <a:chExt cx="5088959" cy="2696136"/>
          </a:xfrm>
        </p:grpSpPr>
        <p:pic>
          <p:nvPicPr>
            <p:cNvPr id="30" name="Picture 2" descr="トヨタ bZ4X | トヨタ自動車WEBサイト">
              <a:extLst>
                <a:ext uri="{FF2B5EF4-FFF2-40B4-BE49-F238E27FC236}">
                  <a16:creationId xmlns:a16="http://schemas.microsoft.com/office/drawing/2014/main" id="{7E808C29-7C06-AF79-B71A-25CC7D576D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06546" y="697963"/>
              <a:ext cx="4486911" cy="2696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B5AA8669-5440-6611-4F48-CCDA2566EB91}"/>
                </a:ext>
              </a:extLst>
            </p:cNvPr>
            <p:cNvSpPr/>
            <p:nvPr/>
          </p:nvSpPr>
          <p:spPr>
            <a:xfrm>
              <a:off x="4671829" y="2364203"/>
              <a:ext cx="1097280" cy="381000"/>
            </a:xfrm>
            <a:custGeom>
              <a:avLst/>
              <a:gdLst>
                <a:gd name="connsiteX0" fmla="*/ 0 w 1463040"/>
                <a:gd name="connsiteY0" fmla="*/ 0 h 508000"/>
                <a:gd name="connsiteX1" fmla="*/ 0 w 1463040"/>
                <a:gd name="connsiteY1" fmla="*/ 487680 h 508000"/>
                <a:gd name="connsiteX2" fmla="*/ 30480 w 1463040"/>
                <a:gd name="connsiteY2" fmla="*/ 502920 h 508000"/>
                <a:gd name="connsiteX3" fmla="*/ 101600 w 1463040"/>
                <a:gd name="connsiteY3" fmla="*/ 508000 h 508000"/>
                <a:gd name="connsiteX4" fmla="*/ 1463040 w 1463040"/>
                <a:gd name="connsiteY4" fmla="*/ 508000 h 508000"/>
                <a:gd name="connsiteX5" fmla="*/ 1463040 w 1463040"/>
                <a:gd name="connsiteY5" fmla="*/ 391160 h 508000"/>
                <a:gd name="connsiteX6" fmla="*/ 248920 w 1463040"/>
                <a:gd name="connsiteY6" fmla="*/ 391160 h 508000"/>
                <a:gd name="connsiteX7" fmla="*/ 248920 w 1463040"/>
                <a:gd name="connsiteY7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40" h="508000">
                  <a:moveTo>
                    <a:pt x="0" y="0"/>
                  </a:moveTo>
                  <a:lnTo>
                    <a:pt x="0" y="487680"/>
                  </a:lnTo>
                  <a:lnTo>
                    <a:pt x="30480" y="502920"/>
                  </a:lnTo>
                  <a:lnTo>
                    <a:pt x="101600" y="508000"/>
                  </a:lnTo>
                  <a:lnTo>
                    <a:pt x="1463040" y="508000"/>
                  </a:lnTo>
                  <a:lnTo>
                    <a:pt x="1463040" y="391160"/>
                  </a:lnTo>
                  <a:lnTo>
                    <a:pt x="248920" y="391160"/>
                  </a:lnTo>
                  <a:lnTo>
                    <a:pt x="24892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36" name="四角形: 角を丸くする 135">
              <a:extLst>
                <a:ext uri="{FF2B5EF4-FFF2-40B4-BE49-F238E27FC236}">
                  <a16:creationId xmlns:a16="http://schemas.microsoft.com/office/drawing/2014/main" id="{E1FF35B1-32D4-255C-C68B-BF556FF4650D}"/>
                </a:ext>
              </a:extLst>
            </p:cNvPr>
            <p:cNvSpPr/>
            <p:nvPr/>
          </p:nvSpPr>
          <p:spPr>
            <a:xfrm>
              <a:off x="4642485" y="2086218"/>
              <a:ext cx="1481468" cy="115319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D5F3499D-3FAC-A65F-9E3C-E3D891F53FA0}"/>
                </a:ext>
              </a:extLst>
            </p:cNvPr>
            <p:cNvSpPr/>
            <p:nvPr/>
          </p:nvSpPr>
          <p:spPr>
            <a:xfrm>
              <a:off x="4642485" y="1581913"/>
              <a:ext cx="1481468" cy="147186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A7C2C1C5-4941-67AA-76A5-1FC203BF61B7}"/>
                </a:ext>
              </a:extLst>
            </p:cNvPr>
            <p:cNvSpPr/>
            <p:nvPr/>
          </p:nvSpPr>
          <p:spPr>
            <a:xfrm>
              <a:off x="5679588" y="2595008"/>
              <a:ext cx="2166575" cy="2171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60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C02E356-32F0-67A7-ED71-E18049CD57F2}"/>
                </a:ext>
              </a:extLst>
            </p:cNvPr>
            <p:cNvSpPr txBox="1"/>
            <p:nvPr/>
          </p:nvSpPr>
          <p:spPr>
            <a:xfrm>
              <a:off x="6275079" y="1247457"/>
              <a:ext cx="567426" cy="244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defTabSz="514350">
                <a:defRPr/>
              </a:pPr>
              <a:r>
                <a:rPr lang="en-US" altLang="ja-JP" sz="16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Cabin</a:t>
              </a:r>
              <a:endPara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7F75189B-955F-8AF6-E4DD-1D49340A24A5}"/>
                </a:ext>
              </a:extLst>
            </p:cNvPr>
            <p:cNvSpPr txBox="1"/>
            <p:nvPr/>
          </p:nvSpPr>
          <p:spPr>
            <a:xfrm>
              <a:off x="6400788" y="2570623"/>
              <a:ext cx="731200" cy="244309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defTabSz="514350"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battery</a:t>
              </a:r>
              <a:endPara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3E0F3719-8DB3-F67E-10DA-6FCCDC6F820D}"/>
                </a:ext>
              </a:extLst>
            </p:cNvPr>
            <p:cNvGrpSpPr/>
            <p:nvPr/>
          </p:nvGrpSpPr>
          <p:grpSpPr>
            <a:xfrm>
              <a:off x="5787740" y="1669334"/>
              <a:ext cx="301291" cy="138012"/>
              <a:chOff x="1134979" y="3098533"/>
              <a:chExt cx="702644" cy="317633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97F7B80E-C564-3DBF-3E0E-C6425B3AD146}"/>
                  </a:ext>
                </a:extLst>
              </p:cNvPr>
              <p:cNvSpPr/>
              <p:nvPr/>
            </p:nvSpPr>
            <p:spPr>
              <a:xfrm>
                <a:off x="1134979" y="3098533"/>
                <a:ext cx="702644" cy="317633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D975C9A2-3FD5-62BD-B1F3-16B101638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979" y="3098533"/>
                <a:ext cx="702644" cy="317633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E6209821-F462-45C1-CBEB-924DEC84B6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979" y="3098533"/>
                <a:ext cx="702644" cy="317633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0773DE90-91E9-FDD8-F07C-D9ED65D38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4889" y="1256285"/>
              <a:ext cx="0" cy="133058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E843D63C-12AE-2BB1-217D-0A038BEF771B}"/>
                </a:ext>
              </a:extLst>
            </p:cNvPr>
            <p:cNvGrpSpPr/>
            <p:nvPr/>
          </p:nvGrpSpPr>
          <p:grpSpPr>
            <a:xfrm>
              <a:off x="5781531" y="2012391"/>
              <a:ext cx="301291" cy="138012"/>
              <a:chOff x="1134979" y="3098533"/>
              <a:chExt cx="702644" cy="317633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8661AB8D-0E92-5204-0E72-68A47675FBC7}"/>
                  </a:ext>
                </a:extLst>
              </p:cNvPr>
              <p:cNvSpPr/>
              <p:nvPr/>
            </p:nvSpPr>
            <p:spPr>
              <a:xfrm>
                <a:off x="1134979" y="3098533"/>
                <a:ext cx="702644" cy="317633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379D76DC-8647-458C-9AFC-310CE613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979" y="3098533"/>
                <a:ext cx="702644" cy="317633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F7F42471-1B64-693C-8578-F6BB80A2E3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979" y="3098533"/>
                <a:ext cx="702644" cy="317633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B590D8B6-8A6B-6C43-B526-3E4CE5E2037C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0288" y="1671800"/>
              <a:ext cx="108000" cy="108000"/>
              <a:chOff x="1395329" y="1816100"/>
              <a:chExt cx="360000" cy="360000"/>
            </a:xfrm>
            <a:solidFill>
              <a:schemeClr val="bg1"/>
            </a:solidFill>
          </p:grpSpPr>
          <p:sp>
            <p:nvSpPr>
              <p:cNvPr id="139" name="楕円 138">
                <a:extLst>
                  <a:ext uri="{FF2B5EF4-FFF2-40B4-BE49-F238E27FC236}">
                    <a16:creationId xmlns:a16="http://schemas.microsoft.com/office/drawing/2014/main" id="{9AE2E583-069D-76CD-8BDE-010A2CADD9B5}"/>
                  </a:ext>
                </a:extLst>
              </p:cNvPr>
              <p:cNvSpPr/>
              <p:nvPr/>
            </p:nvSpPr>
            <p:spPr>
              <a:xfrm>
                <a:off x="1395329" y="1816100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0" name="二等辺三角形 139">
                <a:extLst>
                  <a:ext uri="{FF2B5EF4-FFF2-40B4-BE49-F238E27FC236}">
                    <a16:creationId xmlns:a16="http://schemas.microsoft.com/office/drawing/2014/main" id="{84FF8E10-C01A-DEB9-06BC-B94DD8A08C97}"/>
                  </a:ext>
                </a:extLst>
              </p:cNvPr>
              <p:cNvSpPr/>
              <p:nvPr/>
            </p:nvSpPr>
            <p:spPr>
              <a:xfrm>
                <a:off x="1495954" y="1816100"/>
                <a:ext cx="158750" cy="131400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C78D4231-459B-5A21-CF8D-4E74672CF21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0288" y="2021900"/>
              <a:ext cx="108000" cy="108000"/>
              <a:chOff x="1395329" y="1816100"/>
              <a:chExt cx="360000" cy="360000"/>
            </a:xfrm>
            <a:solidFill>
              <a:schemeClr val="bg1"/>
            </a:solidFill>
          </p:grpSpPr>
          <p:sp>
            <p:nvSpPr>
              <p:cNvPr id="142" name="楕円 141">
                <a:extLst>
                  <a:ext uri="{FF2B5EF4-FFF2-40B4-BE49-F238E27FC236}">
                    <a16:creationId xmlns:a16="http://schemas.microsoft.com/office/drawing/2014/main" id="{BC41660E-633D-C1DB-586A-C94792996714}"/>
                  </a:ext>
                </a:extLst>
              </p:cNvPr>
              <p:cNvSpPr/>
              <p:nvPr/>
            </p:nvSpPr>
            <p:spPr>
              <a:xfrm>
                <a:off x="1395329" y="1816100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3" name="二等辺三角形 142">
                <a:extLst>
                  <a:ext uri="{FF2B5EF4-FFF2-40B4-BE49-F238E27FC236}">
                    <a16:creationId xmlns:a16="http://schemas.microsoft.com/office/drawing/2014/main" id="{FD95BBBD-04A6-2F7B-E886-A5FF9144FCC1}"/>
                  </a:ext>
                </a:extLst>
              </p:cNvPr>
              <p:cNvSpPr/>
              <p:nvPr/>
            </p:nvSpPr>
            <p:spPr>
              <a:xfrm>
                <a:off x="1495954" y="1816100"/>
                <a:ext cx="158750" cy="131400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9A798295-880A-306F-7BA9-6956DAC504A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220469" y="2586874"/>
              <a:ext cx="108000" cy="108000"/>
              <a:chOff x="1395329" y="1816100"/>
              <a:chExt cx="360000" cy="360000"/>
            </a:xfrm>
            <a:solidFill>
              <a:schemeClr val="bg1"/>
            </a:solidFill>
          </p:grpSpPr>
          <p:sp>
            <p:nvSpPr>
              <p:cNvPr id="145" name="楕円 144">
                <a:extLst>
                  <a:ext uri="{FF2B5EF4-FFF2-40B4-BE49-F238E27FC236}">
                    <a16:creationId xmlns:a16="http://schemas.microsoft.com/office/drawing/2014/main" id="{424E6118-8BF4-D2C3-5CC8-209B3708486F}"/>
                  </a:ext>
                </a:extLst>
              </p:cNvPr>
              <p:cNvSpPr/>
              <p:nvPr/>
            </p:nvSpPr>
            <p:spPr>
              <a:xfrm>
                <a:off x="1395329" y="1816100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6" name="二等辺三角形 145">
                <a:extLst>
                  <a:ext uri="{FF2B5EF4-FFF2-40B4-BE49-F238E27FC236}">
                    <a16:creationId xmlns:a16="http://schemas.microsoft.com/office/drawing/2014/main" id="{E5C27F7D-0A20-66E0-C148-6354B93B5DB4}"/>
                  </a:ext>
                </a:extLst>
              </p:cNvPr>
              <p:cNvSpPr/>
              <p:nvPr/>
            </p:nvSpPr>
            <p:spPr>
              <a:xfrm>
                <a:off x="1495954" y="1816100"/>
                <a:ext cx="158750" cy="131400"/>
              </a:xfrm>
              <a:prstGeom prst="triangl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54F469BF-3BF0-A659-BB8F-512127CD39B3}"/>
                </a:ext>
              </a:extLst>
            </p:cNvPr>
            <p:cNvGrpSpPr/>
            <p:nvPr/>
          </p:nvGrpSpPr>
          <p:grpSpPr>
            <a:xfrm>
              <a:off x="4367109" y="1693355"/>
              <a:ext cx="873292" cy="681938"/>
              <a:chOff x="5064866" y="2290695"/>
              <a:chExt cx="1164389" cy="909251"/>
            </a:xfrm>
          </p:grpSpPr>
          <p:sp>
            <p:nvSpPr>
              <p:cNvPr id="81" name="四角形: 角を丸くする 80">
                <a:extLst>
                  <a:ext uri="{FF2B5EF4-FFF2-40B4-BE49-F238E27FC236}">
                    <a16:creationId xmlns:a16="http://schemas.microsoft.com/office/drawing/2014/main" id="{8ECD164D-38DA-C76E-4CB9-06F447EE4644}"/>
                  </a:ext>
                </a:extLst>
              </p:cNvPr>
              <p:cNvSpPr/>
              <p:nvPr/>
            </p:nvSpPr>
            <p:spPr>
              <a:xfrm>
                <a:off x="5064866" y="2390094"/>
                <a:ext cx="1058779" cy="358922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8" name="四角形: 角を丸くする 87">
                <a:extLst>
                  <a:ext uri="{FF2B5EF4-FFF2-40B4-BE49-F238E27FC236}">
                    <a16:creationId xmlns:a16="http://schemas.microsoft.com/office/drawing/2014/main" id="{DE1A257C-5429-E052-6174-345476FBB433}"/>
                  </a:ext>
                </a:extLst>
              </p:cNvPr>
              <p:cNvSpPr/>
              <p:nvPr/>
            </p:nvSpPr>
            <p:spPr>
              <a:xfrm>
                <a:off x="5064866" y="2385371"/>
                <a:ext cx="1058779" cy="729958"/>
              </a:xfrm>
              <a:prstGeom prst="roundRect">
                <a:avLst>
                  <a:gd name="adj" fmla="val 9708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43207701-671C-AB08-F7D3-27E6FB0FCC4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18034" y="2463944"/>
                <a:ext cx="211221" cy="211221"/>
                <a:chOff x="1395329" y="1816100"/>
                <a:chExt cx="360000" cy="360000"/>
              </a:xfrm>
              <a:solidFill>
                <a:schemeClr val="bg1"/>
              </a:solidFill>
            </p:grpSpPr>
            <p:sp>
              <p:nvSpPr>
                <p:cNvPr id="90" name="楕円 89">
                  <a:extLst>
                    <a:ext uri="{FF2B5EF4-FFF2-40B4-BE49-F238E27FC236}">
                      <a16:creationId xmlns:a16="http://schemas.microsoft.com/office/drawing/2014/main" id="{C51B6871-6FB0-4070-4DDA-AFE69E9D3C9B}"/>
                    </a:ext>
                  </a:extLst>
                </p:cNvPr>
                <p:cNvSpPr/>
                <p:nvPr/>
              </p:nvSpPr>
              <p:spPr>
                <a:xfrm>
                  <a:off x="1395329" y="1816100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" name="二等辺三角形 90">
                  <a:extLst>
                    <a:ext uri="{FF2B5EF4-FFF2-40B4-BE49-F238E27FC236}">
                      <a16:creationId xmlns:a16="http://schemas.microsoft.com/office/drawing/2014/main" id="{34DDC70E-F2CB-1CE7-2997-31736B7F9E61}"/>
                    </a:ext>
                  </a:extLst>
                </p:cNvPr>
                <p:cNvSpPr/>
                <p:nvPr/>
              </p:nvSpPr>
              <p:spPr>
                <a:xfrm>
                  <a:off x="1495954" y="1816100"/>
                  <a:ext cx="158750" cy="131400"/>
                </a:xfrm>
                <a:prstGeom prst="triangl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7C27B0CC-566B-2D30-05A9-3D3CBF3543E6}"/>
                  </a:ext>
                </a:extLst>
              </p:cNvPr>
              <p:cNvGrpSpPr/>
              <p:nvPr/>
            </p:nvGrpSpPr>
            <p:grpSpPr>
              <a:xfrm>
                <a:off x="5393395" y="2290695"/>
                <a:ext cx="401721" cy="184016"/>
                <a:chOff x="1134979" y="3098533"/>
                <a:chExt cx="702644" cy="317633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488DAF55-ED6C-EBAB-8EE6-DD89464F5891}"/>
                    </a:ext>
                  </a:extLst>
                </p:cNvPr>
                <p:cNvSpPr/>
                <p:nvPr/>
              </p:nvSpPr>
              <p:spPr>
                <a:xfrm>
                  <a:off x="1134979" y="3098533"/>
                  <a:ext cx="702644" cy="317633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1D94FA10-96E2-C0F7-7487-0442B12CC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C54F2EDB-A67F-4794-468D-210A9BD1E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8F9821F9-6BBC-46B2-2675-6A10E117E45B}"/>
                  </a:ext>
                </a:extLst>
              </p:cNvPr>
              <p:cNvGrpSpPr/>
              <p:nvPr/>
            </p:nvGrpSpPr>
            <p:grpSpPr>
              <a:xfrm>
                <a:off x="5393395" y="2681650"/>
                <a:ext cx="401721" cy="184016"/>
                <a:chOff x="1134979" y="3098533"/>
                <a:chExt cx="702644" cy="317633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E6A55165-9C63-79F7-7FD3-C2A382E18970}"/>
                    </a:ext>
                  </a:extLst>
                </p:cNvPr>
                <p:cNvSpPr/>
                <p:nvPr/>
              </p:nvSpPr>
              <p:spPr>
                <a:xfrm>
                  <a:off x="1134979" y="3098533"/>
                  <a:ext cx="702644" cy="317633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A21B915D-0A39-A717-2230-C94574AD6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5D6AABFC-C12F-5DF0-70EB-F3FDFEE50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B136FD9C-3D68-3175-C343-D4960D3A530B}"/>
                  </a:ext>
                </a:extLst>
              </p:cNvPr>
              <p:cNvGrpSpPr/>
              <p:nvPr/>
            </p:nvGrpSpPr>
            <p:grpSpPr>
              <a:xfrm>
                <a:off x="5393395" y="3015930"/>
                <a:ext cx="401721" cy="184016"/>
                <a:chOff x="1134979" y="3098533"/>
                <a:chExt cx="702644" cy="317633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245A28BA-2D5B-72D4-00B3-6D4D0C54A2C5}"/>
                    </a:ext>
                  </a:extLst>
                </p:cNvPr>
                <p:cNvSpPr/>
                <p:nvPr/>
              </p:nvSpPr>
              <p:spPr>
                <a:xfrm>
                  <a:off x="1134979" y="3098533"/>
                  <a:ext cx="702644" cy="317633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2F552E52-8D14-DEEB-BBCA-104598947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1AC468B5-BC26-EA16-31FF-592538A1B2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4979" y="3098533"/>
                  <a:ext cx="702644" cy="317633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9" name="四角形: 角を丸くする 148">
              <a:extLst>
                <a:ext uri="{FF2B5EF4-FFF2-40B4-BE49-F238E27FC236}">
                  <a16:creationId xmlns:a16="http://schemas.microsoft.com/office/drawing/2014/main" id="{2AE6E9C6-9ED3-0BBF-1F3B-8E050E70B2EA}"/>
                </a:ext>
              </a:extLst>
            </p:cNvPr>
            <p:cNvSpPr/>
            <p:nvPr/>
          </p:nvSpPr>
          <p:spPr>
            <a:xfrm>
              <a:off x="4720018" y="1503666"/>
              <a:ext cx="194776" cy="1263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R/T</a:t>
              </a:r>
              <a:endPara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65C3D5E2-6F8D-FCE8-6A8E-59E6D15BFEF4}"/>
                </a:ext>
              </a:extLst>
            </p:cNvPr>
            <p:cNvSpPr/>
            <p:nvPr/>
          </p:nvSpPr>
          <p:spPr>
            <a:xfrm>
              <a:off x="5191661" y="2013455"/>
              <a:ext cx="194776" cy="1263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R/T</a:t>
              </a:r>
              <a:endPara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1" name="四角形: 角を丸くする 150">
              <a:extLst>
                <a:ext uri="{FF2B5EF4-FFF2-40B4-BE49-F238E27FC236}">
                  <a16:creationId xmlns:a16="http://schemas.microsoft.com/office/drawing/2014/main" id="{7BF457BF-1712-08A7-C019-61D70FAEAE28}"/>
                </a:ext>
              </a:extLst>
            </p:cNvPr>
            <p:cNvSpPr/>
            <p:nvPr/>
          </p:nvSpPr>
          <p:spPr>
            <a:xfrm>
              <a:off x="4561120" y="2445381"/>
              <a:ext cx="194776" cy="1263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sz="105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R/T</a:t>
              </a:r>
              <a:endPara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870CD6D3-9D42-C9CA-77B6-FE03220A4DE0}"/>
                </a:ext>
              </a:extLst>
            </p:cNvPr>
            <p:cNvSpPr txBox="1"/>
            <p:nvPr/>
          </p:nvSpPr>
          <p:spPr>
            <a:xfrm>
              <a:off x="2804498" y="1221355"/>
              <a:ext cx="1185525" cy="244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defTabSz="514350">
                <a:defRPr/>
              </a:pPr>
              <a:r>
                <a:rPr lang="en-US" altLang="ja-JP" sz="1600" b="1" u="sng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Under-hood</a:t>
              </a:r>
              <a:endParaRPr lang="ja-JP" altLang="en-US" sz="16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5" name="テキスト ボックス 154">
              <a:extLst>
                <a:ext uri="{FF2B5EF4-FFF2-40B4-BE49-F238E27FC236}">
                  <a16:creationId xmlns:a16="http://schemas.microsoft.com/office/drawing/2014/main" id="{F32529DD-4B30-4311-200A-2C146F71B8D8}"/>
                </a:ext>
              </a:extLst>
            </p:cNvPr>
            <p:cNvSpPr txBox="1"/>
            <p:nvPr/>
          </p:nvSpPr>
          <p:spPr>
            <a:xfrm>
              <a:off x="3665174" y="1488033"/>
              <a:ext cx="833816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Condenser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テキスト ボックス 155">
              <a:extLst>
                <a:ext uri="{FF2B5EF4-FFF2-40B4-BE49-F238E27FC236}">
                  <a16:creationId xmlns:a16="http://schemas.microsoft.com/office/drawing/2014/main" id="{5EADB3E7-A900-4696-F168-02AB799C6C1B}"/>
                </a:ext>
              </a:extLst>
            </p:cNvPr>
            <p:cNvSpPr txBox="1"/>
            <p:nvPr/>
          </p:nvSpPr>
          <p:spPr>
            <a:xfrm>
              <a:off x="2873884" y="1748133"/>
              <a:ext cx="1439626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Refrigerant cycle</a:t>
              </a:r>
              <a:endParaRPr lang="ja-JP" altLang="en-US" sz="1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9B68CF9E-BEA7-99B7-2F8F-6684F4790C25}"/>
                </a:ext>
              </a:extLst>
            </p:cNvPr>
            <p:cNvSpPr txBox="1"/>
            <p:nvPr/>
          </p:nvSpPr>
          <p:spPr>
            <a:xfrm>
              <a:off x="3419510" y="2056211"/>
              <a:ext cx="771999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Chiller #1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A5CE13A8-F3AF-D519-806A-92AB5E7FC066}"/>
                </a:ext>
              </a:extLst>
            </p:cNvPr>
            <p:cNvSpPr txBox="1"/>
            <p:nvPr/>
          </p:nvSpPr>
          <p:spPr>
            <a:xfrm>
              <a:off x="3416841" y="2305376"/>
              <a:ext cx="771999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Chiller #2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F3492D8F-8EBC-BBBA-EADC-6A9E997F127A}"/>
                </a:ext>
              </a:extLst>
            </p:cNvPr>
            <p:cNvSpPr txBox="1"/>
            <p:nvPr/>
          </p:nvSpPr>
          <p:spPr>
            <a:xfrm>
              <a:off x="6200933" y="1584225"/>
              <a:ext cx="918635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Heater core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75DD4440-1B79-0CA9-368C-C304350FECCB}"/>
                </a:ext>
              </a:extLst>
            </p:cNvPr>
            <p:cNvSpPr txBox="1"/>
            <p:nvPr/>
          </p:nvSpPr>
          <p:spPr>
            <a:xfrm>
              <a:off x="6183687" y="1986713"/>
              <a:ext cx="892758" cy="1932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Cooler core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00D27EB3-92C9-6009-83B9-AC5DCA334C84}"/>
                </a:ext>
              </a:extLst>
            </p:cNvPr>
            <p:cNvCxnSpPr>
              <a:stCxn id="94" idx="1"/>
              <a:endCxn id="157" idx="3"/>
            </p:cNvCxnSpPr>
            <p:nvPr/>
          </p:nvCxnSpPr>
          <p:spPr>
            <a:xfrm flipH="1">
              <a:off x="4191509" y="2055578"/>
              <a:ext cx="421997" cy="97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CFDB59C0-F713-E50E-1615-60B7B0D0D13F}"/>
                </a:ext>
              </a:extLst>
            </p:cNvPr>
            <p:cNvCxnSpPr/>
            <p:nvPr/>
          </p:nvCxnSpPr>
          <p:spPr>
            <a:xfrm flipH="1">
              <a:off x="4249095" y="2310053"/>
              <a:ext cx="367380" cy="96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7C314EA1-9F77-FCE2-7354-3F936FC03F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4551" y="1648877"/>
              <a:ext cx="337379" cy="120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テキスト ボックス 177">
              <a:extLst>
                <a:ext uri="{FF2B5EF4-FFF2-40B4-BE49-F238E27FC236}">
                  <a16:creationId xmlns:a16="http://schemas.microsoft.com/office/drawing/2014/main" id="{726C3EA9-DE53-1382-939D-B5DE1FB02DD1}"/>
                </a:ext>
              </a:extLst>
            </p:cNvPr>
            <p:cNvSpPr txBox="1"/>
            <p:nvPr/>
          </p:nvSpPr>
          <p:spPr>
            <a:xfrm>
              <a:off x="5133065" y="1029716"/>
              <a:ext cx="885858" cy="276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Bulkhead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C14921-D0B2-40B3-AFD9-252B3FB9C2D3}"/>
              </a:ext>
            </a:extLst>
          </p:cNvPr>
          <p:cNvSpPr txBox="1"/>
          <p:nvPr/>
        </p:nvSpPr>
        <p:spPr>
          <a:xfrm>
            <a:off x="2975253" y="32995"/>
            <a:ext cx="319350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安全性：故障時の</a:t>
            </a:r>
            <a:r>
              <a:rPr lang="en-US" altLang="ja-JP" sz="2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FH</a:t>
            </a:r>
            <a:r>
              <a:rPr lang="ja-JP" altLang="en-US" sz="2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リスク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15C509-2682-5325-B531-39DCCA3DD70F}"/>
              </a:ext>
            </a:extLst>
          </p:cNvPr>
          <p:cNvSpPr txBox="1"/>
          <p:nvPr/>
        </p:nvSpPr>
        <p:spPr>
          <a:xfrm flipH="1">
            <a:off x="499408" y="822846"/>
            <a:ext cx="8303748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Considered: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Vehicle outside and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Cabin,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Cooling loop leak scenarios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B1E768-B462-36EE-1F3D-B558635990E7}"/>
              </a:ext>
            </a:extLst>
          </p:cNvPr>
          <p:cNvSpPr txBox="1"/>
          <p:nvPr/>
        </p:nvSpPr>
        <p:spPr>
          <a:xfrm>
            <a:off x="366182" y="1115212"/>
            <a:ext cx="29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Possible gas leak route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127E7FFB-6B91-2793-F0E4-1CB94BEC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2398413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7E9F51C2-50F8-DD39-FA16-BB2A20B64AE6}"/>
              </a:ext>
            </a:extLst>
          </p:cNvPr>
          <p:cNvGrpSpPr/>
          <p:nvPr/>
        </p:nvGrpSpPr>
        <p:grpSpPr>
          <a:xfrm>
            <a:off x="9667274" y="3326851"/>
            <a:ext cx="3162981" cy="1649170"/>
            <a:chOff x="9667274" y="3326851"/>
            <a:chExt cx="3162981" cy="1649170"/>
          </a:xfrm>
        </p:grpSpPr>
        <p:sp>
          <p:nvSpPr>
            <p:cNvPr id="76" name="四角形: 角を丸くする 75">
              <a:extLst>
                <a:ext uri="{FF2B5EF4-FFF2-40B4-BE49-F238E27FC236}">
                  <a16:creationId xmlns:a16="http://schemas.microsoft.com/office/drawing/2014/main" id="{9D4E963E-C670-E2AB-0109-E6EB2BBD910C}"/>
                </a:ext>
              </a:extLst>
            </p:cNvPr>
            <p:cNvSpPr/>
            <p:nvPr/>
          </p:nvSpPr>
          <p:spPr>
            <a:xfrm>
              <a:off x="10129844" y="3573896"/>
              <a:ext cx="2268856" cy="1173013"/>
            </a:xfrm>
            <a:prstGeom prst="round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B3615021-47A4-43F1-12FB-0067B5E9BE39}"/>
                </a:ext>
              </a:extLst>
            </p:cNvPr>
            <p:cNvGrpSpPr/>
            <p:nvPr/>
          </p:nvGrpSpPr>
          <p:grpSpPr>
            <a:xfrm>
              <a:off x="9667274" y="3326851"/>
              <a:ext cx="3162981" cy="1649170"/>
              <a:chOff x="9667274" y="3326851"/>
              <a:chExt cx="3162981" cy="1649170"/>
            </a:xfrm>
          </p:grpSpPr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9DF36CF7-A22C-232E-966C-1DE5C9FF1525}"/>
                  </a:ext>
                </a:extLst>
              </p:cNvPr>
              <p:cNvGrpSpPr/>
              <p:nvPr/>
            </p:nvGrpSpPr>
            <p:grpSpPr>
              <a:xfrm>
                <a:off x="9667274" y="3326851"/>
                <a:ext cx="3040145" cy="1649170"/>
                <a:chOff x="6010687" y="4576792"/>
                <a:chExt cx="2841000" cy="1986400"/>
              </a:xfrm>
            </p:grpSpPr>
            <p:pic>
              <p:nvPicPr>
                <p:cNvPr id="58" name="図 57">
                  <a:extLst>
                    <a:ext uri="{FF2B5EF4-FFF2-40B4-BE49-F238E27FC236}">
                      <a16:creationId xmlns:a16="http://schemas.microsoft.com/office/drawing/2014/main" id="{2C7385BE-B5D4-08A3-A26E-A9349E84B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32963" y="5746214"/>
                  <a:ext cx="678395" cy="816978"/>
                </a:xfrm>
                <a:prstGeom prst="rect">
                  <a:avLst/>
                </a:prstGeom>
              </p:spPr>
            </p:pic>
            <p:pic>
              <p:nvPicPr>
                <p:cNvPr id="59" name="図 58">
                  <a:extLst>
                    <a:ext uri="{FF2B5EF4-FFF2-40B4-BE49-F238E27FC236}">
                      <a16:creationId xmlns:a16="http://schemas.microsoft.com/office/drawing/2014/main" id="{D37496B2-F881-9A5C-2B33-1D689B055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0687" y="5081987"/>
                  <a:ext cx="1181840" cy="108845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519F9FE3-EFF6-EBCD-8977-D5CEBE20C809}"/>
                    </a:ext>
                  </a:extLst>
                </p:cNvPr>
                <p:cNvSpPr txBox="1"/>
                <p:nvPr/>
              </p:nvSpPr>
              <p:spPr>
                <a:xfrm>
                  <a:off x="6124720" y="5460088"/>
                  <a:ext cx="797235" cy="311707"/>
                </a:xfrm>
                <a:prstGeom prst="rect">
                  <a:avLst/>
                </a:prstGeom>
                <a:noFill/>
              </p:spPr>
              <p:txBody>
                <a:bodyPr wrap="none" t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uLnTx/>
                      <a:uFillTx/>
                      <a:latin typeface="Yu Gothic UI"/>
                      <a:ea typeface="Yu Gothic UI"/>
                      <a:cs typeface="Times New Roman"/>
                    </a:rPr>
                    <a:t>Radiator</a:t>
                  </a:r>
                  <a:endPara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Yu Gothic UI"/>
                    <a:ea typeface="Yu Gothic UI"/>
                    <a:cs typeface="Times New Roman"/>
                  </a:endParaRPr>
                </a:p>
              </p:txBody>
            </p:sp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2CA1E316-898A-72D5-3C79-39F48F53B382}"/>
                    </a:ext>
                  </a:extLst>
                </p:cNvPr>
                <p:cNvSpPr txBox="1"/>
                <p:nvPr/>
              </p:nvSpPr>
              <p:spPr>
                <a:xfrm>
                  <a:off x="7695501" y="5777278"/>
                  <a:ext cx="476663" cy="311707"/>
                </a:xfrm>
                <a:prstGeom prst="rect">
                  <a:avLst/>
                </a:prstGeom>
                <a:noFill/>
              </p:spPr>
              <p:txBody>
                <a:bodyPr wrap="none" t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uLnTx/>
                      <a:uFillTx/>
                      <a:latin typeface="Yu Gothic UI"/>
                      <a:ea typeface="Yu Gothic UI"/>
                      <a:cs typeface="Times New Roman"/>
                    </a:rPr>
                    <a:t>HEX</a:t>
                  </a:r>
                  <a:endPara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Yu Gothic UI"/>
                    <a:ea typeface="Yu Gothic UI"/>
                    <a:cs typeface="Times New Roman"/>
                  </a:endParaRPr>
                </a:p>
              </p:txBody>
            </p:sp>
            <p:pic>
              <p:nvPicPr>
                <p:cNvPr id="62" name="図 61">
                  <a:extLst>
                    <a:ext uri="{FF2B5EF4-FFF2-40B4-BE49-F238E27FC236}">
                      <a16:creationId xmlns:a16="http://schemas.microsoft.com/office/drawing/2014/main" id="{7FDE506C-72FC-FA1B-77B4-F8A865C48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8142" b="92016" l="29936" r="8751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2738" t="20158" r="5283"/>
                <a:stretch/>
              </p:blipFill>
              <p:spPr>
                <a:xfrm>
                  <a:off x="6960457" y="5718877"/>
                  <a:ext cx="726907" cy="841219"/>
                </a:xfrm>
                <a:prstGeom prst="rect">
                  <a:avLst/>
                </a:prstGeom>
              </p:spPr>
            </p:pic>
            <p:pic>
              <p:nvPicPr>
                <p:cNvPr id="65" name="図 64">
                  <a:extLst>
                    <a:ext uri="{FF2B5EF4-FFF2-40B4-BE49-F238E27FC236}">
                      <a16:creationId xmlns:a16="http://schemas.microsoft.com/office/drawing/2014/main" id="{BBC8745E-5BB1-11E2-B35E-EBE11E9C2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5808" y="4576792"/>
                  <a:ext cx="617581" cy="967689"/>
                </a:xfrm>
                <a:prstGeom prst="rect">
                  <a:avLst/>
                </a:prstGeom>
              </p:spPr>
            </p:pic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86A420E5-731A-C75A-94AC-6777229BF5B0}"/>
                    </a:ext>
                  </a:extLst>
                </p:cNvPr>
                <p:cNvSpPr txBox="1"/>
                <p:nvPr/>
              </p:nvSpPr>
              <p:spPr>
                <a:xfrm>
                  <a:off x="6711138" y="4928528"/>
                  <a:ext cx="1257120" cy="311707"/>
                </a:xfrm>
                <a:prstGeom prst="rect">
                  <a:avLst/>
                </a:prstGeom>
                <a:noFill/>
              </p:spPr>
              <p:txBody>
                <a:bodyPr wrap="none" t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1400" kern="0" dirty="0">
                      <a:effectLst>
                        <a:glow rad="38100">
                          <a:prstClr val="white">
                            <a:alpha val="80000"/>
                          </a:prstClr>
                        </a:glow>
                      </a:effectLst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Reserve</a:t>
                  </a:r>
                  <a:r>
                    <a:rPr kumimoji="1" lang="en-US" altLang="ja-JP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uLnTx/>
                      <a:uFillTx/>
                      <a:latin typeface="Yu Gothic UI"/>
                      <a:ea typeface="Yu Gothic UI"/>
                      <a:cs typeface="Times New Roman"/>
                    </a:rPr>
                    <a:t> Tank</a:t>
                  </a:r>
                  <a:endPara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Yu Gothic UI"/>
                    <a:ea typeface="Yu Gothic UI"/>
                    <a:cs typeface="Times New Roman"/>
                  </a:endParaRPr>
                </a:p>
              </p:txBody>
            </p:sp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E782CADC-E11D-BCE2-0A95-64395958C26C}"/>
                    </a:ext>
                  </a:extLst>
                </p:cNvPr>
                <p:cNvSpPr txBox="1"/>
                <p:nvPr/>
              </p:nvSpPr>
              <p:spPr>
                <a:xfrm>
                  <a:off x="7003631" y="6024152"/>
                  <a:ext cx="524503" cy="258789"/>
                </a:xfrm>
                <a:prstGeom prst="rect">
                  <a:avLst/>
                </a:prstGeom>
                <a:noFill/>
              </p:spPr>
              <p:txBody>
                <a:bodyPr wrap="none" t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>
                        <a:glow rad="63500">
                          <a:prstClr val="white"/>
                        </a:glow>
                      </a:effectLst>
                      <a:uLnTx/>
                      <a:uFillTx/>
                      <a:latin typeface="Yu Gothic UI"/>
                      <a:ea typeface="Yu Gothic UI"/>
                      <a:cs typeface="Times New Roman"/>
                    </a:rPr>
                    <a:t>W/P</a:t>
                  </a:r>
                  <a:endPara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Yu Gothic UI"/>
                    <a:ea typeface="Yu Gothic UI"/>
                    <a:cs typeface="Times New Roman"/>
                  </a:endParaRPr>
                </a:p>
              </p:txBody>
            </p:sp>
            <p:pic>
              <p:nvPicPr>
                <p:cNvPr id="69" name="図 68">
                  <a:extLst>
                    <a:ext uri="{FF2B5EF4-FFF2-40B4-BE49-F238E27FC236}">
                      <a16:creationId xmlns:a16="http://schemas.microsoft.com/office/drawing/2014/main" id="{CE2E1550-E1F7-B0EC-91FD-839684DFCC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8151696" y="4961618"/>
                  <a:ext cx="699991" cy="757259"/>
                </a:xfrm>
                <a:prstGeom prst="rect">
                  <a:avLst/>
                </a:prstGeom>
              </p:spPr>
            </p:pic>
          </p:grp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A61C6932-0F99-A9F1-7058-A3DA4DCD7D8C}"/>
                  </a:ext>
                </a:extLst>
              </p:cNvPr>
              <p:cNvSpPr txBox="1"/>
              <p:nvPr/>
            </p:nvSpPr>
            <p:spPr>
              <a:xfrm>
                <a:off x="12179115" y="3765281"/>
                <a:ext cx="651140" cy="258789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>
                      <a:glow rad="63500">
                        <a:prstClr val="white"/>
                      </a:glow>
                    </a:effectLst>
                    <a:uLnTx/>
                    <a:uFillTx/>
                    <a:latin typeface="Yu Gothic UI"/>
                    <a:ea typeface="Yu Gothic UI"/>
                    <a:cs typeface="Times New Roman"/>
                  </a:rPr>
                  <a:t>HVAC</a:t>
                </a:r>
                <a:endPara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23232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Yu Gothic UI"/>
                  <a:ea typeface="Yu Gothic UI"/>
                  <a:cs typeface="Times New Roman"/>
                </a:endParaRPr>
              </a:p>
            </p:txBody>
          </p:sp>
        </p:grp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9FDFBC0-C72D-B87D-6295-2DDA18D62514}"/>
              </a:ext>
            </a:extLst>
          </p:cNvPr>
          <p:cNvSpPr txBox="1"/>
          <p:nvPr/>
        </p:nvSpPr>
        <p:spPr>
          <a:xfrm>
            <a:off x="3661952" y="1488911"/>
            <a:ext cx="419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Assumption: Parked in the small garage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39D4E0-B8FA-7478-3B55-184720A3BFF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452" y="3075779"/>
            <a:ext cx="2232834" cy="114831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0CFE27-1DAE-4E1E-5E30-A7D9D09FF2BB}"/>
              </a:ext>
            </a:extLst>
          </p:cNvPr>
          <p:cNvSpPr txBox="1"/>
          <p:nvPr/>
        </p:nvSpPr>
        <p:spPr>
          <a:xfrm>
            <a:off x="3116782" y="4251098"/>
            <a:ext cx="1688018" cy="54483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Into the Cooling loop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E96BE1AA-163B-C59D-147A-979435433F1C}"/>
              </a:ext>
            </a:extLst>
          </p:cNvPr>
          <p:cNvSpPr/>
          <p:nvPr/>
        </p:nvSpPr>
        <p:spPr>
          <a:xfrm rot="9278443">
            <a:off x="1378708" y="4077743"/>
            <a:ext cx="729969" cy="21219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環状 74">
            <a:extLst>
              <a:ext uri="{FF2B5EF4-FFF2-40B4-BE49-F238E27FC236}">
                <a16:creationId xmlns:a16="http://schemas.microsoft.com/office/drawing/2014/main" id="{79AA3CF0-DFFE-E822-0A98-1E6F30782A86}"/>
              </a:ext>
            </a:extLst>
          </p:cNvPr>
          <p:cNvSpPr/>
          <p:nvPr/>
        </p:nvSpPr>
        <p:spPr>
          <a:xfrm>
            <a:off x="3432092" y="2670012"/>
            <a:ext cx="933930" cy="851996"/>
          </a:xfrm>
          <a:prstGeom prst="circularArrow">
            <a:avLst>
              <a:gd name="adj1" fmla="val 14479"/>
              <a:gd name="adj2" fmla="val 1142319"/>
              <a:gd name="adj3" fmla="val 19013325"/>
              <a:gd name="adj4" fmla="val 10800000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1" name="矢印: 折線 110">
            <a:extLst>
              <a:ext uri="{FF2B5EF4-FFF2-40B4-BE49-F238E27FC236}">
                <a16:creationId xmlns:a16="http://schemas.microsoft.com/office/drawing/2014/main" id="{6F06DA21-794C-3823-6FB4-DAA66B9EE1AB}"/>
              </a:ext>
            </a:extLst>
          </p:cNvPr>
          <p:cNvSpPr/>
          <p:nvPr/>
        </p:nvSpPr>
        <p:spPr>
          <a:xfrm flipV="1">
            <a:off x="3313445" y="4013519"/>
            <a:ext cx="433914" cy="183752"/>
          </a:xfrm>
          <a:prstGeom prst="bentArrow">
            <a:avLst>
              <a:gd name="adj1" fmla="val 28618"/>
              <a:gd name="adj2" fmla="val 14309"/>
              <a:gd name="adj3" fmla="val 30161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7EF9DA5-CB37-155D-E0E1-8C85D930411F}"/>
              </a:ext>
            </a:extLst>
          </p:cNvPr>
          <p:cNvSpPr txBox="1"/>
          <p:nvPr/>
        </p:nvSpPr>
        <p:spPr>
          <a:xfrm>
            <a:off x="542242" y="3395768"/>
            <a:ext cx="1390428" cy="54483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Outside of the vehicle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2CD928E-F67A-183E-BD24-A15FA6EF2FF2}"/>
              </a:ext>
            </a:extLst>
          </p:cNvPr>
          <p:cNvSpPr txBox="1"/>
          <p:nvPr/>
        </p:nvSpPr>
        <p:spPr>
          <a:xfrm>
            <a:off x="4294312" y="2930750"/>
            <a:ext cx="1975499" cy="544830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Into the Passenger Cabin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84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A7BC-2117-AB49-BC87-389D841E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860BB-E85B-174A-B1A9-B01C702EC2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84402" y="863335"/>
            <a:ext cx="8763000" cy="3694313"/>
          </a:xfrm>
          <a:prstGeom prst="rect">
            <a:avLst/>
          </a:prstGeom>
        </p:spPr>
        <p:txBody>
          <a:bodyPr/>
          <a:lstStyle/>
          <a:p>
            <a:pPr marL="361950" indent="-361950" defTabSz="179388">
              <a:buFont typeface="+mj-lt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Background and Motivation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Study scenario</a:t>
            </a:r>
          </a:p>
          <a:p>
            <a:pPr marL="361950" indent="-361950" defTabSz="179388">
              <a:buFont typeface="+mj-ea"/>
              <a:buAutoNum type="arabicPeriod"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Result</a:t>
            </a:r>
          </a:p>
          <a:p>
            <a:pPr marL="361950" indent="-361950" defTabSz="179388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3-1. Garage concentration test</a:t>
            </a:r>
          </a:p>
          <a:p>
            <a:pPr marL="361950" indent="-36195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3-2. Cabin intake test</a:t>
            </a:r>
          </a:p>
          <a:p>
            <a:pPr marL="0" indent="0" defTabSz="179388">
              <a:buNone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3-3. Behavior and effects of gas leak into cooling loop</a:t>
            </a:r>
          </a:p>
          <a:p>
            <a:pPr marL="0" indent="0" defTabSz="179388"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 defTabSz="179388">
              <a:buFont typeface="+mj-lt"/>
              <a:buAutoNum type="arabicPeriod" startAt="4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16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0B99-A605-B0F0-637B-6EFEFF74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3092963" cy="424732"/>
          </a:xfr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Consideration point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149D26-6CE5-BFAC-DC52-1121C465E695}"/>
              </a:ext>
            </a:extLst>
          </p:cNvPr>
          <p:cNvSpPr txBox="1"/>
          <p:nvPr/>
        </p:nvSpPr>
        <p:spPr>
          <a:xfrm>
            <a:off x="270298" y="1102385"/>
            <a:ext cx="88115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Understanding the behavior and impact of leak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ed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gas in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the small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garage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Verification of the radiator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e-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fan effect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to mitigate concentration gas</a:t>
            </a:r>
            <a:r>
              <a:rPr kumimoji="0" lang="ja-JP" altLang="ja-JP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F51809-5EDD-E2E4-AB2C-1946D5036205}"/>
              </a:ext>
            </a:extLst>
          </p:cNvPr>
          <p:cNvSpPr txBox="1"/>
          <p:nvPr/>
        </p:nvSpPr>
        <p:spPr>
          <a:xfrm flipH="1">
            <a:off x="196367" y="783648"/>
            <a:ext cx="8827674" cy="306467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>
            <a:outerShdw dist="38100" dir="2700000" algn="tl" rotWithShape="0">
              <a:schemeClr val="bg1">
                <a:lumMod val="50000"/>
              </a:scheme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Verified CFD/vehicle test about leakage gas concentration in the small garage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タイトル 44">
            <a:extLst>
              <a:ext uri="{FF2B5EF4-FFF2-40B4-BE49-F238E27FC236}">
                <a16:creationId xmlns:a16="http://schemas.microsoft.com/office/drawing/2014/main" id="{ED3A8AAF-F90E-F1EC-D456-FE9FBF0C5031}"/>
              </a:ext>
            </a:extLst>
          </p:cNvPr>
          <p:cNvSpPr txBox="1">
            <a:spLocks/>
          </p:cNvSpPr>
          <p:nvPr/>
        </p:nvSpPr>
        <p:spPr>
          <a:xfrm>
            <a:off x="510992" y="2747160"/>
            <a:ext cx="3206275" cy="318549"/>
          </a:xfrm>
          <a:prstGeom prst="rect">
            <a:avLst/>
          </a:prstGeom>
        </p:spPr>
        <p:txBody>
          <a:bodyPr vert="horz" wrap="none" lIns="27000" tIns="34290" rIns="68580" bIns="34290" rtlCol="0" anchor="t" anchorCtr="0">
            <a:sp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50" b="0" kern="1200">
                <a:solidFill>
                  <a:schemeClr val="tx1"/>
                </a:solidFill>
                <a:latin typeface="+mj-ea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1. Measure concentration</a:t>
            </a:r>
            <a:endParaRPr lang="ja-JP" altLang="en-US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タイトル 44">
            <a:extLst>
              <a:ext uri="{FF2B5EF4-FFF2-40B4-BE49-F238E27FC236}">
                <a16:creationId xmlns:a16="http://schemas.microsoft.com/office/drawing/2014/main" id="{C859D576-6DCE-BCE4-7BCC-B63665ED44DE}"/>
              </a:ext>
            </a:extLst>
          </p:cNvPr>
          <p:cNvSpPr txBox="1">
            <a:spLocks/>
          </p:cNvSpPr>
          <p:nvPr/>
        </p:nvSpPr>
        <p:spPr>
          <a:xfrm>
            <a:off x="2678833" y="1898519"/>
            <a:ext cx="42195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defPPr>
              <a:defRPr lang="ja-JP"/>
            </a:defPPr>
            <a:lvl1pPr eaLnBrk="0" hangingPunct="0">
              <a:spcBef>
                <a:spcPct val="0"/>
              </a:spcBef>
              <a:buFontTx/>
              <a:buNone/>
              <a:defRPr b="1">
                <a:latin typeface="+mn-e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</a:rPr>
              <a:t>Environmental conditions: small garage</a:t>
            </a:r>
          </a:p>
        </p:txBody>
      </p: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F4E1B6C0-BDBB-25F0-6726-14DC732E75A1}"/>
              </a:ext>
            </a:extLst>
          </p:cNvPr>
          <p:cNvGrpSpPr>
            <a:grpSpLocks noChangeAspect="1"/>
          </p:cNvGrpSpPr>
          <p:nvPr/>
        </p:nvGrpSpPr>
        <p:grpSpPr>
          <a:xfrm>
            <a:off x="3212386" y="2057621"/>
            <a:ext cx="3327494" cy="2492257"/>
            <a:chOff x="3212197" y="4932822"/>
            <a:chExt cx="3593703" cy="2691646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C5D50ACF-CE30-DED5-6324-D5FC0B35BA94}"/>
                </a:ext>
              </a:extLst>
            </p:cNvPr>
            <p:cNvCxnSpPr>
              <a:cxnSpLocks/>
            </p:cNvCxnSpPr>
            <p:nvPr/>
          </p:nvCxnSpPr>
          <p:spPr>
            <a:xfrm>
              <a:off x="4977537" y="4932822"/>
              <a:ext cx="0" cy="128163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0736CEBB-D78D-4A9F-EF48-308E8B729530}"/>
                </a:ext>
              </a:extLst>
            </p:cNvPr>
            <p:cNvCxnSpPr>
              <a:cxnSpLocks/>
            </p:cNvCxnSpPr>
            <p:nvPr/>
          </p:nvCxnSpPr>
          <p:spPr>
            <a:xfrm>
              <a:off x="4973925" y="6217904"/>
              <a:ext cx="1824831" cy="19843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5EE7D84A-F2B0-FBB0-6049-15AB213F9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7139" y="6416341"/>
              <a:ext cx="1848761" cy="55782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11B10DA2-0664-DB63-DE02-007BB4DA838A}"/>
                </a:ext>
              </a:extLst>
            </p:cNvPr>
            <p:cNvCxnSpPr>
              <a:cxnSpLocks/>
            </p:cNvCxnSpPr>
            <p:nvPr/>
          </p:nvCxnSpPr>
          <p:spPr>
            <a:xfrm>
              <a:off x="3220818" y="5186630"/>
              <a:ext cx="0" cy="149879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2EF16BF7-7B8E-B9F3-DBE2-29548AB5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7356" y="6211553"/>
              <a:ext cx="1766095" cy="46910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BECE9E73-86AC-470E-18F5-B476E4DE0F85}"/>
                </a:ext>
              </a:extLst>
            </p:cNvPr>
            <p:cNvCxnSpPr>
              <a:cxnSpLocks/>
            </p:cNvCxnSpPr>
            <p:nvPr/>
          </p:nvCxnSpPr>
          <p:spPr>
            <a:xfrm>
              <a:off x="3212197" y="6685502"/>
              <a:ext cx="1765340" cy="28354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90692E6F-FE1E-77D1-8EB0-7578B0D68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4975" y="4935203"/>
              <a:ext cx="1759744" cy="25003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37D1272F-EF64-B336-AC0C-95CCF6B2B9B5}"/>
                </a:ext>
              </a:extLst>
            </p:cNvPr>
            <p:cNvCxnSpPr>
              <a:cxnSpLocks/>
            </p:cNvCxnSpPr>
            <p:nvPr/>
          </p:nvCxnSpPr>
          <p:spPr>
            <a:xfrm>
              <a:off x="3221676" y="5186630"/>
              <a:ext cx="1743518" cy="15100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40B50FDC-82C4-2D8A-F550-95FDA0CC85EF}"/>
                </a:ext>
              </a:extLst>
            </p:cNvPr>
            <p:cNvCxnSpPr>
              <a:cxnSpLocks/>
            </p:cNvCxnSpPr>
            <p:nvPr/>
          </p:nvCxnSpPr>
          <p:spPr>
            <a:xfrm>
              <a:off x="4977100" y="4935203"/>
              <a:ext cx="1814513" cy="14525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76D8DA70-499E-F55B-B13E-6371F8DB808B}"/>
                </a:ext>
              </a:extLst>
            </p:cNvPr>
            <p:cNvGrpSpPr/>
            <p:nvPr/>
          </p:nvGrpSpPr>
          <p:grpSpPr>
            <a:xfrm>
              <a:off x="5143301" y="5155309"/>
              <a:ext cx="1444000" cy="1235449"/>
              <a:chOff x="3111290" y="2710395"/>
              <a:chExt cx="1264581" cy="1081944"/>
            </a:xfrm>
          </p:grpSpPr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4FFC65FD-05D1-E525-2490-F3FB818E45A3}"/>
                  </a:ext>
                </a:extLst>
              </p:cNvPr>
              <p:cNvSpPr/>
              <p:nvPr/>
            </p:nvSpPr>
            <p:spPr>
              <a:xfrm>
                <a:off x="3117717" y="2714899"/>
                <a:ext cx="1247775" cy="226219"/>
              </a:xfrm>
              <a:custGeom>
                <a:avLst/>
                <a:gdLst>
                  <a:gd name="connsiteX0" fmla="*/ 1247775 w 1247775"/>
                  <a:gd name="connsiteY0" fmla="*/ 226219 h 226219"/>
                  <a:gd name="connsiteX1" fmla="*/ 11906 w 1247775"/>
                  <a:gd name="connsiteY1" fmla="*/ 85725 h 226219"/>
                  <a:gd name="connsiteX2" fmla="*/ 0 w 1247775"/>
                  <a:gd name="connsiteY2" fmla="*/ 42863 h 226219"/>
                  <a:gd name="connsiteX3" fmla="*/ 66675 w 1247775"/>
                  <a:gd name="connsiteY3" fmla="*/ 0 h 226219"/>
                  <a:gd name="connsiteX4" fmla="*/ 1247775 w 1247775"/>
                  <a:gd name="connsiteY4" fmla="*/ 130969 h 226219"/>
                  <a:gd name="connsiteX5" fmla="*/ 1247775 w 1247775"/>
                  <a:gd name="connsiteY5" fmla="*/ 226219 h 2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775" h="226219">
                    <a:moveTo>
                      <a:pt x="1247775" y="226219"/>
                    </a:moveTo>
                    <a:lnTo>
                      <a:pt x="11906" y="85725"/>
                    </a:lnTo>
                    <a:lnTo>
                      <a:pt x="0" y="42863"/>
                    </a:lnTo>
                    <a:lnTo>
                      <a:pt x="66675" y="0"/>
                    </a:lnTo>
                    <a:lnTo>
                      <a:pt x="1247775" y="130969"/>
                    </a:lnTo>
                    <a:lnTo>
                      <a:pt x="1247775" y="22621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 sz="135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C756B942-D447-90A6-4C42-F2868E5EEDA4}"/>
                  </a:ext>
                </a:extLst>
              </p:cNvPr>
              <p:cNvGrpSpPr/>
              <p:nvPr/>
            </p:nvGrpSpPr>
            <p:grpSpPr>
              <a:xfrm>
                <a:off x="3111290" y="2710395"/>
                <a:ext cx="1264581" cy="1081944"/>
                <a:chOff x="3111290" y="2710395"/>
                <a:chExt cx="1264581" cy="1081944"/>
              </a:xfrm>
            </p:grpSpPr>
            <p:cxnSp>
              <p:nvCxnSpPr>
                <p:cNvPr id="93" name="直線コネクタ 92">
                  <a:extLst>
                    <a:ext uri="{FF2B5EF4-FFF2-40B4-BE49-F238E27FC236}">
                      <a16:creationId xmlns:a16="http://schemas.microsoft.com/office/drawing/2014/main" id="{C7612D95-11D9-FBA5-0A2C-AE607DD8F1B9}"/>
                    </a:ext>
                  </a:extLst>
                </p:cNvPr>
                <p:cNvCxnSpPr/>
                <p:nvPr/>
              </p:nvCxnSpPr>
              <p:spPr>
                <a:xfrm>
                  <a:off x="3174589" y="2805113"/>
                  <a:ext cx="0" cy="85963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>
                  <a:extLst>
                    <a:ext uri="{FF2B5EF4-FFF2-40B4-BE49-F238E27FC236}">
                      <a16:creationId xmlns:a16="http://schemas.microsoft.com/office/drawing/2014/main" id="{34C57937-A893-1EB5-A3CC-CF6CA005E3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5492" y="2853012"/>
                  <a:ext cx="0" cy="93821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>
                  <a:extLst>
                    <a:ext uri="{FF2B5EF4-FFF2-40B4-BE49-F238E27FC236}">
                      <a16:creationId xmlns:a16="http://schemas.microsoft.com/office/drawing/2014/main" id="{AC7B18D7-5C13-EA8F-72B5-C6A2498EE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537" y="280463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>
                  <a:extLst>
                    <a:ext uri="{FF2B5EF4-FFF2-40B4-BE49-F238E27FC236}">
                      <a16:creationId xmlns:a16="http://schemas.microsoft.com/office/drawing/2014/main" id="{CD69B602-E9DD-C59D-7CEF-FAA83E271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825551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94266FFD-E170-8881-9924-C96A108F48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867925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49174DED-A8EB-8682-D792-0396C3D49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84673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DD834E7B-485A-B82E-98CB-3CAB9ED6D8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889112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E842060E-F8BC-5578-9F9F-A8822F704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05860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>
                  <a:extLst>
                    <a:ext uri="{FF2B5EF4-FFF2-40B4-BE49-F238E27FC236}">
                      <a16:creationId xmlns:a16="http://schemas.microsoft.com/office/drawing/2014/main" id="{B8E8D332-7364-A8D0-4883-73878FD74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931486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>
                  <a:extLst>
                    <a:ext uri="{FF2B5EF4-FFF2-40B4-BE49-F238E27FC236}">
                      <a16:creationId xmlns:a16="http://schemas.microsoft.com/office/drawing/2014/main" id="{03083054-78E8-3E51-C9B5-1DDDAF741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016234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F1312541-06B9-B240-FFDB-D19BD01EB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312852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>
                  <a:extLst>
                    <a:ext uri="{FF2B5EF4-FFF2-40B4-BE49-F238E27FC236}">
                      <a16:creationId xmlns:a16="http://schemas.microsoft.com/office/drawing/2014/main" id="{3BD0782F-8439-C4C6-9906-C5EB9DF7B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910299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>
                  <a:extLst>
                    <a:ext uri="{FF2B5EF4-FFF2-40B4-BE49-F238E27FC236}">
                      <a16:creationId xmlns:a16="http://schemas.microsoft.com/office/drawing/2014/main" id="{82E9E6EE-A6AD-1283-F96F-CB9E58512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952673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EAA2D581-7C8F-3512-DD5C-738ACA4C5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228104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>
                  <a:extLst>
                    <a:ext uri="{FF2B5EF4-FFF2-40B4-BE49-F238E27FC236}">
                      <a16:creationId xmlns:a16="http://schemas.microsoft.com/office/drawing/2014/main" id="{205F0A7D-FFED-6AFE-F099-EFA36D90B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973860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>
                  <a:extLst>
                    <a:ext uri="{FF2B5EF4-FFF2-40B4-BE49-F238E27FC236}">
                      <a16:creationId xmlns:a16="http://schemas.microsoft.com/office/drawing/2014/main" id="{432FB752-1268-8C43-09C8-E3AC28AC5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079795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108">
                  <a:extLst>
                    <a:ext uri="{FF2B5EF4-FFF2-40B4-BE49-F238E27FC236}">
                      <a16:creationId xmlns:a16="http://schemas.microsoft.com/office/drawing/2014/main" id="{52938D11-427C-3BD5-B059-61BC8FDC0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334039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>
                  <a:extLst>
                    <a:ext uri="{FF2B5EF4-FFF2-40B4-BE49-F238E27FC236}">
                      <a16:creationId xmlns:a16="http://schemas.microsoft.com/office/drawing/2014/main" id="{CB261F99-E874-F500-25FE-B76B2AA72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164543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>
                  <a:extLst>
                    <a:ext uri="{FF2B5EF4-FFF2-40B4-BE49-F238E27FC236}">
                      <a16:creationId xmlns:a16="http://schemas.microsoft.com/office/drawing/2014/main" id="{59C3B06A-0C20-5F89-0B47-6AF0225BBC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185730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>
                  <a:extLst>
                    <a:ext uri="{FF2B5EF4-FFF2-40B4-BE49-F238E27FC236}">
                      <a16:creationId xmlns:a16="http://schemas.microsoft.com/office/drawing/2014/main" id="{34C7D9E7-E3AB-EF6C-907A-7978D9C60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524722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A46837B1-CADD-F586-97F9-67C76978E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355226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>
                  <a:extLst>
                    <a:ext uri="{FF2B5EF4-FFF2-40B4-BE49-F238E27FC236}">
                      <a16:creationId xmlns:a16="http://schemas.microsoft.com/office/drawing/2014/main" id="{655AAE95-60FE-7158-1E63-A4B493F647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48234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>
                  <a:extLst>
                    <a:ext uri="{FF2B5EF4-FFF2-40B4-BE49-F238E27FC236}">
                      <a16:creationId xmlns:a16="http://schemas.microsoft.com/office/drawing/2014/main" id="{DED27ECC-8536-88D4-FFC5-6CBE097C2E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609470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A43FA6A1-4AF3-EEC0-3E1B-AFE11B9F4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291665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>
                  <a:extLst>
                    <a:ext uri="{FF2B5EF4-FFF2-40B4-BE49-F238E27FC236}">
                      <a16:creationId xmlns:a16="http://schemas.microsoft.com/office/drawing/2014/main" id="{4FF88723-DFCA-D8FD-7750-9C49ED3A2B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397600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>
                  <a:extLst>
                    <a:ext uri="{FF2B5EF4-FFF2-40B4-BE49-F238E27FC236}">
                      <a16:creationId xmlns:a16="http://schemas.microsoft.com/office/drawing/2014/main" id="{99C66C9A-1846-84E4-E758-97216B676D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588283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9580F9B4-616F-3F51-F94B-E8EF15ED9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418787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>
                  <a:extLst>
                    <a:ext uri="{FF2B5EF4-FFF2-40B4-BE49-F238E27FC236}">
                      <a16:creationId xmlns:a16="http://schemas.microsoft.com/office/drawing/2014/main" id="{D8B2085F-62B1-B81F-A0CA-25B71AF2F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567096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>
                  <a:extLst>
                    <a:ext uri="{FF2B5EF4-FFF2-40B4-BE49-F238E27FC236}">
                      <a16:creationId xmlns:a16="http://schemas.microsoft.com/office/drawing/2014/main" id="{9A079C77-0425-CBF2-11DF-89ED865159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630647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>
                  <a:extLst>
                    <a:ext uri="{FF2B5EF4-FFF2-40B4-BE49-F238E27FC236}">
                      <a16:creationId xmlns:a16="http://schemas.microsoft.com/office/drawing/2014/main" id="{C19364FE-CD0C-06F6-AA3B-4C44C62BD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2995047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>
                  <a:extLst>
                    <a:ext uri="{FF2B5EF4-FFF2-40B4-BE49-F238E27FC236}">
                      <a16:creationId xmlns:a16="http://schemas.microsoft.com/office/drawing/2014/main" id="{5A561A30-886C-CB77-F203-4BB3C97449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249291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>
                  <a:extLst>
                    <a:ext uri="{FF2B5EF4-FFF2-40B4-BE49-F238E27FC236}">
                      <a16:creationId xmlns:a16="http://schemas.microsoft.com/office/drawing/2014/main" id="{C8FA79D4-91E2-A15D-4F22-6D00A2E2A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100982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>
                  <a:extLst>
                    <a:ext uri="{FF2B5EF4-FFF2-40B4-BE49-F238E27FC236}">
                      <a16:creationId xmlns:a16="http://schemas.microsoft.com/office/drawing/2014/main" id="{9D1D5BFF-1595-0370-32BE-89CE01262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206917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>
                  <a:extLst>
                    <a:ext uri="{FF2B5EF4-FFF2-40B4-BE49-F238E27FC236}">
                      <a16:creationId xmlns:a16="http://schemas.microsoft.com/office/drawing/2014/main" id="{49FC80EA-AA2C-0EF7-0A9D-6E4BFD7BE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545909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>
                  <a:extLst>
                    <a:ext uri="{FF2B5EF4-FFF2-40B4-BE49-F238E27FC236}">
                      <a16:creationId xmlns:a16="http://schemas.microsoft.com/office/drawing/2014/main" id="{FC477A0C-10BF-B4B6-071F-EC912AB28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037421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>
                  <a:extLst>
                    <a:ext uri="{FF2B5EF4-FFF2-40B4-BE49-F238E27FC236}">
                      <a16:creationId xmlns:a16="http://schemas.microsoft.com/office/drawing/2014/main" id="{273964CE-608A-9A0F-A5D9-5B8D9F310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122169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E0D6FD6D-EF92-EC7F-21C3-3A05500D4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461161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>
                  <a:extLst>
                    <a:ext uri="{FF2B5EF4-FFF2-40B4-BE49-F238E27FC236}">
                      <a16:creationId xmlns:a16="http://schemas.microsoft.com/office/drawing/2014/main" id="{50D9E69D-151C-2641-69DF-A0E5F8875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143356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>
                  <a:extLst>
                    <a:ext uri="{FF2B5EF4-FFF2-40B4-BE49-F238E27FC236}">
                      <a16:creationId xmlns:a16="http://schemas.microsoft.com/office/drawing/2014/main" id="{692E7A82-7160-CBEE-DC91-FC79C4BDE0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27047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D87BCD35-C87E-A648-32C5-EDB0B6D47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376413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90F476BA-BD28-4602-7E66-1A0BC9C403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439974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D96FCD24-BCE4-5D2A-F341-480821FFA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589" y="3503535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>
                  <a:extLst>
                    <a:ext uri="{FF2B5EF4-FFF2-40B4-BE49-F238E27FC236}">
                      <a16:creationId xmlns:a16="http://schemas.microsoft.com/office/drawing/2014/main" id="{10647431-40C7-E3FC-7F3C-AD37412C42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9628" y="2710395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25831043-73E6-70E3-9024-66E11FB9D91F}"/>
                    </a:ext>
                  </a:extLst>
                </p:cNvPr>
                <p:cNvSpPr/>
                <p:nvPr/>
              </p:nvSpPr>
              <p:spPr>
                <a:xfrm>
                  <a:off x="3111290" y="2714032"/>
                  <a:ext cx="79435" cy="94567"/>
                </a:xfrm>
                <a:custGeom>
                  <a:avLst/>
                  <a:gdLst>
                    <a:gd name="connsiteX0" fmla="*/ 42862 w 50006"/>
                    <a:gd name="connsiteY0" fmla="*/ 0 h 59532"/>
                    <a:gd name="connsiteX1" fmla="*/ 0 w 50006"/>
                    <a:gd name="connsiteY1" fmla="*/ 28575 h 59532"/>
                    <a:gd name="connsiteX2" fmla="*/ 11906 w 50006"/>
                    <a:gd name="connsiteY2" fmla="*/ 52388 h 59532"/>
                    <a:gd name="connsiteX3" fmla="*/ 50006 w 50006"/>
                    <a:gd name="connsiteY3" fmla="*/ 59532 h 5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06" h="59532">
                      <a:moveTo>
                        <a:pt x="42862" y="0"/>
                      </a:moveTo>
                      <a:lnTo>
                        <a:pt x="0" y="28575"/>
                      </a:lnTo>
                      <a:lnTo>
                        <a:pt x="11906" y="52388"/>
                      </a:lnTo>
                      <a:lnTo>
                        <a:pt x="50006" y="59532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135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37" name="フリーフォーム: 図形 136">
                  <a:extLst>
                    <a:ext uri="{FF2B5EF4-FFF2-40B4-BE49-F238E27FC236}">
                      <a16:creationId xmlns:a16="http://schemas.microsoft.com/office/drawing/2014/main" id="{DE928029-A54F-EE6C-FE85-48BBC1287AFC}"/>
                    </a:ext>
                  </a:extLst>
                </p:cNvPr>
                <p:cNvSpPr/>
                <p:nvPr/>
              </p:nvSpPr>
              <p:spPr>
                <a:xfrm>
                  <a:off x="4296436" y="2844405"/>
                  <a:ext cx="79435" cy="94567"/>
                </a:xfrm>
                <a:custGeom>
                  <a:avLst/>
                  <a:gdLst>
                    <a:gd name="connsiteX0" fmla="*/ 42862 w 50006"/>
                    <a:gd name="connsiteY0" fmla="*/ 0 h 59532"/>
                    <a:gd name="connsiteX1" fmla="*/ 0 w 50006"/>
                    <a:gd name="connsiteY1" fmla="*/ 28575 h 59532"/>
                    <a:gd name="connsiteX2" fmla="*/ 11906 w 50006"/>
                    <a:gd name="connsiteY2" fmla="*/ 52388 h 59532"/>
                    <a:gd name="connsiteX3" fmla="*/ 50006 w 50006"/>
                    <a:gd name="connsiteY3" fmla="*/ 59532 h 59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06" h="59532">
                      <a:moveTo>
                        <a:pt x="42862" y="0"/>
                      </a:moveTo>
                      <a:lnTo>
                        <a:pt x="0" y="28575"/>
                      </a:lnTo>
                      <a:lnTo>
                        <a:pt x="11906" y="52388"/>
                      </a:lnTo>
                      <a:lnTo>
                        <a:pt x="50006" y="59532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135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41A85EC7-4381-29FF-4D5C-74B38968B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525" y="2763278"/>
                  <a:ext cx="1180717" cy="13409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>
                  <a:extLst>
                    <a:ext uri="{FF2B5EF4-FFF2-40B4-BE49-F238E27FC236}">
                      <a16:creationId xmlns:a16="http://schemas.microsoft.com/office/drawing/2014/main" id="{AF2B0DCD-091C-DFBB-BF42-0B651438AF5A}"/>
                    </a:ext>
                  </a:extLst>
                </p:cNvPr>
                <p:cNvCxnSpPr/>
                <p:nvPr/>
              </p:nvCxnSpPr>
              <p:spPr>
                <a:xfrm>
                  <a:off x="4351967" y="2932708"/>
                  <a:ext cx="0" cy="85963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E7473572-775B-A725-1902-B921F1B7C19D}"/>
                </a:ext>
              </a:extLst>
            </p:cNvPr>
            <p:cNvCxnSpPr/>
            <p:nvPr/>
          </p:nvCxnSpPr>
          <p:spPr>
            <a:xfrm>
              <a:off x="6798757" y="5082205"/>
              <a:ext cx="0" cy="134127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8F7015D5-24A7-2CDC-1374-2120F24EED17}"/>
                </a:ext>
              </a:extLst>
            </p:cNvPr>
            <p:cNvCxnSpPr>
              <a:cxnSpLocks/>
            </p:cNvCxnSpPr>
            <p:nvPr/>
          </p:nvCxnSpPr>
          <p:spPr>
            <a:xfrm>
              <a:off x="4967576" y="5341761"/>
              <a:ext cx="0" cy="162941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E6346609-43C8-5DBA-2C11-F8B5CEDD3180}"/>
                </a:ext>
              </a:extLst>
            </p:cNvPr>
            <p:cNvGrpSpPr/>
            <p:nvPr/>
          </p:nvGrpSpPr>
          <p:grpSpPr>
            <a:xfrm>
              <a:off x="3217968" y="6435566"/>
              <a:ext cx="3584034" cy="903792"/>
              <a:chOff x="1098368" y="4636883"/>
              <a:chExt cx="3584034" cy="903792"/>
            </a:xfrm>
          </p:grpSpPr>
          <p:sp>
            <p:nvSpPr>
              <p:cNvPr id="143" name="タイトル 44">
                <a:extLst>
                  <a:ext uri="{FF2B5EF4-FFF2-40B4-BE49-F238E27FC236}">
                    <a16:creationId xmlns:a16="http://schemas.microsoft.com/office/drawing/2014/main" id="{E06382F4-03BD-58E8-0BA7-D4D24618CE36}"/>
                  </a:ext>
                </a:extLst>
              </p:cNvPr>
              <p:cNvSpPr txBox="1">
                <a:spLocks/>
              </p:cNvSpPr>
              <p:nvPr/>
            </p:nvSpPr>
            <p:spPr>
              <a:xfrm rot="531400">
                <a:off x="1651309" y="5163731"/>
                <a:ext cx="744436" cy="201933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lvl1pPr algn="l" defTabSz="91442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2650" b="0" kern="1200">
                    <a:solidFill>
                      <a:schemeClr val="tx1"/>
                    </a:solidFill>
                    <a:latin typeface="+mj-ea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altLang="ja-JP" sz="13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2900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mm</a:t>
                </a:r>
                <a:endParaRPr lang="en-US" altLang="ja-JP" sz="13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BAA4FC42-7F76-7F6C-F02B-FB07FEE694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7815" y="5222345"/>
                <a:ext cx="0" cy="31833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矢印コネクタ 144">
                <a:extLst>
                  <a:ext uri="{FF2B5EF4-FFF2-40B4-BE49-F238E27FC236}">
                    <a16:creationId xmlns:a16="http://schemas.microsoft.com/office/drawing/2014/main" id="{6FE412D1-43DD-9AD2-DFFB-9A7ACE34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9514" y="5207436"/>
                <a:ext cx="1741333" cy="296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  <a:effectLst>
                <a:glow rad="381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タイトル 44">
                <a:extLst>
                  <a:ext uri="{FF2B5EF4-FFF2-40B4-BE49-F238E27FC236}">
                    <a16:creationId xmlns:a16="http://schemas.microsoft.com/office/drawing/2014/main" id="{2BAEA4D9-39F9-BE56-BBDA-F206B59F6ACD}"/>
                  </a:ext>
                </a:extLst>
              </p:cNvPr>
              <p:cNvSpPr txBox="1">
                <a:spLocks/>
              </p:cNvSpPr>
              <p:nvPr/>
            </p:nvSpPr>
            <p:spPr>
              <a:xfrm rot="20491919">
                <a:off x="3488838" y="4965045"/>
                <a:ext cx="744436" cy="201933"/>
              </a:xfrm>
              <a:prstGeom prst="rect">
                <a:avLst/>
              </a:prstGeom>
            </p:spPr>
            <p:txBody>
              <a:bodyPr vert="horz" wrap="none" lIns="0" tIns="0" rIns="0" bIns="0" rtlCol="0" anchor="t" anchorCtr="0">
                <a:spAutoFit/>
              </a:bodyPr>
              <a:lstStyle>
                <a:defPPr>
                  <a:defRPr lang="ja-JP"/>
                </a:defPPr>
                <a:lvl1pPr defTabSz="914423">
                  <a:lnSpc>
                    <a:spcPct val="90000"/>
                  </a:lnSpc>
                  <a:spcBef>
                    <a:spcPct val="0"/>
                  </a:spcBef>
                  <a:buNone/>
                  <a:defRPr b="0">
                    <a:latin typeface="+mn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altLang="ja-JP" sz="13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5700</a:t>
                </a:r>
                <a:r>
                  <a:rPr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mm</a:t>
                </a:r>
              </a:p>
            </p:txBody>
          </p: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93E6BF5D-6118-6019-3E07-BAF2FB4A82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368" y="4934571"/>
                <a:ext cx="0" cy="31833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9BA53C61-E33C-DAA1-28BD-03D9E07B0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82402" y="4636883"/>
                <a:ext cx="0" cy="31833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矢印コネクタ 148">
                <a:extLst>
                  <a:ext uri="{FF2B5EF4-FFF2-40B4-BE49-F238E27FC236}">
                    <a16:creationId xmlns:a16="http://schemas.microsoft.com/office/drawing/2014/main" id="{2CD7360A-BB0F-559E-79C4-9A624EBE0A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2279" y="4901099"/>
                <a:ext cx="1802606" cy="6024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  <a:effectLst>
                <a:glow rad="381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373F4761-9BB5-4A8B-D196-4F640427D731}"/>
                </a:ext>
              </a:extLst>
            </p:cNvPr>
            <p:cNvSpPr/>
            <p:nvPr/>
          </p:nvSpPr>
          <p:spPr>
            <a:xfrm>
              <a:off x="5205659" y="5258971"/>
              <a:ext cx="36000" cy="998983"/>
            </a:xfrm>
            <a:prstGeom prst="rect">
              <a:avLst/>
            </a:prstGeom>
            <a:solidFill>
              <a:srgbClr val="34B78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C236869A-0076-134A-A1C5-CEACB58469E2}"/>
                </a:ext>
              </a:extLst>
            </p:cNvPr>
            <p:cNvSpPr/>
            <p:nvPr/>
          </p:nvSpPr>
          <p:spPr>
            <a:xfrm>
              <a:off x="3222405" y="6030744"/>
              <a:ext cx="3570836" cy="633818"/>
            </a:xfrm>
            <a:custGeom>
              <a:avLst/>
              <a:gdLst>
                <a:gd name="connsiteX0" fmla="*/ 0 w 2076450"/>
                <a:gd name="connsiteY0" fmla="*/ 221456 h 350044"/>
                <a:gd name="connsiteX1" fmla="*/ 1033463 w 2076450"/>
                <a:gd name="connsiteY1" fmla="*/ 0 h 350044"/>
                <a:gd name="connsiteX2" fmla="*/ 2076450 w 2076450"/>
                <a:gd name="connsiteY2" fmla="*/ 73819 h 350044"/>
                <a:gd name="connsiteX3" fmla="*/ 1023938 w 2076450"/>
                <a:gd name="connsiteY3" fmla="*/ 350044 h 350044"/>
                <a:gd name="connsiteX4" fmla="*/ 0 w 2076450"/>
                <a:gd name="connsiteY4" fmla="*/ 221456 h 350044"/>
                <a:gd name="connsiteX0" fmla="*/ 0 w 2086228"/>
                <a:gd name="connsiteY0" fmla="*/ 221456 h 350044"/>
                <a:gd name="connsiteX1" fmla="*/ 1033463 w 2086228"/>
                <a:gd name="connsiteY1" fmla="*/ 0 h 350044"/>
                <a:gd name="connsiteX2" fmla="*/ 2086228 w 2086228"/>
                <a:gd name="connsiteY2" fmla="*/ 68804 h 350044"/>
                <a:gd name="connsiteX3" fmla="*/ 1023938 w 2086228"/>
                <a:gd name="connsiteY3" fmla="*/ 350044 h 350044"/>
                <a:gd name="connsiteX4" fmla="*/ 0 w 2086228"/>
                <a:gd name="connsiteY4" fmla="*/ 221456 h 350044"/>
                <a:gd name="connsiteX0" fmla="*/ 0 w 2086228"/>
                <a:gd name="connsiteY0" fmla="*/ 221456 h 336252"/>
                <a:gd name="connsiteX1" fmla="*/ 1033463 w 2086228"/>
                <a:gd name="connsiteY1" fmla="*/ 0 h 336252"/>
                <a:gd name="connsiteX2" fmla="*/ 2086228 w 2086228"/>
                <a:gd name="connsiteY2" fmla="*/ 68804 h 336252"/>
                <a:gd name="connsiteX3" fmla="*/ 1025335 w 2086228"/>
                <a:gd name="connsiteY3" fmla="*/ 336252 h 336252"/>
                <a:gd name="connsiteX4" fmla="*/ 0 w 2086228"/>
                <a:gd name="connsiteY4" fmla="*/ 221456 h 336252"/>
                <a:gd name="connsiteX0" fmla="*/ 0 w 2089022"/>
                <a:gd name="connsiteY0" fmla="*/ 221456 h 336252"/>
                <a:gd name="connsiteX1" fmla="*/ 1036257 w 2089022"/>
                <a:gd name="connsiteY1" fmla="*/ 0 h 336252"/>
                <a:gd name="connsiteX2" fmla="*/ 2089022 w 2089022"/>
                <a:gd name="connsiteY2" fmla="*/ 68804 h 336252"/>
                <a:gd name="connsiteX3" fmla="*/ 1028129 w 2089022"/>
                <a:gd name="connsiteY3" fmla="*/ 336252 h 336252"/>
                <a:gd name="connsiteX4" fmla="*/ 0 w 2089022"/>
                <a:gd name="connsiteY4" fmla="*/ 221456 h 336252"/>
                <a:gd name="connsiteX0" fmla="*/ 0 w 2089022"/>
                <a:gd name="connsiteY0" fmla="*/ 221456 h 333744"/>
                <a:gd name="connsiteX1" fmla="*/ 1036257 w 2089022"/>
                <a:gd name="connsiteY1" fmla="*/ 0 h 333744"/>
                <a:gd name="connsiteX2" fmla="*/ 2089022 w 2089022"/>
                <a:gd name="connsiteY2" fmla="*/ 68804 h 333744"/>
                <a:gd name="connsiteX3" fmla="*/ 1026732 w 2089022"/>
                <a:gd name="connsiteY3" fmla="*/ 333744 h 333744"/>
                <a:gd name="connsiteX4" fmla="*/ 0 w 2089022"/>
                <a:gd name="connsiteY4" fmla="*/ 221456 h 333744"/>
                <a:gd name="connsiteX0" fmla="*/ 0 w 2094609"/>
                <a:gd name="connsiteY0" fmla="*/ 221456 h 333744"/>
                <a:gd name="connsiteX1" fmla="*/ 1036257 w 2094609"/>
                <a:gd name="connsiteY1" fmla="*/ 0 h 333744"/>
                <a:gd name="connsiteX2" fmla="*/ 2094609 w 2094609"/>
                <a:gd name="connsiteY2" fmla="*/ 70058 h 333744"/>
                <a:gd name="connsiteX3" fmla="*/ 1026732 w 2094609"/>
                <a:gd name="connsiteY3" fmla="*/ 333744 h 333744"/>
                <a:gd name="connsiteX4" fmla="*/ 0 w 2094609"/>
                <a:gd name="connsiteY4" fmla="*/ 221456 h 3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4609" h="333744">
                  <a:moveTo>
                    <a:pt x="0" y="221456"/>
                  </a:moveTo>
                  <a:lnTo>
                    <a:pt x="1036257" y="0"/>
                  </a:lnTo>
                  <a:lnTo>
                    <a:pt x="2094609" y="70058"/>
                  </a:lnTo>
                  <a:lnTo>
                    <a:pt x="1026732" y="333744"/>
                  </a:lnTo>
                  <a:lnTo>
                    <a:pt x="0" y="221456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49BC787C-A987-6F70-4BF9-B79D7431B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7834" y="5428765"/>
              <a:ext cx="2641911" cy="1389499"/>
            </a:xfrm>
            <a:prstGeom prst="rect">
              <a:avLst/>
            </a:prstGeom>
          </p:spPr>
        </p:pic>
        <p:sp>
          <p:nvSpPr>
            <p:cNvPr id="154" name="雲 153">
              <a:extLst>
                <a:ext uri="{FF2B5EF4-FFF2-40B4-BE49-F238E27FC236}">
                  <a16:creationId xmlns:a16="http://schemas.microsoft.com/office/drawing/2014/main" id="{7BA37FB2-AD16-A73D-76EA-951BE8178782}"/>
                </a:ext>
              </a:extLst>
            </p:cNvPr>
            <p:cNvSpPr/>
            <p:nvPr/>
          </p:nvSpPr>
          <p:spPr>
            <a:xfrm>
              <a:off x="4686471" y="6518999"/>
              <a:ext cx="303782" cy="283548"/>
            </a:xfrm>
            <a:prstGeom prst="cloud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685800">
                <a:defRPr/>
              </a:pPr>
              <a:endParaRPr kumimoji="1" lang="ja-JP" altLang="en-US" sz="13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endParaRPr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AD385B99-7C5D-4C90-8040-CE22733719C5}"/>
                </a:ext>
              </a:extLst>
            </p:cNvPr>
            <p:cNvSpPr/>
            <p:nvPr/>
          </p:nvSpPr>
          <p:spPr>
            <a:xfrm>
              <a:off x="3218979" y="6157093"/>
              <a:ext cx="3577391" cy="819756"/>
            </a:xfrm>
            <a:custGeom>
              <a:avLst/>
              <a:gdLst>
                <a:gd name="connsiteX0" fmla="*/ 14287 w 2116931"/>
                <a:gd name="connsiteY0" fmla="*/ 157163 h 445294"/>
                <a:gd name="connsiteX1" fmla="*/ 1038225 w 2116931"/>
                <a:gd name="connsiteY1" fmla="*/ 273844 h 445294"/>
                <a:gd name="connsiteX2" fmla="*/ 2095500 w 2116931"/>
                <a:gd name="connsiteY2" fmla="*/ 0 h 445294"/>
                <a:gd name="connsiteX3" fmla="*/ 2116931 w 2116931"/>
                <a:gd name="connsiteY3" fmla="*/ 140494 h 445294"/>
                <a:gd name="connsiteX4" fmla="*/ 1028700 w 2116931"/>
                <a:gd name="connsiteY4" fmla="*/ 445294 h 445294"/>
                <a:gd name="connsiteX5" fmla="*/ 0 w 2116931"/>
                <a:gd name="connsiteY5" fmla="*/ 290513 h 445294"/>
                <a:gd name="connsiteX6" fmla="*/ 14287 w 2116931"/>
                <a:gd name="connsiteY6" fmla="*/ 157163 h 445294"/>
                <a:gd name="connsiteX0" fmla="*/ 0 w 2118009"/>
                <a:gd name="connsiteY0" fmla="*/ 157163 h 445294"/>
                <a:gd name="connsiteX1" fmla="*/ 1039303 w 2118009"/>
                <a:gd name="connsiteY1" fmla="*/ 273844 h 445294"/>
                <a:gd name="connsiteX2" fmla="*/ 2096578 w 2118009"/>
                <a:gd name="connsiteY2" fmla="*/ 0 h 445294"/>
                <a:gd name="connsiteX3" fmla="*/ 2118009 w 2118009"/>
                <a:gd name="connsiteY3" fmla="*/ 140494 h 445294"/>
                <a:gd name="connsiteX4" fmla="*/ 1029778 w 2118009"/>
                <a:gd name="connsiteY4" fmla="*/ 445294 h 445294"/>
                <a:gd name="connsiteX5" fmla="*/ 1078 w 2118009"/>
                <a:gd name="connsiteY5" fmla="*/ 290513 h 445294"/>
                <a:gd name="connsiteX6" fmla="*/ 0 w 2118009"/>
                <a:gd name="connsiteY6" fmla="*/ 157163 h 445294"/>
                <a:gd name="connsiteX0" fmla="*/ 0 w 2098454"/>
                <a:gd name="connsiteY0" fmla="*/ 157163 h 445294"/>
                <a:gd name="connsiteX1" fmla="*/ 1039303 w 2098454"/>
                <a:gd name="connsiteY1" fmla="*/ 273844 h 445294"/>
                <a:gd name="connsiteX2" fmla="*/ 2096578 w 2098454"/>
                <a:gd name="connsiteY2" fmla="*/ 0 h 445294"/>
                <a:gd name="connsiteX3" fmla="*/ 2098454 w 2098454"/>
                <a:gd name="connsiteY3" fmla="*/ 141787 h 445294"/>
                <a:gd name="connsiteX4" fmla="*/ 1029778 w 2098454"/>
                <a:gd name="connsiteY4" fmla="*/ 445294 h 445294"/>
                <a:gd name="connsiteX5" fmla="*/ 1078 w 2098454"/>
                <a:gd name="connsiteY5" fmla="*/ 290513 h 445294"/>
                <a:gd name="connsiteX6" fmla="*/ 0 w 2098454"/>
                <a:gd name="connsiteY6" fmla="*/ 157163 h 44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454" h="445294">
                  <a:moveTo>
                    <a:pt x="0" y="157163"/>
                  </a:moveTo>
                  <a:lnTo>
                    <a:pt x="1039303" y="273844"/>
                  </a:lnTo>
                  <a:lnTo>
                    <a:pt x="2096578" y="0"/>
                  </a:lnTo>
                  <a:cubicBezTo>
                    <a:pt x="2097203" y="47262"/>
                    <a:pt x="2097829" y="94525"/>
                    <a:pt x="2098454" y="141787"/>
                  </a:cubicBezTo>
                  <a:lnTo>
                    <a:pt x="1029778" y="445294"/>
                  </a:lnTo>
                  <a:lnTo>
                    <a:pt x="1078" y="290513"/>
                  </a:lnTo>
                  <a:cubicBezTo>
                    <a:pt x="719" y="246063"/>
                    <a:pt x="359" y="201613"/>
                    <a:pt x="0" y="157163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矢印: 下 155">
              <a:extLst>
                <a:ext uri="{FF2B5EF4-FFF2-40B4-BE49-F238E27FC236}">
                  <a16:creationId xmlns:a16="http://schemas.microsoft.com/office/drawing/2014/main" id="{87384C52-6BC4-F791-2EEF-52E7187C5C7E}"/>
                </a:ext>
              </a:extLst>
            </p:cNvPr>
            <p:cNvSpPr/>
            <p:nvPr/>
          </p:nvSpPr>
          <p:spPr>
            <a:xfrm rot="20704175">
              <a:off x="4723435" y="6440464"/>
              <a:ext cx="168870" cy="19459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7" name="正方形/長方形 156">
              <a:extLst>
                <a:ext uri="{FF2B5EF4-FFF2-40B4-BE49-F238E27FC236}">
                  <a16:creationId xmlns:a16="http://schemas.microsoft.com/office/drawing/2014/main" id="{C74091B6-78BF-738B-CFAA-89094C1A010E}"/>
                </a:ext>
              </a:extLst>
            </p:cNvPr>
            <p:cNvSpPr/>
            <p:nvPr/>
          </p:nvSpPr>
          <p:spPr>
            <a:xfrm>
              <a:off x="6553867" y="5417604"/>
              <a:ext cx="36000" cy="968594"/>
            </a:xfrm>
            <a:prstGeom prst="rect">
              <a:avLst/>
            </a:prstGeom>
            <a:solidFill>
              <a:srgbClr val="34B78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A8BEE8D0-2102-D469-4558-AEBD34D78AE9}"/>
                </a:ext>
              </a:extLst>
            </p:cNvPr>
            <p:cNvSpPr/>
            <p:nvPr/>
          </p:nvSpPr>
          <p:spPr>
            <a:xfrm flipH="1" flipV="1">
              <a:off x="4388247" y="6499340"/>
              <a:ext cx="404718" cy="885545"/>
            </a:xfrm>
            <a:custGeom>
              <a:avLst/>
              <a:gdLst>
                <a:gd name="connsiteX0" fmla="*/ 0 w 324952"/>
                <a:gd name="connsiteY0" fmla="*/ 528992 h 528992"/>
                <a:gd name="connsiteX1" fmla="*/ 324952 w 324952"/>
                <a:gd name="connsiteY1" fmla="*/ 0 h 528992"/>
                <a:gd name="connsiteX2" fmla="*/ 324952 w 324952"/>
                <a:gd name="connsiteY2" fmla="*/ 0 h 52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952" h="528992">
                  <a:moveTo>
                    <a:pt x="0" y="528992"/>
                  </a:moveTo>
                  <a:lnTo>
                    <a:pt x="324952" y="0"/>
                  </a:lnTo>
                  <a:lnTo>
                    <a:pt x="324952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headEnd type="oval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3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7C9C7404-4061-B108-BFD3-88C778702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5194" y="5082205"/>
              <a:ext cx="1827807" cy="25304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" name="図 174">
              <a:extLst>
                <a:ext uri="{FF2B5EF4-FFF2-40B4-BE49-F238E27FC236}">
                  <a16:creationId xmlns:a16="http://schemas.microsoft.com/office/drawing/2014/main" id="{C7659DB9-3DCB-FBE7-92BD-227DA5D08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746" x2="64646" y2="35246"/>
                          <a14:foregroundMark x1="64646" y1="35246" x2="42020" y2="38730"/>
                          <a14:foregroundMark x1="42020" y1="38730" x2="43232" y2="47541"/>
                          <a14:foregroundMark x1="40808" y1="76639" x2="60808" y2="69467"/>
                          <a14:foregroundMark x1="60808" y1="69467" x2="45253" y2="70082"/>
                          <a14:foregroundMark x1="45253" y1="70082" x2="40808" y2="78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18114" flipH="1">
              <a:off x="3928443" y="6125220"/>
              <a:ext cx="715208" cy="616904"/>
            </a:xfrm>
            <a:prstGeom prst="rect">
              <a:avLst/>
            </a:prstGeom>
          </p:spPr>
        </p:pic>
        <p:sp>
          <p:nvSpPr>
            <p:cNvPr id="151" name="タイトル 44">
              <a:extLst>
                <a:ext uri="{FF2B5EF4-FFF2-40B4-BE49-F238E27FC236}">
                  <a16:creationId xmlns:a16="http://schemas.microsoft.com/office/drawing/2014/main" id="{259FB438-AC39-5F78-87E1-CB7F38EB0A3E}"/>
                </a:ext>
              </a:extLst>
            </p:cNvPr>
            <p:cNvSpPr txBox="1">
              <a:spLocks/>
            </p:cNvSpPr>
            <p:nvPr/>
          </p:nvSpPr>
          <p:spPr>
            <a:xfrm>
              <a:off x="3769178" y="7422535"/>
              <a:ext cx="1024968" cy="201933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650" b="0" kern="1200">
                  <a:solidFill>
                    <a:schemeClr val="tx1"/>
                  </a:solidFill>
                  <a:latin typeface="+mj-ea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en-US" altLang="ja-JP" sz="13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Leaked gas</a:t>
              </a:r>
              <a:endPara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4D0EFC39-87C8-37D7-45AB-BA1A3C1CEE81}"/>
              </a:ext>
            </a:extLst>
          </p:cNvPr>
          <p:cNvSpPr/>
          <p:nvPr/>
        </p:nvSpPr>
        <p:spPr>
          <a:xfrm flipH="1">
            <a:off x="2474868" y="3100517"/>
            <a:ext cx="958267" cy="456388"/>
          </a:xfrm>
          <a:custGeom>
            <a:avLst/>
            <a:gdLst>
              <a:gd name="connsiteX0" fmla="*/ 0 w 324952"/>
              <a:gd name="connsiteY0" fmla="*/ 528992 h 528992"/>
              <a:gd name="connsiteX1" fmla="*/ 324952 w 324952"/>
              <a:gd name="connsiteY1" fmla="*/ 0 h 528992"/>
              <a:gd name="connsiteX2" fmla="*/ 324952 w 324952"/>
              <a:gd name="connsiteY2" fmla="*/ 0 h 5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952" h="528992">
                <a:moveTo>
                  <a:pt x="0" y="528992"/>
                </a:moveTo>
                <a:lnTo>
                  <a:pt x="324952" y="0"/>
                </a:lnTo>
                <a:lnTo>
                  <a:pt x="324952" y="0"/>
                </a:lnTo>
              </a:path>
            </a:pathLst>
          </a:custGeom>
          <a:noFill/>
          <a:ln w="9525">
            <a:solidFill>
              <a:schemeClr val="tx1"/>
            </a:solidFill>
            <a:headEnd type="oval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タイトル 44">
            <a:extLst>
              <a:ext uri="{FF2B5EF4-FFF2-40B4-BE49-F238E27FC236}">
                <a16:creationId xmlns:a16="http://schemas.microsoft.com/office/drawing/2014/main" id="{F8DDD308-B847-BE7E-F348-545FC6A0DBF7}"/>
              </a:ext>
            </a:extLst>
          </p:cNvPr>
          <p:cNvSpPr txBox="1">
            <a:spLocks/>
          </p:cNvSpPr>
          <p:nvPr/>
        </p:nvSpPr>
        <p:spPr>
          <a:xfrm>
            <a:off x="1092558" y="3986524"/>
            <a:ext cx="1765420" cy="2492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ja-JP"/>
            </a:defPPr>
            <a:lvl1pPr defTabSz="914423">
              <a:lnSpc>
                <a:spcPct val="90000"/>
              </a:lnSpc>
              <a:spcBef>
                <a:spcPct val="0"/>
              </a:spcBef>
              <a:buNone/>
              <a:defRPr b="0">
                <a:latin typeface="+mn-ea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 e-Fan effect</a:t>
            </a:r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4D0BB55F-9B69-B8D5-2827-F3F50AAAC1C8}"/>
              </a:ext>
            </a:extLst>
          </p:cNvPr>
          <p:cNvSpPr/>
          <p:nvPr/>
        </p:nvSpPr>
        <p:spPr>
          <a:xfrm flipH="1" flipV="1">
            <a:off x="2929505" y="3456273"/>
            <a:ext cx="1247965" cy="518720"/>
          </a:xfrm>
          <a:custGeom>
            <a:avLst/>
            <a:gdLst>
              <a:gd name="connsiteX0" fmla="*/ 0 w 324952"/>
              <a:gd name="connsiteY0" fmla="*/ 528992 h 528992"/>
              <a:gd name="connsiteX1" fmla="*/ 324952 w 324952"/>
              <a:gd name="connsiteY1" fmla="*/ 0 h 528992"/>
              <a:gd name="connsiteX2" fmla="*/ 324952 w 324952"/>
              <a:gd name="connsiteY2" fmla="*/ 0 h 52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952" h="528992">
                <a:moveTo>
                  <a:pt x="0" y="528992"/>
                </a:moveTo>
                <a:lnTo>
                  <a:pt x="324952" y="0"/>
                </a:lnTo>
                <a:lnTo>
                  <a:pt x="324952" y="0"/>
                </a:lnTo>
              </a:path>
            </a:pathLst>
          </a:custGeom>
          <a:noFill/>
          <a:ln w="9525">
            <a:solidFill>
              <a:schemeClr val="tx1"/>
            </a:solidFill>
            <a:headEnd type="oval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65C2B60B-7435-5864-A728-9810ECC0F596}"/>
              </a:ext>
            </a:extLst>
          </p:cNvPr>
          <p:cNvSpPr/>
          <p:nvPr/>
        </p:nvSpPr>
        <p:spPr>
          <a:xfrm flipH="1" flipV="1">
            <a:off x="5929836" y="3502370"/>
            <a:ext cx="1535521" cy="758474"/>
          </a:xfrm>
          <a:custGeom>
            <a:avLst/>
            <a:gdLst>
              <a:gd name="connsiteX0" fmla="*/ 1265382 w 1265382"/>
              <a:gd name="connsiteY0" fmla="*/ 461818 h 461818"/>
              <a:gd name="connsiteX1" fmla="*/ 683491 w 1265382"/>
              <a:gd name="connsiteY1" fmla="*/ 0 h 461818"/>
              <a:gd name="connsiteX2" fmla="*/ 0 w 1265382"/>
              <a:gd name="connsiteY2" fmla="*/ 0 h 461818"/>
              <a:gd name="connsiteX0" fmla="*/ 5712527 w 5712527"/>
              <a:gd name="connsiteY0" fmla="*/ 461818 h 461818"/>
              <a:gd name="connsiteX1" fmla="*/ 5130636 w 5712527"/>
              <a:gd name="connsiteY1" fmla="*/ 0 h 461818"/>
              <a:gd name="connsiteX2" fmla="*/ 0 w 5712527"/>
              <a:gd name="connsiteY2" fmla="*/ 0 h 4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2527" h="461818">
                <a:moveTo>
                  <a:pt x="5712527" y="461818"/>
                </a:moveTo>
                <a:lnTo>
                  <a:pt x="5130636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D6620C15-5C84-CCBF-5938-A29470601017}"/>
              </a:ext>
            </a:extLst>
          </p:cNvPr>
          <p:cNvSpPr txBox="1"/>
          <p:nvPr/>
        </p:nvSpPr>
        <p:spPr>
          <a:xfrm>
            <a:off x="5980813" y="4053324"/>
            <a:ext cx="1469441" cy="20774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>
              <a:defRPr/>
            </a:pPr>
            <a:r>
              <a:rPr kumimoji="1" lang="en-US" altLang="ja-JP" sz="13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Concentration</a:t>
            </a:r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7E3F7FC0-B555-F7A3-9C41-3A5DAEF4DBDB}"/>
              </a:ext>
            </a:extLst>
          </p:cNvPr>
          <p:cNvGrpSpPr>
            <a:grpSpLocks noChangeAspect="1"/>
          </p:cNvGrpSpPr>
          <p:nvPr/>
        </p:nvGrpSpPr>
        <p:grpSpPr>
          <a:xfrm>
            <a:off x="7180230" y="2291335"/>
            <a:ext cx="1591203" cy="1995271"/>
            <a:chOff x="8972144" y="4228921"/>
            <a:chExt cx="1634196" cy="2049182"/>
          </a:xfrm>
        </p:grpSpPr>
        <p:sp>
          <p:nvSpPr>
            <p:cNvPr id="182" name="正方形/長方形 181">
              <a:extLst>
                <a:ext uri="{FF2B5EF4-FFF2-40B4-BE49-F238E27FC236}">
                  <a16:creationId xmlns:a16="http://schemas.microsoft.com/office/drawing/2014/main" id="{5EB6340F-93A4-C72D-A1B8-8782E1A650BB}"/>
                </a:ext>
              </a:extLst>
            </p:cNvPr>
            <p:cNvSpPr/>
            <p:nvPr/>
          </p:nvSpPr>
          <p:spPr>
            <a:xfrm>
              <a:off x="9284386" y="5933499"/>
              <a:ext cx="783432" cy="332719"/>
            </a:xfrm>
            <a:prstGeom prst="rect">
              <a:avLst/>
            </a:prstGeom>
            <a:solidFill>
              <a:srgbClr val="00438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104BA342-6C87-C813-D900-E61605326C20}"/>
                </a:ext>
              </a:extLst>
            </p:cNvPr>
            <p:cNvGrpSpPr/>
            <p:nvPr/>
          </p:nvGrpSpPr>
          <p:grpSpPr>
            <a:xfrm>
              <a:off x="9285625" y="4694089"/>
              <a:ext cx="775021" cy="1564902"/>
              <a:chOff x="141270" y="7592165"/>
              <a:chExt cx="601680" cy="1577299"/>
            </a:xfrm>
          </p:grpSpPr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8C0F39DA-172F-8B36-72FE-0A1897905C20}"/>
                  </a:ext>
                </a:extLst>
              </p:cNvPr>
              <p:cNvSpPr/>
              <p:nvPr/>
            </p:nvSpPr>
            <p:spPr>
              <a:xfrm>
                <a:off x="141270" y="8202436"/>
                <a:ext cx="601680" cy="640826"/>
              </a:xfrm>
              <a:prstGeom prst="rect">
                <a:avLst/>
              </a:prstGeom>
              <a:solidFill>
                <a:srgbClr val="DC0032">
                  <a:lumMod val="20000"/>
                  <a:lumOff val="80000"/>
                </a:srgbClr>
              </a:solidFill>
              <a:ln w="12700" cap="flat" cmpd="sng" algn="ctr">
                <a:solidFill>
                  <a:srgbClr val="828282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ja-JP" altLang="en-US" sz="1500" ker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128FEC55-618E-4B25-5069-6DBF6A10541D}"/>
                  </a:ext>
                </a:extLst>
              </p:cNvPr>
              <p:cNvSpPr/>
              <p:nvPr/>
            </p:nvSpPr>
            <p:spPr>
              <a:xfrm>
                <a:off x="141270" y="7592165"/>
                <a:ext cx="601680" cy="1577299"/>
              </a:xfrm>
              <a:prstGeom prst="rect">
                <a:avLst/>
              </a:prstGeom>
              <a:noFill/>
              <a:ln w="25400" cap="flat" cmpd="sng" algn="ctr">
                <a:solidFill>
                  <a:srgbClr val="82828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ja-JP" altLang="en-US" sz="1500" kern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C816C374-E184-5E0E-4FA0-F333007E6B38}"/>
                </a:ext>
              </a:extLst>
            </p:cNvPr>
            <p:cNvSpPr/>
            <p:nvPr/>
          </p:nvSpPr>
          <p:spPr>
            <a:xfrm>
              <a:off x="9205789" y="4813976"/>
              <a:ext cx="901190" cy="104842"/>
            </a:xfrm>
            <a:custGeom>
              <a:avLst/>
              <a:gdLst>
                <a:gd name="connsiteX0" fmla="*/ 59098 w 945564"/>
                <a:gd name="connsiteY0" fmla="*/ 661 h 211347"/>
                <a:gd name="connsiteX1" fmla="*/ 236391 w 945564"/>
                <a:gd name="connsiteY1" fmla="*/ 25664 h 211347"/>
                <a:gd name="connsiteX2" fmla="*/ 472782 w 945564"/>
                <a:gd name="connsiteY2" fmla="*/ 25664 h 211347"/>
                <a:gd name="connsiteX3" fmla="*/ 709173 w 945564"/>
                <a:gd name="connsiteY3" fmla="*/ 25664 h 211347"/>
                <a:gd name="connsiteX4" fmla="*/ 945564 w 945564"/>
                <a:gd name="connsiteY4" fmla="*/ 25664 h 211347"/>
                <a:gd name="connsiteX5" fmla="*/ 945564 w 945564"/>
                <a:gd name="connsiteY5" fmla="*/ 185684 h 211347"/>
                <a:gd name="connsiteX6" fmla="*/ 709173 w 945564"/>
                <a:gd name="connsiteY6" fmla="*/ 185684 h 211347"/>
                <a:gd name="connsiteX7" fmla="*/ 472782 w 945564"/>
                <a:gd name="connsiteY7" fmla="*/ 185684 h 211347"/>
                <a:gd name="connsiteX8" fmla="*/ 236391 w 945564"/>
                <a:gd name="connsiteY8" fmla="*/ 185684 h 211347"/>
                <a:gd name="connsiteX9" fmla="*/ 0 w 945564"/>
                <a:gd name="connsiteY9" fmla="*/ 185684 h 211347"/>
                <a:gd name="connsiteX10" fmla="*/ 0 w 945564"/>
                <a:gd name="connsiteY10" fmla="*/ 25664 h 211347"/>
                <a:gd name="connsiteX11" fmla="*/ 59098 w 945564"/>
                <a:gd name="connsiteY11" fmla="*/ 661 h 2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564" h="211347">
                  <a:moveTo>
                    <a:pt x="59098" y="661"/>
                  </a:moveTo>
                  <a:cubicBezTo>
                    <a:pt x="118196" y="8996"/>
                    <a:pt x="177293" y="92339"/>
                    <a:pt x="236391" y="25664"/>
                  </a:cubicBezTo>
                  <a:cubicBezTo>
                    <a:pt x="315188" y="-63236"/>
                    <a:pt x="393985" y="114564"/>
                    <a:pt x="472782" y="25664"/>
                  </a:cubicBezTo>
                  <a:cubicBezTo>
                    <a:pt x="551579" y="-63236"/>
                    <a:pt x="630376" y="114564"/>
                    <a:pt x="709173" y="25664"/>
                  </a:cubicBezTo>
                  <a:cubicBezTo>
                    <a:pt x="787970" y="-63236"/>
                    <a:pt x="866767" y="114564"/>
                    <a:pt x="945564" y="25664"/>
                  </a:cubicBezTo>
                  <a:lnTo>
                    <a:pt x="945564" y="185684"/>
                  </a:lnTo>
                  <a:cubicBezTo>
                    <a:pt x="866767" y="274584"/>
                    <a:pt x="787970" y="96784"/>
                    <a:pt x="709173" y="185684"/>
                  </a:cubicBezTo>
                  <a:cubicBezTo>
                    <a:pt x="630376" y="274584"/>
                    <a:pt x="551579" y="96784"/>
                    <a:pt x="472782" y="185684"/>
                  </a:cubicBezTo>
                  <a:cubicBezTo>
                    <a:pt x="393985" y="274584"/>
                    <a:pt x="315188" y="96784"/>
                    <a:pt x="236391" y="185684"/>
                  </a:cubicBezTo>
                  <a:cubicBezTo>
                    <a:pt x="157594" y="274584"/>
                    <a:pt x="78797" y="96784"/>
                    <a:pt x="0" y="185684"/>
                  </a:cubicBezTo>
                  <a:lnTo>
                    <a:pt x="0" y="25664"/>
                  </a:lnTo>
                  <a:cubicBezTo>
                    <a:pt x="19699" y="3439"/>
                    <a:pt x="39399" y="-2117"/>
                    <a:pt x="59098" y="66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solidFill>
                <a:srgbClr val="828282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19E78741-82B7-0632-10DF-FA33769CEE8E}"/>
                </a:ext>
              </a:extLst>
            </p:cNvPr>
            <p:cNvSpPr/>
            <p:nvPr/>
          </p:nvSpPr>
          <p:spPr>
            <a:xfrm>
              <a:off x="10082959" y="4795967"/>
              <a:ext cx="72624" cy="13902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AEED3266-BA10-19F9-460B-B1B6066464A2}"/>
                </a:ext>
              </a:extLst>
            </p:cNvPr>
            <p:cNvSpPr/>
            <p:nvPr/>
          </p:nvSpPr>
          <p:spPr>
            <a:xfrm>
              <a:off x="9176842" y="4795967"/>
              <a:ext cx="72624" cy="13902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ja-JP" altLang="en-US" sz="1500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テキスト ボックス 188">
              <a:extLst>
                <a:ext uri="{FF2B5EF4-FFF2-40B4-BE49-F238E27FC236}">
                  <a16:creationId xmlns:a16="http://schemas.microsoft.com/office/drawing/2014/main" id="{8162DF94-D1DB-0358-97EE-D130CB97809A}"/>
                </a:ext>
              </a:extLst>
            </p:cNvPr>
            <p:cNvSpPr txBox="1"/>
            <p:nvPr/>
          </p:nvSpPr>
          <p:spPr>
            <a:xfrm>
              <a:off x="10005105" y="5134907"/>
              <a:ext cx="601235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9.5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1D056318-9E03-09C4-3480-A32FC3C4AC94}"/>
                </a:ext>
              </a:extLst>
            </p:cNvPr>
            <p:cNvSpPr txBox="1"/>
            <p:nvPr/>
          </p:nvSpPr>
          <p:spPr>
            <a:xfrm>
              <a:off x="10005105" y="5764146"/>
              <a:ext cx="601234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2.1</a:t>
              </a:r>
              <a:r>
                <a:rPr lang="ja-JP" altLang="en-US" sz="1200" kern="0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1A30C7CF-CD2A-5114-3DFB-DD493665BDC0}"/>
                </a:ext>
              </a:extLst>
            </p:cNvPr>
            <p:cNvSpPr txBox="1"/>
            <p:nvPr/>
          </p:nvSpPr>
          <p:spPr>
            <a:xfrm>
              <a:off x="9234629" y="5363567"/>
              <a:ext cx="1371710" cy="521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350" kern="0" dirty="0">
                  <a:solidFill>
                    <a:srgbClr val="DC0032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Flammable</a:t>
              </a:r>
            </a:p>
            <a:p>
              <a:pPr defTabSz="685800">
                <a:defRPr/>
              </a:pPr>
              <a:r>
                <a:rPr lang="en-US" altLang="ja-JP" sz="1350" kern="0" dirty="0">
                  <a:solidFill>
                    <a:srgbClr val="DC0032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</a:t>
              </a:r>
              <a:endParaRPr lang="ja-JP" altLang="en-US" sz="1350" kern="0" dirty="0">
                <a:solidFill>
                  <a:srgbClr val="DC0032"/>
                </a:solidFill>
                <a:effectLst>
                  <a:glow rad="50800">
                    <a:srgbClr val="FFFFFF">
                      <a:alpha val="9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F834D4A8-6B3D-41F5-8957-A9F6C3574A5E}"/>
                </a:ext>
              </a:extLst>
            </p:cNvPr>
            <p:cNvSpPr txBox="1"/>
            <p:nvPr/>
          </p:nvSpPr>
          <p:spPr>
            <a:xfrm rot="16200000">
              <a:off x="8158535" y="5042530"/>
              <a:ext cx="1911701" cy="284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Concentration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[Vol.</a:t>
              </a:r>
              <a:r>
                <a:rPr lang="ja-JP" altLang="en-US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％</a:t>
              </a:r>
              <a:r>
                <a:rPr lang="en-US" altLang="ja-JP" sz="1200" kern="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]</a:t>
              </a:r>
              <a:endParaRPr lang="ja-JP" altLang="en-US" sz="1200" kern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テキスト ボックス 192">
              <a:extLst>
                <a:ext uri="{FF2B5EF4-FFF2-40B4-BE49-F238E27FC236}">
                  <a16:creationId xmlns:a16="http://schemas.microsoft.com/office/drawing/2014/main" id="{3F7E6106-D64A-FB93-965F-DFF921C3178A}"/>
                </a:ext>
              </a:extLst>
            </p:cNvPr>
            <p:cNvSpPr txBox="1"/>
            <p:nvPr/>
          </p:nvSpPr>
          <p:spPr>
            <a:xfrm>
              <a:off x="9219845" y="5969913"/>
              <a:ext cx="1263645" cy="308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>
                  <a:solidFill>
                    <a:srgbClr val="004386"/>
                  </a:solidFill>
                  <a:effectLst>
                    <a:glow rad="50800">
                      <a:srgbClr val="FFFFFF">
                        <a:alpha val="90000"/>
                      </a:srgbClr>
                    </a:glo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Target area</a:t>
              </a:r>
              <a:endParaRPr lang="ja-JP" altLang="en-US" sz="1350" b="1" dirty="0">
                <a:solidFill>
                  <a:srgbClr val="004386"/>
                </a:solidFill>
                <a:effectLst>
                  <a:glow rad="50800">
                    <a:srgbClr val="FFFFFF">
                      <a:alpha val="90000"/>
                    </a:srgb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6E459B10-CBB8-1E20-C70D-68482E18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984" y="156272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93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5764B843F86745ABA63C00F7238EC0" ma:contentTypeVersion="18" ma:contentTypeDescription="Create a new document." ma:contentTypeScope="" ma:versionID="981a15c99f6cb83d6172824fb9239b50">
  <xsd:schema xmlns:xsd="http://www.w3.org/2001/XMLSchema" xmlns:xs="http://www.w3.org/2001/XMLSchema" xmlns:p="http://schemas.microsoft.com/office/2006/metadata/properties" xmlns:ns2="07a04399-c7e5-4fcf-b735-2678e6fed458" xmlns:ns3="63bcba6c-a169-4f7f-9622-66e1309e9900" targetNamespace="http://schemas.microsoft.com/office/2006/metadata/properties" ma:root="true" ma:fieldsID="a0fa2637f1b40fe599f4bb50bc3a021c" ns2:_="" ns3:_="">
    <xsd:import namespace="07a04399-c7e5-4fcf-b735-2678e6fed458"/>
    <xsd:import namespace="63bcba6c-a169-4f7f-9622-66e1309e9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04399-c7e5-4fcf-b735-2678e6fed4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13b2ed-c304-4591-a7c9-eb826bf95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ba6c-a169-4f7f-9622-66e1309e990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cacdf-b702-44f0-ac36-c9d63de21d8c}" ma:internalName="TaxCatchAll" ma:showField="CatchAllData" ma:web="63bcba6c-a169-4f7f-9622-66e1309e9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04399-c7e5-4fcf-b735-2678e6fed458">
      <Terms xmlns="http://schemas.microsoft.com/office/infopath/2007/PartnerControls"/>
    </lcf76f155ced4ddcb4097134ff3c332f>
    <TaxCatchAll xmlns="63bcba6c-a169-4f7f-9622-66e1309e9900" xsi:nil="true"/>
  </documentManagement>
</p:properties>
</file>

<file path=customXml/itemProps1.xml><?xml version="1.0" encoding="utf-8"?>
<ds:datastoreItem xmlns:ds="http://schemas.openxmlformats.org/officeDocument/2006/customXml" ds:itemID="{2A52A3F7-DA7A-421C-BF80-748D41A67DFA}">
  <ds:schemaRefs>
    <ds:schemaRef ds:uri="07a04399-c7e5-4fcf-b735-2678e6fed458"/>
    <ds:schemaRef ds:uri="63bcba6c-a169-4f7f-9622-66e1309e99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241542-829C-476C-9205-8310A68D9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6DA17-B042-4E4F-AC60-B99E50B34DD0}">
  <ds:schemaRefs>
    <ds:schemaRef ds:uri="07a04399-c7e5-4fcf-b735-2678e6fed458"/>
    <ds:schemaRef ds:uri="600d7941-d9c8-44b9-861a-4e3946071322"/>
    <ds:schemaRef ds:uri="63bcba6c-a169-4f7f-9622-66e1309e9900"/>
    <ds:schemaRef ds:uri="c26af9df-e40e-48c2-97cd-ce20f8b28cbd"/>
    <ds:schemaRef ds:uri="ecd0dfd9-e163-40d0-9023-1c3cb72a959d"/>
    <ds:schemaRef ds:uri="f028ddb0-b656-48cd-88fa-9454955f79c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747</TotalTime>
  <Words>2859</Words>
  <Application>Microsoft Office PowerPoint</Application>
  <PresentationFormat>画面に合わせる (16:9)</PresentationFormat>
  <Paragraphs>784</Paragraphs>
  <Slides>29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Meiryo UI</vt:lpstr>
      <vt:lpstr>MS PGothic</vt:lpstr>
      <vt:lpstr>ProximaNova-Regular</vt:lpstr>
      <vt:lpstr>Yu Gothic UI</vt:lpstr>
      <vt:lpstr>游ゴシック</vt:lpstr>
      <vt:lpstr>Aptos</vt:lpstr>
      <vt:lpstr>Arial</vt:lpstr>
      <vt:lpstr>Calibri</vt:lpstr>
      <vt:lpstr>Office Theme</vt:lpstr>
      <vt:lpstr>Research on improving safety of  using R290 refrigerant in future xEVs 2nd report</vt:lpstr>
      <vt:lpstr>Contents</vt:lpstr>
      <vt:lpstr>Contents</vt:lpstr>
      <vt:lpstr>Background and Motivation</vt:lpstr>
      <vt:lpstr>System Safety Approach</vt:lpstr>
      <vt:lpstr>Contents</vt:lpstr>
      <vt:lpstr>Study scenario</vt:lpstr>
      <vt:lpstr>Contents</vt:lpstr>
      <vt:lpstr>Consideration point</vt:lpstr>
      <vt:lpstr>CFD/Vehicle testing conditions</vt:lpstr>
      <vt:lpstr>CFD condition</vt:lpstr>
      <vt:lpstr>CFD Result: Gas leak comparison with/without  e-Fan</vt:lpstr>
      <vt:lpstr>Vehicle test condition</vt:lpstr>
      <vt:lpstr>Concentration sensor</vt:lpstr>
      <vt:lpstr>Result: Gas leakage in the Garage (with/without e-Fan)</vt:lpstr>
      <vt:lpstr>Charge amount vs. Concentration (Vehicle test)</vt:lpstr>
      <vt:lpstr>Contents</vt:lpstr>
      <vt:lpstr>Vehicle test condition (Cabin intake test)</vt:lpstr>
      <vt:lpstr>Vehicle testing conditions</vt:lpstr>
      <vt:lpstr>① Comparison : Fresh/Recirc , and  Fan On/Off  (Fast Leak)</vt:lpstr>
      <vt:lpstr>② Comparison : Fresh/Recirc  (Slow Leak, Fan On)</vt:lpstr>
      <vt:lpstr>Charge vs. concentration in the Cabin</vt:lpstr>
      <vt:lpstr>Contents</vt:lpstr>
      <vt:lpstr>Gas leakage into cooling loop</vt:lpstr>
      <vt:lpstr>Gas leakage into cooling loop</vt:lpstr>
      <vt:lpstr>Result: Gas leakage into cooling loop</vt:lpstr>
      <vt:lpstr>Contents</vt:lpstr>
      <vt:lpstr>Conclusion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Schall</dc:creator>
  <cp:lastModifiedBy>Hayashi, Kunihiko/林 邦彦</cp:lastModifiedBy>
  <cp:revision>38</cp:revision>
  <dcterms:created xsi:type="dcterms:W3CDTF">2023-08-28T14:19:58Z</dcterms:created>
  <dcterms:modified xsi:type="dcterms:W3CDTF">2025-05-26T09:21:21Z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0x010100325764B843F86745ABA63C00F7238EC0</vt:lpwstr>
  </property>
  <property fmtid="{D5CDD505-2E9C-101B-9397-08002B2CF9AE}" pid="3" name="MediaServiceImageTags">
    <vt:lpwstr/>
  </property>
</Properties>
</file>