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09" r:id="rId2"/>
    <p:sldId id="315" r:id="rId3"/>
    <p:sldId id="316" r:id="rId4"/>
    <p:sldId id="318" r:id="rId5"/>
    <p:sldId id="320" r:id="rId6"/>
    <p:sldId id="319" r:id="rId7"/>
    <p:sldId id="321" r:id="rId8"/>
    <p:sldId id="322" r:id="rId9"/>
    <p:sldId id="317" r:id="rId10"/>
    <p:sldId id="325" r:id="rId11"/>
    <p:sldId id="332" r:id="rId12"/>
    <p:sldId id="326" r:id="rId13"/>
    <p:sldId id="333" r:id="rId14"/>
    <p:sldId id="331" r:id="rId15"/>
    <p:sldId id="336" r:id="rId16"/>
    <p:sldId id="327" r:id="rId17"/>
    <p:sldId id="330" r:id="rId18"/>
    <p:sldId id="328" r:id="rId19"/>
    <p:sldId id="329" r:id="rId20"/>
    <p:sldId id="340" r:id="rId21"/>
    <p:sldId id="343" r:id="rId22"/>
    <p:sldId id="337" r:id="rId23"/>
    <p:sldId id="344" r:id="rId24"/>
    <p:sldId id="341" r:id="rId25"/>
    <p:sldId id="346" r:id="rId26"/>
    <p:sldId id="342" r:id="rId27"/>
    <p:sldId id="345" r:id="rId28"/>
    <p:sldId id="339" r:id="rId29"/>
    <p:sldId id="338" r:id="rId30"/>
    <p:sldId id="314" r:id="rId31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2887">
          <p15:clr>
            <a:srgbClr val="A4A3A4"/>
          </p15:clr>
        </p15:guide>
        <p15:guide id="3" orient="horz" pos="479">
          <p15:clr>
            <a:srgbClr val="A4A3A4"/>
          </p15:clr>
        </p15:guide>
        <p15:guide id="4" orient="horz" pos="252">
          <p15:clr>
            <a:srgbClr val="A4A3A4"/>
          </p15:clr>
        </p15:guide>
        <p15:guide id="5" orient="horz" pos="2700">
          <p15:clr>
            <a:srgbClr val="A4A3A4"/>
          </p15:clr>
        </p15:guide>
        <p15:guide id="6" orient="horz" pos="564">
          <p15:clr>
            <a:srgbClr val="A4A3A4"/>
          </p15:clr>
        </p15:guide>
        <p15:guide id="7" pos="3312">
          <p15:clr>
            <a:srgbClr val="A4A3A4"/>
          </p15:clr>
        </p15:guide>
        <p15:guide id="8" pos="288">
          <p15:clr>
            <a:srgbClr val="A4A3A4"/>
          </p15:clr>
        </p15:guide>
        <p15:guide id="9" pos="5302">
          <p15:clr>
            <a:srgbClr val="A4A3A4"/>
          </p15:clr>
        </p15:guide>
        <p15:guide id="10" pos="5472">
          <p15:clr>
            <a:srgbClr val="A4A3A4"/>
          </p15:clr>
        </p15:guide>
        <p15:guide id="11" pos="55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A5A8AF"/>
    <a:srgbClr val="A6A6AD"/>
    <a:srgbClr val="00773D"/>
    <a:srgbClr val="616265"/>
    <a:srgbClr val="DD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90"/>
    <p:restoredTop sz="86350"/>
  </p:normalViewPr>
  <p:slideViewPr>
    <p:cSldViewPr>
      <p:cViewPr varScale="1">
        <p:scale>
          <a:sx n="95" d="100"/>
          <a:sy n="95" d="100"/>
        </p:scale>
        <p:origin x="614" y="67"/>
      </p:cViewPr>
      <p:guideLst>
        <p:guide orient="horz"/>
        <p:guide orient="horz" pos="2887"/>
        <p:guide orient="horz" pos="479"/>
        <p:guide orient="horz" pos="252"/>
        <p:guide orient="horz" pos="2700"/>
        <p:guide orient="horz" pos="564"/>
        <p:guide pos="3312"/>
        <p:guide pos="288"/>
        <p:guide pos="5302"/>
        <p:guide pos="5472"/>
        <p:guide pos="55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8922CD-88DD-671C-6D93-3724741590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526F53-39E0-B781-BA11-1625BD3794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0323264-1800-4DD2-B175-DE1D2BC54C02}" type="datetime1">
              <a:rPr lang="en-US" altLang="en-US"/>
              <a:pPr>
                <a:defRPr/>
              </a:pPr>
              <a:t>6/3/2025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F77D-AD98-ED6C-8CA8-FA36AA6FE6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5CFAD-4E10-46F1-432D-8BCBC365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AC99011-0A2F-4727-86B6-FAA3040B9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4EFAF3-B266-F2E2-0399-F7DB567400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D6EDF-4B1E-A638-E923-230FCAED7AC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BA68E00-269A-4AA8-9158-51E7F3F6F473}" type="datetime1">
              <a:rPr lang="en-US" altLang="en-US"/>
              <a:pPr>
                <a:defRPr/>
              </a:pPr>
              <a:t>6/3/2025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669CCFC-57F0-628A-6AFD-2ACD53D09B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6D68C2A-EDE1-AA54-D71C-07894543F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68834-F55A-B471-C3FE-3974013C2A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5A40E-22D1-78DE-08D6-13E3074772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849C47-B394-49B8-89C1-A298CEB92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B327405B-28C6-AD51-B56C-DAB10C2AF8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312E922C-1BB7-86D4-5A95-C288633962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1234yf fine for ICE applications, as heating was provided from the engine. In BEV there is greater reliance on PTC heating at lower temperatures</a:t>
            </a:r>
          </a:p>
          <a:p>
            <a:r>
              <a:rPr lang="en-GB" altLang="en-US"/>
              <a:t>CO2 requires a complete carve up of the hardware and struggles at the very top end of the vehicle operating range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51C3880A-83C2-371E-D8C9-834981225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92BAA80-036C-4E2D-8FBC-EB988DE31E5F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De-icing but never came out and vent temps started dropping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849C47-B394-49B8-89C1-A298CEB92B85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818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C5DD829E-1B7E-3432-C358-453CD2D236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DED45CA4-5BFE-7F02-552C-4AD4B6287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A747A280-BE26-1420-E9D1-E384E39B96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0B31D7-9E8D-4210-92F1-DEBC8D72CBAC}" type="slidenum">
              <a:rPr lang="en-US" altLang="en-US" smtClean="0">
                <a:latin typeface="Calibri" panose="020F0502020204030204" pitchFamily="34" charset="0"/>
              </a:rPr>
              <a:pPr/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B1F98106-CDC4-C374-F376-8AC79164C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0E9768E9-36EC-347C-1A1F-CF079D8D1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Coolant system not modelled as it is not required when comparing against bench data, just inlet temperature and flow rate is needed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767652D0-02CD-4F78-F395-422D60593D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805E383-A769-4EF8-B35A-502FE00636F3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EA8E1666-5788-BD0A-75FA-5F8AF6C5E8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A01AC8C9-55EE-3BEF-5548-C38E5CB5B4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A95D9875-1A1F-2EEC-820C-D8475EBE16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2CFC7F4-7DFB-4A59-B097-EEB32129E102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7A5BF499-1666-92BB-15B3-D12F3F1D93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D5C36718-FD4D-27A4-E54E-FDC22901B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Two components were particularly tricky:</a:t>
            </a:r>
          </a:p>
          <a:p>
            <a:r>
              <a:rPr lang="en-GB" altLang="en-US"/>
              <a:t>The De-supeheater inside the LTR end-tank – unknown geometry &amp; </a:t>
            </a:r>
            <a:r>
              <a:rPr lang="en-GB" altLang="en-US">
                <a:solidFill>
                  <a:srgbClr val="FF0000"/>
                </a:solidFill>
              </a:rPr>
              <a:t>partial lack of data</a:t>
            </a:r>
          </a:p>
          <a:p>
            <a:r>
              <a:rPr lang="en-GB" altLang="en-US"/>
              <a:t>The IHX due to lack of specific test data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DC175E79-3365-F1C8-CDAC-8E4D5F578C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2859394-F6F9-4453-81D7-FD0A436A576F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6D0F7B62-2840-9854-59EC-168DBC391D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3E7982AA-C333-1FF1-6FC0-9C4BDEF89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DE1AD82A-5E3B-2981-87A8-E3478ED664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1103037-939D-4833-8D4B-FD979B119AF2}" type="slidenum">
              <a:rPr lang="en-US" altLang="en-US" smtClean="0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Components were then compiled into a refrigerant circuit based on the schematic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849C47-B394-49B8-89C1-A298CEB92B8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08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also plotted out CoP and Air Off temperatures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849C47-B394-49B8-89C1-A298CEB92B8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760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the R744 system, EXV2 is bidirectional depending on mode of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849C47-B394-49B8-89C1-A298CEB92B85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197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Idle phase: exterior </a:t>
            </a:r>
            <a:r>
              <a:rPr lang="en-GB" dirty="0" err="1"/>
              <a:t>htc</a:t>
            </a:r>
            <a:r>
              <a:rPr lang="en-GB" dirty="0"/>
              <a:t> decreases dramatically at idle (more cabin load) and OHX air inlet goes from 43 towards 49C</a:t>
            </a:r>
          </a:p>
          <a:p>
            <a:r>
              <a:rPr lang="en-GB" dirty="0"/>
              <a:t>Reason is that in test battery cooling was on therefore limited capacity to cool cab. In sim batt cooling was off, and the system </a:t>
            </a:r>
            <a:r>
              <a:rPr lang="en-GB"/>
              <a:t>had sufficient </a:t>
            </a:r>
            <a:r>
              <a:rPr lang="en-GB" dirty="0"/>
              <a:t>capacity to cool the cabin despite the more adverse exterior BC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849C47-B394-49B8-89C1-A298CEB92B85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25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AE Box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>
            <a:extLst>
              <a:ext uri="{FF2B5EF4-FFF2-40B4-BE49-F238E27FC236}">
                <a16:creationId xmlns:a16="http://schemas.microsoft.com/office/drawing/2014/main" id="{28EC3CB8-D610-3CCD-3E48-BB502B72E3A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89F70E2-37E9-073B-04BF-8C8596BE968B}"/>
                </a:ext>
              </a:extLst>
            </p:cNvPr>
            <p:cNvSpPr/>
            <p:nvPr userDrawn="1"/>
          </p:nvSpPr>
          <p:spPr bwMode="hidden">
            <a:xfrm>
              <a:off x="0" y="0"/>
              <a:ext cx="4572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3BF357-1F77-1224-0B43-6959F577AB9E}"/>
                </a:ext>
              </a:extLst>
            </p:cNvPr>
            <p:cNvSpPr/>
            <p:nvPr userDrawn="1"/>
          </p:nvSpPr>
          <p:spPr bwMode="hidden">
            <a:xfrm>
              <a:off x="8686800" y="0"/>
              <a:ext cx="4572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EEA89D-AAAB-B262-0E65-C221519A9472}"/>
                </a:ext>
              </a:extLst>
            </p:cNvPr>
            <p:cNvSpPr/>
            <p:nvPr userDrawn="1"/>
          </p:nvSpPr>
          <p:spPr bwMode="hidden">
            <a:xfrm>
              <a:off x="0" y="3790950"/>
              <a:ext cx="9144000" cy="1352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CD27DD-E042-2F6E-F05C-D5C04D582614}"/>
                </a:ext>
              </a:extLst>
            </p:cNvPr>
            <p:cNvSpPr/>
            <p:nvPr userDrawn="1"/>
          </p:nvSpPr>
          <p:spPr bwMode="hidden">
            <a:xfrm rot="-3540000">
              <a:off x="8484394" y="3474244"/>
              <a:ext cx="560387" cy="473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8" name="Picture 11">
            <a:extLst>
              <a:ext uri="{FF2B5EF4-FFF2-40B4-BE49-F238E27FC236}">
                <a16:creationId xmlns:a16="http://schemas.microsoft.com/office/drawing/2014/main" id="{A3B6530F-3A29-13FE-215E-FDB66C055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41775"/>
            <a:ext cx="13747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4324"/>
            <a:ext cx="7735824" cy="1257301"/>
          </a:xfrm>
        </p:spPr>
        <p:txBody>
          <a:bodyPr anchor="b"/>
          <a:lstStyle>
            <a:lvl1pPr>
              <a:defRPr sz="21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85802" y="1628774"/>
            <a:ext cx="7731125" cy="1933575"/>
          </a:xfrm>
        </p:spPr>
        <p:txBody>
          <a:bodyPr/>
          <a:lstStyle>
            <a:lvl1pPr marL="0" indent="0">
              <a:buFont typeface="Arial" pitchFamily="34" charset="0"/>
              <a:buNone/>
              <a:defRPr sz="2100" b="0">
                <a:solidFill>
                  <a:srgbClr val="FFFFFF"/>
                </a:solidFill>
                <a:latin typeface="+mn-lt"/>
              </a:defRPr>
            </a:lvl1pPr>
            <a:lvl2pPr marL="0" indent="0">
              <a:buFont typeface="Arial" pitchFamily="34" charset="0"/>
              <a:buNone/>
              <a:defRPr sz="1575" b="0">
                <a:latin typeface="+mn-lt"/>
              </a:defRPr>
            </a:lvl2pPr>
            <a:lvl3pPr marL="0" indent="0">
              <a:buNone/>
              <a:defRPr sz="1575" b="0">
                <a:latin typeface="+mn-lt"/>
              </a:defRPr>
            </a:lvl3pPr>
            <a:lvl4pPr marL="0" indent="0">
              <a:buNone/>
              <a:defRPr sz="1575" b="0">
                <a:latin typeface="+mn-lt"/>
              </a:defRPr>
            </a:lvl4pPr>
            <a:lvl5pPr marL="0" indent="0">
              <a:buFont typeface="Arial" pitchFamily="34" charset="0"/>
              <a:buNone/>
              <a:defRPr sz="1575" b="0"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575"/>
            </a:lvl6pPr>
            <a:lvl7pPr marL="0" indent="0">
              <a:spcBef>
                <a:spcPts val="0"/>
              </a:spcBef>
              <a:buNone/>
              <a:defRPr sz="1575"/>
            </a:lvl7pPr>
            <a:lvl8pPr marL="0" indent="0">
              <a:spcBef>
                <a:spcPts val="0"/>
              </a:spcBef>
              <a:buNone/>
              <a:defRPr sz="1575"/>
            </a:lvl8pPr>
            <a:lvl9pPr marL="0" indent="0">
              <a:spcBef>
                <a:spcPts val="0"/>
              </a:spcBef>
              <a:buNone/>
              <a:defRPr sz="15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665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wo Columns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9F4C9D4C-F23B-2C1B-95CE-333888994BA5}"/>
              </a:ext>
            </a:extLst>
          </p:cNvPr>
          <p:cNvSpPr/>
          <p:nvPr userDrawn="1"/>
        </p:nvSpPr>
        <p:spPr bwMode="hidden">
          <a:xfrm>
            <a:off x="0" y="295275"/>
            <a:ext cx="9144000" cy="4848225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E8521C-5065-E3D7-E345-E37FE90CBEAD}"/>
              </a:ext>
            </a:extLst>
          </p:cNvPr>
          <p:cNvCxnSpPr/>
          <p:nvPr userDrawn="1"/>
        </p:nvCxnSpPr>
        <p:spPr>
          <a:xfrm>
            <a:off x="457200" y="4827588"/>
            <a:ext cx="82296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A49DED2-7159-7DDD-0542-1DEFFAFA89B8}"/>
              </a:ext>
            </a:extLst>
          </p:cNvPr>
          <p:cNvSpPr txBox="1"/>
          <p:nvPr userDrawn="1"/>
        </p:nvSpPr>
        <p:spPr>
          <a:xfrm>
            <a:off x="457200" y="4873625"/>
            <a:ext cx="2130425" cy="920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cap="all" dirty="0">
                <a:latin typeface="+mj-lt"/>
                <a:ea typeface="+mn-ea"/>
              </a:rPr>
              <a:t>SAE INTERNATIONAL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5029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1226"/>
            <a:ext cx="8229600" cy="1255903"/>
          </a:xfrm>
        </p:spPr>
        <p:txBody>
          <a:bodyPr/>
          <a:lstStyle>
            <a:lvl1pPr>
              <a:defRPr sz="1800"/>
            </a:lvl1pPr>
            <a:lvl2pPr marL="0" indent="0">
              <a:defRPr sz="1800"/>
            </a:lvl2pPr>
            <a:lvl3pPr marL="173736" indent="-173736"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2286000"/>
            <a:ext cx="4050792" cy="2286000"/>
          </a:xfrm>
        </p:spPr>
        <p:txBody>
          <a:bodyPr/>
          <a:lstStyle>
            <a:lvl1pPr>
              <a:defRPr sz="1800"/>
            </a:lvl1pPr>
            <a:lvl2pPr marL="0" indent="0">
              <a:defRPr sz="1800"/>
            </a:lvl2pPr>
            <a:lvl3pPr marL="173736" indent="-173736">
              <a:defRPr sz="1800"/>
            </a:lvl3pPr>
            <a:lvl4pPr marL="466344" indent="-237744">
              <a:defRPr sz="1800"/>
            </a:lvl4pPr>
            <a:lvl5pPr marL="685800" indent="-173736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636008" y="2286000"/>
            <a:ext cx="4050792" cy="2286000"/>
          </a:xfrm>
        </p:spPr>
        <p:txBody>
          <a:bodyPr/>
          <a:lstStyle>
            <a:lvl1pPr>
              <a:defRPr sz="1800"/>
            </a:lvl1pPr>
            <a:lvl2pPr marL="0" indent="0">
              <a:defRPr sz="1800"/>
            </a:lvl2pPr>
            <a:lvl3pPr marL="173736" indent="-173736">
              <a:defRPr sz="1800"/>
            </a:lvl3pPr>
            <a:lvl4pPr marL="466344" indent="-237744">
              <a:defRPr sz="1800"/>
            </a:lvl4pPr>
            <a:lvl5pPr marL="685800" indent="-173736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0509284-B420-BDA7-8FA6-42E1831582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76DE8F1-04FB-1C73-0FEC-C1506B535A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FAFCE-E25D-436D-BA85-472A38F854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46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hree Columns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120533D5-85F3-9B6C-ADD1-ECCFFC02EEF0}"/>
              </a:ext>
            </a:extLst>
          </p:cNvPr>
          <p:cNvSpPr/>
          <p:nvPr userDrawn="1"/>
        </p:nvSpPr>
        <p:spPr bwMode="hidden">
          <a:xfrm>
            <a:off x="0" y="295275"/>
            <a:ext cx="9144000" cy="4848225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CA61F4-7807-B919-18F5-0636F6A136F0}"/>
              </a:ext>
            </a:extLst>
          </p:cNvPr>
          <p:cNvCxnSpPr/>
          <p:nvPr userDrawn="1"/>
        </p:nvCxnSpPr>
        <p:spPr>
          <a:xfrm>
            <a:off x="457200" y="4827588"/>
            <a:ext cx="82296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ABF2E-82BC-4C9B-3A4B-05C7B6480F52}"/>
              </a:ext>
            </a:extLst>
          </p:cNvPr>
          <p:cNvSpPr txBox="1"/>
          <p:nvPr userDrawn="1"/>
        </p:nvSpPr>
        <p:spPr>
          <a:xfrm>
            <a:off x="457200" y="4873625"/>
            <a:ext cx="2130425" cy="920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cap="all" dirty="0">
                <a:latin typeface="+mj-lt"/>
                <a:ea typeface="+mn-ea"/>
              </a:rPr>
              <a:t>SAE INTERNATIONAL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5029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1226"/>
            <a:ext cx="8229600" cy="1584325"/>
          </a:xfrm>
        </p:spPr>
        <p:txBody>
          <a:bodyPr/>
          <a:lstStyle>
            <a:lvl1pPr>
              <a:defRPr sz="1800"/>
            </a:lvl1pPr>
            <a:lvl2pPr marL="0" indent="0">
              <a:defRPr sz="1800"/>
            </a:lvl2pPr>
            <a:lvl3pPr marL="173736" indent="-173736">
              <a:defRPr sz="1800"/>
            </a:lvl3pPr>
            <a:lvl4pPr marL="466344" indent="-237744">
              <a:defRPr sz="18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457200" y="2606040"/>
            <a:ext cx="2651760" cy="1965960"/>
          </a:xfrm>
        </p:spPr>
        <p:txBody>
          <a:bodyPr/>
          <a:lstStyle>
            <a:lvl1pPr marL="0" indent="0">
              <a:defRPr sz="1800"/>
            </a:lvl1pPr>
            <a:lvl2pPr marL="0" indent="0">
              <a:defRPr sz="1800"/>
            </a:lvl2pPr>
            <a:lvl3pPr marL="173736" indent="-173736">
              <a:defRPr sz="1800"/>
            </a:lvl3pPr>
            <a:lvl4pPr marL="466344" indent="-237744">
              <a:defRPr sz="1800"/>
            </a:lvl4pPr>
            <a:lvl5pPr marL="685800" indent="-173736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>
          <a:xfrm>
            <a:off x="3246120" y="2606040"/>
            <a:ext cx="2651760" cy="1965960"/>
          </a:xfrm>
        </p:spPr>
        <p:txBody>
          <a:bodyPr/>
          <a:lstStyle>
            <a:lvl1pPr marL="0" indent="0">
              <a:defRPr sz="1800"/>
            </a:lvl1pPr>
            <a:lvl2pPr marL="0" indent="0">
              <a:defRPr sz="1800"/>
            </a:lvl2pPr>
            <a:lvl3pPr marL="173736" indent="-173736">
              <a:defRPr sz="1800"/>
            </a:lvl3pPr>
            <a:lvl4pPr marL="466344" indent="-237744">
              <a:defRPr sz="1800"/>
            </a:lvl4pPr>
            <a:lvl5pPr marL="685800" indent="-173736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/>
          </p:nvPr>
        </p:nvSpPr>
        <p:spPr>
          <a:xfrm>
            <a:off x="6035040" y="2606040"/>
            <a:ext cx="2651760" cy="1965960"/>
          </a:xfrm>
        </p:spPr>
        <p:txBody>
          <a:bodyPr/>
          <a:lstStyle>
            <a:lvl1pPr marL="0" indent="0">
              <a:defRPr sz="1800"/>
            </a:lvl1pPr>
            <a:lvl2pPr marL="0" indent="0">
              <a:defRPr sz="1800"/>
            </a:lvl2pPr>
            <a:lvl3pPr marL="173736" indent="-173736">
              <a:defRPr sz="1800"/>
            </a:lvl3pPr>
            <a:lvl4pPr marL="466344" indent="-237744">
              <a:defRPr sz="1800"/>
            </a:lvl4pPr>
            <a:lvl5pPr marL="685800" indent="-173736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79CF034-AA28-82D7-C083-013B444514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13698B6-2CD8-C037-2CBA-BDC7CA673E9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5B6A4-C2EE-4F7C-97C0-291E1EC2B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139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lumns with Captions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1F5B126A-F334-D93B-3EFE-80EC4FE1D1C9}"/>
              </a:ext>
            </a:extLst>
          </p:cNvPr>
          <p:cNvSpPr/>
          <p:nvPr userDrawn="1"/>
        </p:nvSpPr>
        <p:spPr bwMode="hidden">
          <a:xfrm>
            <a:off x="0" y="292100"/>
            <a:ext cx="9144000" cy="4848225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51BA9D-9E2D-B558-2669-9C48B2647305}"/>
              </a:ext>
            </a:extLst>
          </p:cNvPr>
          <p:cNvCxnSpPr/>
          <p:nvPr userDrawn="1"/>
        </p:nvCxnSpPr>
        <p:spPr>
          <a:xfrm>
            <a:off x="457200" y="4827588"/>
            <a:ext cx="82296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D21ABB1-484E-F728-8A3B-2AC943E52441}"/>
              </a:ext>
            </a:extLst>
          </p:cNvPr>
          <p:cNvSpPr txBox="1"/>
          <p:nvPr userDrawn="1"/>
        </p:nvSpPr>
        <p:spPr>
          <a:xfrm>
            <a:off x="457200" y="4873625"/>
            <a:ext cx="2130425" cy="920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cap="all" dirty="0">
                <a:latin typeface="+mj-lt"/>
                <a:ea typeface="+mn-ea"/>
              </a:rPr>
              <a:t>SAE INTERNATIONAL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5029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2651760" cy="1280160"/>
          </a:xfrm>
        </p:spPr>
        <p:txBody>
          <a:bodyPr/>
          <a:lstStyle>
            <a:lvl1pPr marL="0" indent="0">
              <a:defRPr sz="1800"/>
            </a:lvl1pPr>
            <a:lvl2pPr marL="0" indent="0">
              <a:defRPr sz="1800"/>
            </a:lvl2pPr>
            <a:lvl3pPr marL="173736" indent="-173736">
              <a:defRPr sz="1800"/>
            </a:lvl3pPr>
            <a:lvl4pPr marL="466344" indent="-237744">
              <a:defRPr sz="1800"/>
            </a:lvl4pPr>
            <a:lvl5pPr marL="685800" indent="-173736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>
          <a:xfrm>
            <a:off x="3246120" y="914400"/>
            <a:ext cx="2651760" cy="1280160"/>
          </a:xfrm>
        </p:spPr>
        <p:txBody>
          <a:bodyPr/>
          <a:lstStyle>
            <a:lvl1pPr marL="0" indent="0">
              <a:defRPr sz="1800"/>
            </a:lvl1pPr>
            <a:lvl2pPr marL="0" indent="0">
              <a:defRPr sz="1800"/>
            </a:lvl2pPr>
            <a:lvl3pPr marL="173736" indent="-173736">
              <a:defRPr sz="1800"/>
            </a:lvl3pPr>
            <a:lvl4pPr marL="466344" indent="-237744">
              <a:defRPr sz="1800"/>
            </a:lvl4pPr>
            <a:lvl5pPr marL="685800" indent="-173736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/>
          </p:nvPr>
        </p:nvSpPr>
        <p:spPr>
          <a:xfrm>
            <a:off x="6035040" y="914400"/>
            <a:ext cx="2651760" cy="1280160"/>
          </a:xfrm>
        </p:spPr>
        <p:txBody>
          <a:bodyPr/>
          <a:lstStyle>
            <a:lvl1pPr marL="0" indent="0">
              <a:defRPr sz="1800"/>
            </a:lvl1pPr>
            <a:lvl2pPr marL="0" indent="0">
              <a:defRPr sz="1800"/>
            </a:lvl2pPr>
            <a:lvl3pPr marL="173736" indent="-173736">
              <a:defRPr sz="1800"/>
            </a:lvl3pPr>
            <a:lvl4pPr marL="466344" indent="-237744">
              <a:defRPr sz="1800"/>
            </a:lvl4pPr>
            <a:lvl5pPr marL="685800" indent="-173736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57200" y="2266950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750" b="0"/>
            </a:lvl1pPr>
            <a:lvl2pPr marL="0" indent="0">
              <a:buFont typeface="Arial" pitchFamily="34" charset="0"/>
              <a:buNone/>
              <a:defRPr sz="750" b="0"/>
            </a:lvl2pPr>
            <a:lvl3pPr marL="0" indent="0">
              <a:buNone/>
              <a:defRPr sz="750" b="0"/>
            </a:lvl3pPr>
            <a:lvl4pPr marL="0" indent="0">
              <a:buNone/>
              <a:defRPr sz="750" b="0"/>
            </a:lvl4pPr>
            <a:lvl5pPr marL="0" indent="0">
              <a:buNone/>
              <a:defRPr sz="750" b="0"/>
            </a:lvl5pPr>
            <a:lvl6pPr marL="0" indent="0">
              <a:buNone/>
              <a:defRPr sz="750"/>
            </a:lvl6pPr>
            <a:lvl8pPr marL="0" indent="0">
              <a:buNone/>
              <a:defRPr sz="750"/>
            </a:lvl8pPr>
            <a:lvl9pPr marL="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3246120" y="2266950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750" b="0"/>
            </a:lvl1pPr>
            <a:lvl2pPr marL="0" indent="0">
              <a:buFont typeface="Arial" pitchFamily="34" charset="0"/>
              <a:buNone/>
              <a:defRPr sz="750" b="0"/>
            </a:lvl2pPr>
            <a:lvl3pPr marL="0" indent="0">
              <a:buNone/>
              <a:defRPr sz="750" b="0"/>
            </a:lvl3pPr>
            <a:lvl4pPr marL="0" indent="0">
              <a:buNone/>
              <a:defRPr sz="750" b="0"/>
            </a:lvl4pPr>
            <a:lvl5pPr marL="0" indent="0">
              <a:buNone/>
              <a:defRPr sz="750" b="0"/>
            </a:lvl5pPr>
            <a:lvl6pPr marL="0" indent="0">
              <a:buNone/>
              <a:defRPr sz="750"/>
            </a:lvl6pPr>
            <a:lvl8pPr marL="0" indent="0">
              <a:buNone/>
              <a:defRPr sz="750"/>
            </a:lvl8pPr>
            <a:lvl9pPr marL="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6035040" y="2266950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750" b="0"/>
            </a:lvl1pPr>
            <a:lvl2pPr marL="0" indent="0">
              <a:buFont typeface="Arial" pitchFamily="34" charset="0"/>
              <a:buNone/>
              <a:defRPr sz="750" b="0"/>
            </a:lvl2pPr>
            <a:lvl3pPr marL="0" indent="0">
              <a:buNone/>
              <a:defRPr sz="750" b="0"/>
            </a:lvl3pPr>
            <a:lvl4pPr marL="0" indent="0">
              <a:buNone/>
              <a:defRPr sz="750" b="0"/>
            </a:lvl4pPr>
            <a:lvl5pPr marL="0" indent="0">
              <a:buNone/>
              <a:defRPr sz="750" b="0"/>
            </a:lvl5pPr>
            <a:lvl6pPr marL="0" indent="0">
              <a:buNone/>
              <a:defRPr sz="750"/>
            </a:lvl6pPr>
            <a:lvl8pPr marL="0" indent="0">
              <a:buNone/>
              <a:defRPr sz="750"/>
            </a:lvl8pPr>
            <a:lvl9pPr marL="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6"/>
          <p:cNvSpPr>
            <a:spLocks noGrp="1"/>
          </p:cNvSpPr>
          <p:nvPr>
            <p:ph sz="quarter" idx="19"/>
          </p:nvPr>
        </p:nvSpPr>
        <p:spPr>
          <a:xfrm>
            <a:off x="457200" y="2854139"/>
            <a:ext cx="2651760" cy="1280160"/>
          </a:xfrm>
        </p:spPr>
        <p:txBody>
          <a:bodyPr/>
          <a:lstStyle>
            <a:lvl1pPr marL="0" indent="0">
              <a:defRPr sz="1800"/>
            </a:lvl1pPr>
            <a:lvl2pPr marL="0" indent="0">
              <a:defRPr sz="1800"/>
            </a:lvl2pPr>
            <a:lvl3pPr marL="173736" indent="-173736">
              <a:defRPr sz="1800"/>
            </a:lvl3pPr>
            <a:lvl4pPr marL="466344" indent="-237744">
              <a:defRPr sz="1800"/>
            </a:lvl4pPr>
            <a:lvl5pPr marL="685800" indent="-173736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18"/>
          <p:cNvSpPr>
            <a:spLocks noGrp="1"/>
          </p:cNvSpPr>
          <p:nvPr>
            <p:ph sz="quarter" idx="20"/>
          </p:nvPr>
        </p:nvSpPr>
        <p:spPr>
          <a:xfrm>
            <a:off x="3246120" y="2854139"/>
            <a:ext cx="2651760" cy="1280160"/>
          </a:xfrm>
        </p:spPr>
        <p:txBody>
          <a:bodyPr/>
          <a:lstStyle>
            <a:lvl1pPr marL="0" indent="0">
              <a:defRPr sz="1800"/>
            </a:lvl1pPr>
            <a:lvl2pPr marL="0" indent="0">
              <a:defRPr sz="1800"/>
            </a:lvl2pPr>
            <a:lvl3pPr marL="173736" indent="-173736">
              <a:defRPr sz="1800"/>
            </a:lvl3pPr>
            <a:lvl4pPr marL="466344" indent="-237744">
              <a:defRPr sz="1800"/>
            </a:lvl4pPr>
            <a:lvl5pPr marL="685800" indent="-173736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20"/>
          <p:cNvSpPr>
            <a:spLocks noGrp="1"/>
          </p:cNvSpPr>
          <p:nvPr>
            <p:ph sz="quarter" idx="21"/>
          </p:nvPr>
        </p:nvSpPr>
        <p:spPr>
          <a:xfrm>
            <a:off x="6035040" y="2854139"/>
            <a:ext cx="2651760" cy="1280160"/>
          </a:xfrm>
        </p:spPr>
        <p:txBody>
          <a:bodyPr/>
          <a:lstStyle>
            <a:lvl1pPr marL="0" indent="0">
              <a:defRPr sz="1800"/>
            </a:lvl1pPr>
            <a:lvl2pPr marL="0" indent="0">
              <a:defRPr sz="1800"/>
            </a:lvl2pPr>
            <a:lvl3pPr marL="173736" indent="-173736">
              <a:defRPr sz="1800"/>
            </a:lvl3pPr>
            <a:lvl4pPr marL="466344" indent="-237744">
              <a:defRPr sz="1800"/>
            </a:lvl4pPr>
            <a:lvl5pPr marL="685800" indent="-173736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457200" y="4206689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750" b="0"/>
            </a:lvl1pPr>
            <a:lvl2pPr marL="0" indent="0">
              <a:buFont typeface="Arial" pitchFamily="34" charset="0"/>
              <a:buNone/>
              <a:defRPr sz="750" b="0"/>
            </a:lvl2pPr>
            <a:lvl3pPr marL="0" indent="0">
              <a:buNone/>
              <a:defRPr sz="750" b="0"/>
            </a:lvl3pPr>
            <a:lvl4pPr marL="0" indent="0">
              <a:buNone/>
              <a:defRPr sz="750" b="0"/>
            </a:lvl4pPr>
            <a:lvl5pPr marL="0" indent="0">
              <a:buNone/>
              <a:defRPr sz="750" b="0"/>
            </a:lvl5pPr>
            <a:lvl6pPr marL="0" indent="0">
              <a:buNone/>
              <a:defRPr sz="750"/>
            </a:lvl6pPr>
            <a:lvl8pPr marL="0" indent="0">
              <a:buNone/>
              <a:defRPr sz="750"/>
            </a:lvl8pPr>
            <a:lvl9pPr marL="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3246120" y="4206689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750" b="0"/>
            </a:lvl1pPr>
            <a:lvl2pPr marL="0" indent="0">
              <a:buFont typeface="Arial" pitchFamily="34" charset="0"/>
              <a:buNone/>
              <a:defRPr sz="750" b="0"/>
            </a:lvl2pPr>
            <a:lvl3pPr marL="0" indent="0">
              <a:buNone/>
              <a:defRPr sz="750" b="0"/>
            </a:lvl3pPr>
            <a:lvl4pPr marL="0" indent="0">
              <a:buNone/>
              <a:defRPr sz="750" b="0"/>
            </a:lvl4pPr>
            <a:lvl5pPr marL="0" indent="0">
              <a:buNone/>
              <a:defRPr sz="750" b="0"/>
            </a:lvl5pPr>
            <a:lvl6pPr marL="0" indent="0">
              <a:buNone/>
              <a:defRPr sz="750"/>
            </a:lvl6pPr>
            <a:lvl8pPr marL="0" indent="0">
              <a:buNone/>
              <a:defRPr sz="750"/>
            </a:lvl8pPr>
            <a:lvl9pPr marL="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6035040" y="4206689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750" b="0"/>
            </a:lvl1pPr>
            <a:lvl2pPr marL="0" indent="0">
              <a:buFont typeface="Arial" pitchFamily="34" charset="0"/>
              <a:buNone/>
              <a:defRPr sz="750" b="0"/>
            </a:lvl2pPr>
            <a:lvl3pPr marL="0" indent="0">
              <a:buNone/>
              <a:defRPr sz="750" b="0"/>
            </a:lvl3pPr>
            <a:lvl4pPr marL="0" indent="0">
              <a:buNone/>
              <a:defRPr sz="750" b="0"/>
            </a:lvl4pPr>
            <a:lvl5pPr marL="0" indent="0">
              <a:buNone/>
              <a:defRPr sz="750" b="0"/>
            </a:lvl5pPr>
            <a:lvl6pPr marL="0" indent="0">
              <a:buNone/>
              <a:defRPr sz="750"/>
            </a:lvl6pPr>
            <a:lvl8pPr marL="0" indent="0">
              <a:buNone/>
              <a:defRPr sz="750"/>
            </a:lvl8pPr>
            <a:lvl9pPr marL="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88BA5D-DAD9-9534-9D12-8FB6C0208C74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84C58C-E9F7-6B1C-5417-5F5B410D7FD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0C5F-8165-470E-A86B-C899BD34A6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37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Image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1026184-6F7D-4EC1-78E6-2F479E31D119}"/>
              </a:ext>
            </a:extLst>
          </p:cNvPr>
          <p:cNvCxnSpPr/>
          <p:nvPr userDrawn="1"/>
        </p:nvCxnSpPr>
        <p:spPr>
          <a:xfrm>
            <a:off x="457200" y="4827588"/>
            <a:ext cx="8229600" cy="15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03DD084-C5A2-1ECD-F56E-6E1024C797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4873625"/>
            <a:ext cx="2130425" cy="92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600" b="1">
                <a:solidFill>
                  <a:schemeClr val="bg1"/>
                </a:solidFill>
              </a:rPr>
              <a:t>SAE INTERNATIONAL</a:t>
            </a: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033C0FA4-5ABD-A803-4027-FC70FC9EF785}"/>
              </a:ext>
            </a:extLst>
          </p:cNvPr>
          <p:cNvSpPr/>
          <p:nvPr userDrawn="1"/>
        </p:nvSpPr>
        <p:spPr>
          <a:xfrm>
            <a:off x="457200" y="433388"/>
            <a:ext cx="8229600" cy="4138612"/>
          </a:xfrm>
          <a:custGeom>
            <a:avLst/>
            <a:gdLst>
              <a:gd name="connsiteX0" fmla="*/ 7950394 w 8229600"/>
              <a:gd name="connsiteY0" fmla="*/ 4139231 h 4139231"/>
              <a:gd name="connsiteX1" fmla="*/ 8229600 w 8229600"/>
              <a:gd name="connsiteY1" fmla="*/ 369250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600" h="4139231">
                <a:moveTo>
                  <a:pt x="7950394" y="4139231"/>
                </a:moveTo>
                <a:lnTo>
                  <a:pt x="8229600" y="3692501"/>
                </a:lnTo>
                <a:cubicBezTo>
                  <a:pt x="8227273" y="2461667"/>
                  <a:pt x="8224947" y="1230834"/>
                  <a:pt x="8222620" y="0"/>
                </a:cubicBezTo>
                <a:lnTo>
                  <a:pt x="0" y="0"/>
                </a:lnTo>
                <a:lnTo>
                  <a:pt x="0" y="4139231"/>
                </a:lnTo>
                <a:lnTo>
                  <a:pt x="7950394" y="41392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58368"/>
            <a:ext cx="7620000" cy="548640"/>
          </a:xfrm>
        </p:spPr>
        <p:txBody>
          <a:bodyPr>
            <a:noAutofit/>
          </a:bodyPr>
          <a:lstStyle>
            <a:lvl1pPr>
              <a:defRPr sz="37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2000" y="1428750"/>
            <a:ext cx="7620000" cy="283464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800" b="0">
                <a:solidFill>
                  <a:srgbClr val="FFFFFF"/>
                </a:solidFill>
              </a:defRPr>
            </a:lvl1pPr>
            <a:lvl2pPr marL="129779" marR="0" indent="-129779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 sz="1800" b="0">
                <a:solidFill>
                  <a:srgbClr val="FFFFFF"/>
                </a:solidFill>
              </a:defRPr>
            </a:lvl2pPr>
            <a:lvl3pPr marL="345281" indent="-17264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b="0"/>
            </a:lvl3pPr>
            <a:lvl4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/>
            </a:lvl4pPr>
            <a:lvl5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/>
            </a:lvl5pPr>
            <a:lvl6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/>
            </a:lvl6pPr>
            <a:lvl7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/>
            </a:lvl7pPr>
            <a:lvl8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/>
            </a:lvl8pPr>
            <a:lvl9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88C8E0-7DEA-0131-A800-79508A93D4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A6E29F-490F-0A24-D2B1-8AF8E8BA71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E506F24-B7B1-46A7-8E7C-52844C5E86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56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Color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C29DAC2-D543-E0C4-94BC-0169768479F9}"/>
              </a:ext>
            </a:extLst>
          </p:cNvPr>
          <p:cNvCxnSpPr/>
          <p:nvPr userDrawn="1"/>
        </p:nvCxnSpPr>
        <p:spPr>
          <a:xfrm>
            <a:off x="457200" y="4827588"/>
            <a:ext cx="8229600" cy="15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1F45F07-79CA-1BB8-CE02-7E429FEA87BE}"/>
              </a:ext>
            </a:extLst>
          </p:cNvPr>
          <p:cNvSpPr txBox="1"/>
          <p:nvPr userDrawn="1"/>
        </p:nvSpPr>
        <p:spPr>
          <a:xfrm>
            <a:off x="457200" y="4873625"/>
            <a:ext cx="2130425" cy="920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cap="all" dirty="0">
                <a:solidFill>
                  <a:schemeClr val="bg1"/>
                </a:solidFill>
                <a:latin typeface="+mj-lt"/>
                <a:ea typeface="+mn-ea"/>
              </a:rPr>
              <a:t>SAE INTERNATIONAL</a:t>
            </a: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E84A6A0C-30A0-A2EE-714C-2E7336AC4324}"/>
              </a:ext>
            </a:extLst>
          </p:cNvPr>
          <p:cNvSpPr/>
          <p:nvPr userDrawn="1"/>
        </p:nvSpPr>
        <p:spPr>
          <a:xfrm>
            <a:off x="457200" y="433388"/>
            <a:ext cx="8229600" cy="4138612"/>
          </a:xfrm>
          <a:custGeom>
            <a:avLst/>
            <a:gdLst>
              <a:gd name="connsiteX0" fmla="*/ 7950394 w 8229600"/>
              <a:gd name="connsiteY0" fmla="*/ 4139231 h 4139231"/>
              <a:gd name="connsiteX1" fmla="*/ 8229600 w 8229600"/>
              <a:gd name="connsiteY1" fmla="*/ 369250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600" h="4139231">
                <a:moveTo>
                  <a:pt x="7950394" y="4139231"/>
                </a:moveTo>
                <a:lnTo>
                  <a:pt x="8229600" y="3692501"/>
                </a:lnTo>
                <a:cubicBezTo>
                  <a:pt x="8227273" y="2461667"/>
                  <a:pt x="8224947" y="1230834"/>
                  <a:pt x="8222620" y="0"/>
                </a:cubicBezTo>
                <a:lnTo>
                  <a:pt x="0" y="0"/>
                </a:lnTo>
                <a:lnTo>
                  <a:pt x="0" y="4139231"/>
                </a:lnTo>
                <a:lnTo>
                  <a:pt x="7950394" y="41392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58368"/>
            <a:ext cx="7620000" cy="548640"/>
          </a:xfrm>
        </p:spPr>
        <p:txBody>
          <a:bodyPr>
            <a:noAutofit/>
          </a:bodyPr>
          <a:lstStyle>
            <a:lvl1pPr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2000" y="1428750"/>
            <a:ext cx="7620000" cy="28346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129779" indent="-129779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345281" indent="-17264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>
                <a:solidFill>
                  <a:schemeClr val="bg1"/>
                </a:solidFill>
              </a:defRPr>
            </a:lvl4pPr>
            <a:lvl5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>
                <a:solidFill>
                  <a:schemeClr val="bg1"/>
                </a:solidFill>
              </a:defRPr>
            </a:lvl5pPr>
            <a:lvl6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>
                <a:solidFill>
                  <a:schemeClr val="bg1"/>
                </a:solidFill>
              </a:defRPr>
            </a:lvl6pPr>
            <a:lvl7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>
                <a:solidFill>
                  <a:schemeClr val="bg1"/>
                </a:solidFill>
              </a:defRPr>
            </a:lvl7pPr>
            <a:lvl8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>
                <a:solidFill>
                  <a:schemeClr val="bg1"/>
                </a:solidFill>
              </a:defRPr>
            </a:lvl8pPr>
            <a:lvl9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8AC01C-1E45-E39F-A946-6C281AE380F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802AED-9EF4-2BE3-DC2F-9244936D4A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14A8C7-7E59-453D-BE4F-A8AA70D2B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Color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5BAF3DA-A29A-470A-2F85-6E36C918EC46}"/>
              </a:ext>
            </a:extLst>
          </p:cNvPr>
          <p:cNvCxnSpPr/>
          <p:nvPr userDrawn="1"/>
        </p:nvCxnSpPr>
        <p:spPr>
          <a:xfrm>
            <a:off x="457200" y="4827588"/>
            <a:ext cx="8229600" cy="15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27AA1C-5A2C-DA20-56CC-08D283FBE13D}"/>
              </a:ext>
            </a:extLst>
          </p:cNvPr>
          <p:cNvSpPr txBox="1"/>
          <p:nvPr userDrawn="1"/>
        </p:nvSpPr>
        <p:spPr>
          <a:xfrm>
            <a:off x="457200" y="4873625"/>
            <a:ext cx="2130425" cy="920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cap="all" dirty="0">
                <a:solidFill>
                  <a:schemeClr val="bg1"/>
                </a:solidFill>
                <a:latin typeface="+mj-lt"/>
                <a:ea typeface="+mn-ea"/>
              </a:rPr>
              <a:t>SAE INTERNATIONAL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46D8F5BF-13FB-C544-5B47-AE4526902756}"/>
              </a:ext>
            </a:extLst>
          </p:cNvPr>
          <p:cNvSpPr/>
          <p:nvPr userDrawn="1"/>
        </p:nvSpPr>
        <p:spPr>
          <a:xfrm>
            <a:off x="457200" y="433388"/>
            <a:ext cx="8229600" cy="4138612"/>
          </a:xfrm>
          <a:custGeom>
            <a:avLst/>
            <a:gdLst>
              <a:gd name="connsiteX0" fmla="*/ 7950394 w 8229600"/>
              <a:gd name="connsiteY0" fmla="*/ 4139231 h 4139231"/>
              <a:gd name="connsiteX1" fmla="*/ 8229600 w 8229600"/>
              <a:gd name="connsiteY1" fmla="*/ 369250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600" h="4139231">
                <a:moveTo>
                  <a:pt x="7950394" y="4139231"/>
                </a:moveTo>
                <a:lnTo>
                  <a:pt x="8229600" y="3692501"/>
                </a:lnTo>
                <a:cubicBezTo>
                  <a:pt x="8227273" y="2461667"/>
                  <a:pt x="8224947" y="1230834"/>
                  <a:pt x="8222620" y="0"/>
                </a:cubicBezTo>
                <a:lnTo>
                  <a:pt x="0" y="0"/>
                </a:lnTo>
                <a:lnTo>
                  <a:pt x="0" y="4139231"/>
                </a:lnTo>
                <a:lnTo>
                  <a:pt x="7950394" y="41392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2000" y="657224"/>
            <a:ext cx="7620000" cy="3429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7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75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75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75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75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75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75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75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2B7D2-8759-C2E8-0F3B-3ABFC9E49DF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FEE0E-E652-AF31-E8C3-F2B5C2809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EE618C-C301-4685-BF79-072236CCD0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6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4EBF55C3-6A88-692F-5B6C-C339C59809EF}"/>
              </a:ext>
            </a:extLst>
          </p:cNvPr>
          <p:cNvSpPr/>
          <p:nvPr userDrawn="1"/>
        </p:nvSpPr>
        <p:spPr bwMode="hidden">
          <a:xfrm>
            <a:off x="0" y="292100"/>
            <a:ext cx="9144000" cy="4848225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F28217-F87E-D991-C50D-2AC210BAAAF9}"/>
              </a:ext>
            </a:extLst>
          </p:cNvPr>
          <p:cNvCxnSpPr/>
          <p:nvPr userDrawn="1"/>
        </p:nvCxnSpPr>
        <p:spPr>
          <a:xfrm>
            <a:off x="457200" y="4827588"/>
            <a:ext cx="82296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26C45CB-0928-AB4F-BB94-2232DA57D600}"/>
              </a:ext>
            </a:extLst>
          </p:cNvPr>
          <p:cNvSpPr txBox="1"/>
          <p:nvPr userDrawn="1"/>
        </p:nvSpPr>
        <p:spPr>
          <a:xfrm>
            <a:off x="457200" y="4873625"/>
            <a:ext cx="2130425" cy="920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cap="all" dirty="0">
                <a:latin typeface="+mj-lt"/>
                <a:ea typeface="+mn-ea"/>
              </a:rPr>
              <a:t>SAE INTERNATIONAL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502920"/>
          </a:xfr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911224"/>
            <a:ext cx="8229600" cy="3657600"/>
          </a:xfrm>
        </p:spPr>
        <p:txBody>
          <a:bodyPr/>
          <a:lstStyle>
            <a:lvl1pPr>
              <a:defRPr sz="1800"/>
            </a:lvl1pPr>
            <a:lvl2pPr marL="0" indent="0">
              <a:defRPr sz="1800"/>
            </a:lvl2pPr>
            <a:lvl3pPr marL="173736" indent="-173736">
              <a:defRPr sz="1800"/>
            </a:lvl3pPr>
            <a:lvl4pPr marL="466344" indent="-237744">
              <a:defRPr sz="1800"/>
            </a:lvl4pPr>
            <a:lvl5pPr marL="685800" indent="-173736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16AA3-99FE-EAA8-D105-44D4D1D730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6B361-7172-ED16-BC2D-906F4FB0D0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5342-E1A6-4F4D-8749-431385E4A4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19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-thir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B5D05802-D52B-6FC3-5211-3588E5A333A8}"/>
              </a:ext>
            </a:extLst>
          </p:cNvPr>
          <p:cNvSpPr/>
          <p:nvPr userDrawn="1"/>
        </p:nvSpPr>
        <p:spPr bwMode="hidden">
          <a:xfrm>
            <a:off x="0" y="295275"/>
            <a:ext cx="9144000" cy="4848225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F30947-B027-2998-ED18-B0E022BAB101}"/>
              </a:ext>
            </a:extLst>
          </p:cNvPr>
          <p:cNvCxnSpPr/>
          <p:nvPr userDrawn="1"/>
        </p:nvCxnSpPr>
        <p:spPr>
          <a:xfrm>
            <a:off x="457200" y="4827588"/>
            <a:ext cx="82296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E26D06E-3BEC-5FD0-0734-D267A61B4A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4873625"/>
            <a:ext cx="2130425" cy="92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600" b="1"/>
              <a:t>SAE INTERNATIONAL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5029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911224"/>
            <a:ext cx="2651760" cy="3657600"/>
          </a:xfrm>
        </p:spPr>
        <p:txBody>
          <a:bodyPr/>
          <a:lstStyle>
            <a:lvl1pPr marL="0" indent="0">
              <a:defRPr sz="1800"/>
            </a:lvl1pPr>
            <a:lvl2pPr marL="0" indent="0">
              <a:defRPr sz="1800"/>
            </a:lvl2pPr>
            <a:lvl3pPr marL="173736" indent="-173736">
              <a:defRPr sz="1800"/>
            </a:lvl3pPr>
            <a:lvl4pPr marL="466344" indent="-237744">
              <a:defRPr sz="1800"/>
            </a:lvl4pPr>
            <a:lvl5pPr marL="685800" indent="-173736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246120" y="911224"/>
            <a:ext cx="5440680" cy="3657600"/>
          </a:xfrm>
        </p:spPr>
        <p:txBody>
          <a:bodyPr/>
          <a:lstStyle>
            <a:lvl1pPr>
              <a:defRPr sz="1800"/>
            </a:lvl1pPr>
            <a:lvl2pPr marL="0" indent="0">
              <a:defRPr sz="1800"/>
            </a:lvl2pPr>
            <a:lvl3pPr marL="173736" indent="-173736">
              <a:defRPr sz="1800"/>
            </a:lvl3pPr>
            <a:lvl4pPr marL="466344" indent="-237744">
              <a:defRPr sz="1800"/>
            </a:lvl4pPr>
            <a:lvl5pPr marL="685800" indent="-173736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4258CE8-5836-34DE-9F5D-B05909079FD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AAC093E-0D66-E193-150B-E389BBCBC2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8F37A-8125-49C7-A40C-5544A5836F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66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s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C1E3EEC7-4C81-F819-4A41-B7CE66C405AC}"/>
              </a:ext>
            </a:extLst>
          </p:cNvPr>
          <p:cNvSpPr/>
          <p:nvPr userDrawn="1"/>
        </p:nvSpPr>
        <p:spPr bwMode="hidden">
          <a:xfrm>
            <a:off x="0" y="292100"/>
            <a:ext cx="9144000" cy="4846638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662EF9-8580-9477-23C2-9F3F4278ECE5}"/>
              </a:ext>
            </a:extLst>
          </p:cNvPr>
          <p:cNvCxnSpPr/>
          <p:nvPr userDrawn="1"/>
        </p:nvCxnSpPr>
        <p:spPr>
          <a:xfrm>
            <a:off x="457200" y="4827588"/>
            <a:ext cx="82296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327CE63-7E28-2A11-DFB8-386634DC7559}"/>
              </a:ext>
            </a:extLst>
          </p:cNvPr>
          <p:cNvSpPr txBox="1"/>
          <p:nvPr userDrawn="1"/>
        </p:nvSpPr>
        <p:spPr>
          <a:xfrm>
            <a:off x="457200" y="4873625"/>
            <a:ext cx="2130425" cy="920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cap="all" dirty="0">
                <a:latin typeface="+mj-lt"/>
                <a:ea typeface="+mn-ea"/>
              </a:rPr>
              <a:t>SAE INTERNATIONAL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5029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911224"/>
            <a:ext cx="4050792" cy="3657600"/>
          </a:xfrm>
        </p:spPr>
        <p:txBody>
          <a:bodyPr/>
          <a:lstStyle>
            <a:lvl1pPr>
              <a:defRPr sz="1800"/>
            </a:lvl1pPr>
            <a:lvl2pPr marL="0" indent="0">
              <a:defRPr sz="1800"/>
            </a:lvl2pPr>
            <a:lvl3pPr marL="173736" indent="-173736">
              <a:defRPr sz="1800"/>
            </a:lvl3pPr>
            <a:lvl4pPr marL="466344" indent="-237744">
              <a:defRPr sz="1800"/>
            </a:lvl4pPr>
            <a:lvl5pPr marL="685800" indent="-173736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36008" y="911224"/>
            <a:ext cx="4050792" cy="3657600"/>
          </a:xfrm>
        </p:spPr>
        <p:txBody>
          <a:bodyPr/>
          <a:lstStyle>
            <a:lvl1pPr>
              <a:defRPr sz="1800"/>
            </a:lvl1pPr>
            <a:lvl2pPr marL="0" indent="0">
              <a:defRPr sz="1800"/>
            </a:lvl2pPr>
            <a:lvl3pPr marL="173736" indent="-173736">
              <a:defRPr sz="1800"/>
            </a:lvl3pPr>
            <a:lvl4pPr marL="466344" indent="-237744">
              <a:defRPr sz="1800"/>
            </a:lvl4pPr>
            <a:lvl5pPr marL="685800" indent="-173736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9A8F549-B465-67D8-E870-FF881AEE8A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5D7F78D-B042-ABD2-DF2F-82F6AF0DA4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25674-E03F-4A91-8707-04EF93191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65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-thirds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531A2463-6AA0-E73C-0CDD-5FAD91F847C9}"/>
              </a:ext>
            </a:extLst>
          </p:cNvPr>
          <p:cNvSpPr/>
          <p:nvPr userDrawn="1"/>
        </p:nvSpPr>
        <p:spPr bwMode="hidden">
          <a:xfrm>
            <a:off x="0" y="295275"/>
            <a:ext cx="9144000" cy="4848225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5B4A4E-D284-CA7E-18D3-D31D0B41849A}"/>
              </a:ext>
            </a:extLst>
          </p:cNvPr>
          <p:cNvCxnSpPr/>
          <p:nvPr userDrawn="1"/>
        </p:nvCxnSpPr>
        <p:spPr>
          <a:xfrm>
            <a:off x="457200" y="4827588"/>
            <a:ext cx="82296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8042401-26F1-8E0E-5807-77F142BBB453}"/>
              </a:ext>
            </a:extLst>
          </p:cNvPr>
          <p:cNvSpPr txBox="1"/>
          <p:nvPr userDrawn="1"/>
        </p:nvSpPr>
        <p:spPr>
          <a:xfrm>
            <a:off x="457200" y="4873625"/>
            <a:ext cx="2130425" cy="920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cap="all" dirty="0">
                <a:latin typeface="+mj-lt"/>
                <a:ea typeface="+mn-ea"/>
              </a:rPr>
              <a:t>SAE INTERNATIONAL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5029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911224"/>
            <a:ext cx="5440680" cy="3657600"/>
          </a:xfrm>
        </p:spPr>
        <p:txBody>
          <a:bodyPr/>
          <a:lstStyle>
            <a:lvl1pPr>
              <a:defRPr sz="1800"/>
            </a:lvl1pPr>
            <a:lvl2pPr marL="0" indent="0">
              <a:defRPr sz="1800"/>
            </a:lvl2pPr>
            <a:lvl3pPr marL="173736" indent="-173736">
              <a:defRPr sz="1800"/>
            </a:lvl3pPr>
            <a:lvl4pPr marL="466344" indent="-237744">
              <a:defRPr sz="1800"/>
            </a:lvl4pPr>
            <a:lvl5pPr marL="685800" indent="-173736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35040" y="911224"/>
            <a:ext cx="2651760" cy="3657600"/>
          </a:xfrm>
        </p:spPr>
        <p:txBody>
          <a:bodyPr/>
          <a:lstStyle>
            <a:lvl1pPr marL="0" indent="0">
              <a:defRPr sz="1800"/>
            </a:lvl1pPr>
            <a:lvl2pPr marL="0" indent="0">
              <a:defRPr sz="1800"/>
            </a:lvl2pPr>
            <a:lvl3pPr marL="173736" indent="-173736">
              <a:defRPr sz="1800"/>
            </a:lvl3pPr>
            <a:lvl4pPr marL="466344" indent="-237744">
              <a:defRPr sz="1800"/>
            </a:lvl4pPr>
            <a:lvl5pPr marL="685800" indent="-173736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B4469A2-B5E3-98FE-A51C-4768BAD38E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68D7580-0CE2-3584-AB55-B45564709B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289EC-30BB-47E9-A032-A93C685869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52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97E0A638-606A-4B4D-6866-15EBAA056DD7}"/>
              </a:ext>
            </a:extLst>
          </p:cNvPr>
          <p:cNvSpPr/>
          <p:nvPr userDrawn="1"/>
        </p:nvSpPr>
        <p:spPr bwMode="hidden">
          <a:xfrm>
            <a:off x="0" y="295275"/>
            <a:ext cx="9144000" cy="4848225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6CB205-2522-3D43-E18E-D35995ED434C}"/>
              </a:ext>
            </a:extLst>
          </p:cNvPr>
          <p:cNvCxnSpPr/>
          <p:nvPr userDrawn="1"/>
        </p:nvCxnSpPr>
        <p:spPr>
          <a:xfrm>
            <a:off x="457200" y="4827588"/>
            <a:ext cx="82296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5249434-A444-EE43-33C3-F1446A839925}"/>
              </a:ext>
            </a:extLst>
          </p:cNvPr>
          <p:cNvSpPr txBox="1"/>
          <p:nvPr userDrawn="1"/>
        </p:nvSpPr>
        <p:spPr>
          <a:xfrm>
            <a:off x="457200" y="4873625"/>
            <a:ext cx="2130425" cy="920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cap="all" dirty="0">
                <a:latin typeface="+mj-lt"/>
                <a:ea typeface="+mn-ea"/>
              </a:rPr>
              <a:t>SAE INTERNATIONAL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5029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2651760" cy="3657600"/>
          </a:xfrm>
        </p:spPr>
        <p:txBody>
          <a:bodyPr/>
          <a:lstStyle>
            <a:lvl1pPr marL="0" indent="0">
              <a:defRPr sz="1800"/>
            </a:lvl1pPr>
            <a:lvl2pPr marL="0" indent="0">
              <a:defRPr sz="1800"/>
            </a:lvl2pPr>
            <a:lvl3pPr marL="173736" indent="-173736">
              <a:defRPr sz="1800"/>
            </a:lvl3pPr>
            <a:lvl4pPr marL="466344" indent="-237744">
              <a:defRPr sz="1800"/>
            </a:lvl4pPr>
            <a:lvl5pPr marL="685800" indent="-173736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>
          <a:xfrm>
            <a:off x="3246120" y="914400"/>
            <a:ext cx="2651760" cy="3657600"/>
          </a:xfrm>
        </p:spPr>
        <p:txBody>
          <a:bodyPr/>
          <a:lstStyle>
            <a:lvl1pPr marL="0" indent="0">
              <a:defRPr sz="1800"/>
            </a:lvl1pPr>
            <a:lvl2pPr marL="0" indent="0">
              <a:defRPr sz="1800"/>
            </a:lvl2pPr>
            <a:lvl3pPr marL="173736" indent="-173736">
              <a:defRPr sz="1800"/>
            </a:lvl3pPr>
            <a:lvl4pPr marL="466344" indent="-237744">
              <a:defRPr sz="1800"/>
            </a:lvl4pPr>
            <a:lvl5pPr marL="685800" indent="-173736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/>
          </p:nvPr>
        </p:nvSpPr>
        <p:spPr>
          <a:xfrm>
            <a:off x="6035040" y="914400"/>
            <a:ext cx="2651760" cy="3657600"/>
          </a:xfrm>
        </p:spPr>
        <p:txBody>
          <a:bodyPr/>
          <a:lstStyle>
            <a:lvl1pPr marL="0" indent="0">
              <a:defRPr sz="1800"/>
            </a:lvl1pPr>
            <a:lvl2pPr marL="0" indent="0">
              <a:defRPr sz="1800"/>
            </a:lvl2pPr>
            <a:lvl3pPr marL="173736" indent="-173736">
              <a:defRPr sz="1800"/>
            </a:lvl3pPr>
            <a:lvl4pPr marL="466344" indent="-237744">
              <a:defRPr sz="1800"/>
            </a:lvl4pPr>
            <a:lvl5pPr marL="685800" indent="-173736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34586B-7121-7989-8ABD-6FA9077BF21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FE2B64-A1FB-220B-20A5-79D8B326C6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E0AB6-B750-48ED-8922-4768E4E636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0EC8DF2-356C-0A64-D2A5-7CCAAFA805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36525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0ABA443-4C5F-B5F0-9E42-E0B8E94FD5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911225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add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D8C33-674A-929C-4A55-7F5201450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6438" y="4873625"/>
            <a:ext cx="2895600" cy="12858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 b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F35F7-74B4-5609-7953-307565143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873625"/>
            <a:ext cx="2133600" cy="12858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600"/>
            </a:lvl1pPr>
          </a:lstStyle>
          <a:p>
            <a:pPr>
              <a:defRPr/>
            </a:pPr>
            <a:fld id="{1C72E22D-84F1-4827-9254-58DE023536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  <p:sldLayoutId id="2147484301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3429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685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0287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75" indent="-257175" algn="l" rtl="0" eaLnBrk="0" fontAlgn="base" hangingPunct="0">
        <a:spcBef>
          <a:spcPct val="0"/>
        </a:spcBef>
        <a:spcAft>
          <a:spcPts val="300"/>
        </a:spcAft>
        <a:buFont typeface="Arial" panose="020B0604020202020204" pitchFamily="34" charset="0"/>
        <a:defRPr sz="1000" b="1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marL="557213" indent="-214313" algn="l" rtl="0" eaLnBrk="0" fontAlgn="base" hangingPunct="0">
        <a:spcBef>
          <a:spcPct val="0"/>
        </a:spcBef>
        <a:spcAft>
          <a:spcPts val="300"/>
        </a:spcAft>
        <a:buFont typeface="Arial" panose="020B0604020202020204" pitchFamily="34" charset="0"/>
        <a:defRPr sz="1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30175" indent="-130175" algn="l" rtl="0" eaLnBrk="0" fontAlgn="base" hangingPunct="0"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347663" indent="-174625" algn="l" rtl="0" eaLnBrk="0" fontAlgn="base" hangingPunct="0">
        <a:spcBef>
          <a:spcPct val="0"/>
        </a:spcBef>
        <a:spcAft>
          <a:spcPts val="300"/>
        </a:spcAft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511175" indent="-128588" algn="l" rtl="0" eaLnBrk="0" fontAlgn="base" hangingPunct="0"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732235" indent="-173831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732235" indent="-173831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731044" indent="-172641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732235" indent="-173831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F87A21-D17A-F9DA-E989-D5E96214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4325"/>
            <a:ext cx="7735888" cy="12573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dirty="0">
                <a:ea typeface="+mj-ea"/>
                <a:cs typeface="+mj-cs"/>
              </a:rPr>
              <a:t>Development of a Digital Twin of </a:t>
            </a:r>
            <a:r>
              <a:rPr lang="en-GB" dirty="0" err="1">
                <a:ea typeface="+mj-ea"/>
                <a:cs typeface="+mj-cs"/>
              </a:rPr>
              <a:t>aN</a:t>
            </a:r>
            <a:r>
              <a:rPr lang="en-GB" dirty="0">
                <a:ea typeface="+mj-ea"/>
                <a:cs typeface="+mj-cs"/>
              </a:rPr>
              <a:t> R-1234yf Heat Pump for the Evaluation of New Refrigerants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8436" name="Subtitle 1">
            <a:extLst>
              <a:ext uri="{FF2B5EF4-FFF2-40B4-BE49-F238E27FC236}">
                <a16:creationId xmlns:a16="http://schemas.microsoft.com/office/drawing/2014/main" id="{26DBD613-C467-6B50-DDF6-555AC2AA5A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628775"/>
            <a:ext cx="7731125" cy="1933575"/>
          </a:xfrm>
        </p:spPr>
        <p:txBody>
          <a:bodyPr/>
          <a:lstStyle/>
          <a:p>
            <a:pPr lvl="1" eaLnBrk="1" hangingPunct="1">
              <a:buFont typeface="Arial" charset="0"/>
              <a:buNone/>
              <a:defRPr/>
            </a:pPr>
            <a:r>
              <a:rPr lang="en-US" altLang="en-US" sz="1725" dirty="0">
                <a:solidFill>
                  <a:schemeClr val="bg1"/>
                </a:solidFill>
                <a:ea typeface="MS PGothic" charset="-128"/>
              </a:rPr>
              <a:t>Dr David Bridge, HORIBA-MIRA Ltd.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altLang="en-US" sz="1725" dirty="0">
                <a:solidFill>
                  <a:schemeClr val="bg1"/>
                </a:solidFill>
                <a:ea typeface="MS PGothic" charset="-128"/>
              </a:rPr>
              <a:t>Dhananjay Deshmukh, HORIBA-MIRA Ltd.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altLang="en-US" sz="1725" dirty="0">
                <a:solidFill>
                  <a:schemeClr val="bg1"/>
                </a:solidFill>
                <a:ea typeface="MS PGothic" charset="-128"/>
              </a:rPr>
              <a:t>Jack Cheung, HORIBA-MIRA Ltd.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altLang="en-US" sz="1725" dirty="0">
                <a:solidFill>
                  <a:schemeClr val="bg1"/>
                </a:solidFill>
                <a:ea typeface="MS PGothic" charset="-128"/>
              </a:rPr>
              <a:t>Christian Macri, </a:t>
            </a:r>
            <a:r>
              <a:rPr lang="en-GB" sz="1725" dirty="0">
                <a:solidFill>
                  <a:schemeClr val="bg1"/>
                </a:solidFill>
                <a:ea typeface="MS PGothic" charset="-128"/>
              </a:rPr>
              <a:t>Daikin Chemical Europe GmbH</a:t>
            </a:r>
            <a:endParaRPr lang="en-US" altLang="en-US" sz="1725" dirty="0">
              <a:solidFill>
                <a:schemeClr val="bg1"/>
              </a:solidFill>
              <a:ea typeface="MS PGothic" charset="-128"/>
            </a:endParaRPr>
          </a:p>
          <a:p>
            <a:pPr lvl="1" eaLnBrk="1" hangingPunct="1">
              <a:buFont typeface="Arial" charset="0"/>
              <a:buNone/>
              <a:defRPr/>
            </a:pPr>
            <a:endParaRPr lang="en-US" altLang="en-US" dirty="0">
              <a:solidFill>
                <a:schemeClr val="bg1"/>
              </a:solidFill>
              <a:ea typeface="MS PGothic" charset="-128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6F2E427C-AE48-5AC3-C397-188B93125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00550"/>
            <a:ext cx="20066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13E820C2-5BBD-6591-B235-8673DFD6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01650"/>
          </a:xfrm>
        </p:spPr>
        <p:txBody>
          <a:bodyPr/>
          <a:lstStyle/>
          <a:p>
            <a:r>
              <a:rPr lang="en-US" altLang="en-US" dirty="0"/>
              <a:t>Development of the System Level Digital Twin</a:t>
            </a:r>
            <a:br>
              <a:rPr lang="en-US" altLang="en-US" dirty="0"/>
            </a:br>
            <a:r>
              <a:rPr lang="en-US" altLang="en-US" dirty="0"/>
              <a:t>(Battery) Chiller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7A300-DE76-D787-8A80-26CAB0B917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31748" name="Slide Number Placeholder 4">
            <a:extLst>
              <a:ext uri="{FF2B5EF4-FFF2-40B4-BE49-F238E27FC236}">
                <a16:creationId xmlns:a16="http://schemas.microsoft.com/office/drawing/2014/main" id="{7EA51E24-890B-278C-8A25-FE21FE515A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E20092C-691F-4BD2-843E-089EF96D81CD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31749" name="Picture 2">
            <a:extLst>
              <a:ext uri="{FF2B5EF4-FFF2-40B4-BE49-F238E27FC236}">
                <a16:creationId xmlns:a16="http://schemas.microsoft.com/office/drawing/2014/main" id="{13C9254A-918A-4741-1A5B-2DDE2C4BA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71550"/>
            <a:ext cx="287337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>
            <a:extLst>
              <a:ext uri="{FF2B5EF4-FFF2-40B4-BE49-F238E27FC236}">
                <a16:creationId xmlns:a16="http://schemas.microsoft.com/office/drawing/2014/main" id="{C27A487C-14F7-1394-B940-83EFB0952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971550"/>
            <a:ext cx="287655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">
            <a:extLst>
              <a:ext uri="{FF2B5EF4-FFF2-40B4-BE49-F238E27FC236}">
                <a16:creationId xmlns:a16="http://schemas.microsoft.com/office/drawing/2014/main" id="{564DC6D7-CF4B-3609-0ED1-F1BB1B640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971550"/>
            <a:ext cx="286385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Box 6">
            <a:extLst>
              <a:ext uri="{FF2B5EF4-FFF2-40B4-BE49-F238E27FC236}">
                <a16:creationId xmlns:a16="http://schemas.microsoft.com/office/drawing/2014/main" id="{EB926B85-939F-3AB1-D422-245F11847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3605213"/>
            <a:ext cx="1831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400"/>
              <a:t>Heat Transfer Rate:</a:t>
            </a:r>
          </a:p>
          <a:p>
            <a:pPr algn="ctr"/>
            <a:r>
              <a:rPr lang="en-GB" altLang="en-US" sz="1400"/>
              <a:t>Model vs Bench Test</a:t>
            </a:r>
          </a:p>
        </p:txBody>
      </p:sp>
      <p:sp>
        <p:nvSpPr>
          <p:cNvPr id="31753" name="TextBox 7">
            <a:extLst>
              <a:ext uri="{FF2B5EF4-FFF2-40B4-BE49-F238E27FC236}">
                <a16:creationId xmlns:a16="http://schemas.microsoft.com/office/drawing/2014/main" id="{23354888-8121-624B-B9F4-7F1146798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3" y="3497263"/>
            <a:ext cx="18319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400"/>
              <a:t>Refrigerant  Outlet</a:t>
            </a:r>
          </a:p>
          <a:p>
            <a:pPr algn="ctr"/>
            <a:r>
              <a:rPr lang="en-GB" altLang="en-US" sz="1400"/>
              <a:t>Temperature:</a:t>
            </a:r>
          </a:p>
          <a:p>
            <a:pPr algn="ctr"/>
            <a:r>
              <a:rPr lang="en-GB" altLang="en-US" sz="1400"/>
              <a:t>Model vs Bench Test</a:t>
            </a:r>
          </a:p>
        </p:txBody>
      </p:sp>
      <p:sp>
        <p:nvSpPr>
          <p:cNvPr id="31754" name="TextBox 8">
            <a:extLst>
              <a:ext uri="{FF2B5EF4-FFF2-40B4-BE49-F238E27FC236}">
                <a16:creationId xmlns:a16="http://schemas.microsoft.com/office/drawing/2014/main" id="{083EEB92-E723-E465-8DCE-202DED964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3497263"/>
            <a:ext cx="18335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400"/>
              <a:t>Coolant Outlet</a:t>
            </a:r>
          </a:p>
          <a:p>
            <a:pPr algn="ctr"/>
            <a:r>
              <a:rPr lang="en-GB" altLang="en-US" sz="1400"/>
              <a:t>Temperature:</a:t>
            </a:r>
          </a:p>
          <a:p>
            <a:pPr algn="ctr"/>
            <a:r>
              <a:rPr lang="en-GB" altLang="en-US" sz="1400"/>
              <a:t>Model vs Bench Test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3054DC39-64E2-1FC6-2A60-4A8DDF0C4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501650"/>
          </a:xfrm>
        </p:spPr>
        <p:txBody>
          <a:bodyPr/>
          <a:lstStyle/>
          <a:p>
            <a:r>
              <a:rPr lang="en-US" altLang="en-US" dirty="0"/>
              <a:t>Development of the System Level Digital Twin</a:t>
            </a:r>
            <a:br>
              <a:rPr lang="en-US" altLang="en-US" dirty="0"/>
            </a:br>
            <a:r>
              <a:rPr lang="en-US" altLang="en-US" dirty="0"/>
              <a:t>Compressor Results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493C408E-46BF-37AA-89B8-77224F86E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1225"/>
            <a:ext cx="8229600" cy="669925"/>
          </a:xfrm>
        </p:spPr>
        <p:txBody>
          <a:bodyPr/>
          <a:lstStyle/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Compressor requires special consideration due to it’s complexity</a:t>
            </a:r>
          </a:p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Model reverse engineered from a wide range of test data</a:t>
            </a:r>
          </a:p>
          <a:p>
            <a:pPr marL="551371" lvl="3" indent="-257175" eaLnBrk="1" hangingPunct="1"/>
            <a:r>
              <a:rPr lang="en-US" altLang="en-US" dirty="0">
                <a:cs typeface="Arial" panose="020B0604020202020204" pitchFamily="34" charset="0"/>
              </a:rPr>
              <a:t>Speed, mass flow and shaft power</a:t>
            </a:r>
          </a:p>
          <a:p>
            <a:pPr marL="551371" lvl="3" indent="-257175" eaLnBrk="1" hangingPunct="1"/>
            <a:r>
              <a:rPr lang="en-US" altLang="en-US" dirty="0">
                <a:cs typeface="Arial" panose="020B0604020202020204" pitchFamily="34" charset="0"/>
              </a:rPr>
              <a:t>Suction &amp; discharge pressures and temperatures</a:t>
            </a:r>
          </a:p>
          <a:p>
            <a:pPr marL="258763" lvl="2" indent="-257175" eaLnBrk="1" hangingPunct="1"/>
            <a:endParaRPr lang="en-US" altLang="en-US" sz="1300" dirty="0">
              <a:cs typeface="Arial" panose="020B0604020202020204" pitchFamily="34" charset="0"/>
            </a:endParaRPr>
          </a:p>
          <a:p>
            <a:pPr marL="0" indent="0"/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0E5EDC-544E-2142-F876-B806CA37B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32773" name="Slide Number Placeholder 4">
            <a:extLst>
              <a:ext uri="{FF2B5EF4-FFF2-40B4-BE49-F238E27FC236}">
                <a16:creationId xmlns:a16="http://schemas.microsoft.com/office/drawing/2014/main" id="{4335CF51-5E6D-2AA5-EE92-5419C254ED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56B12A-20BA-41B7-95D7-B4EB5E08D16C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32774" name="Picture 1">
            <a:extLst>
              <a:ext uri="{FF2B5EF4-FFF2-40B4-BE49-F238E27FC236}">
                <a16:creationId xmlns:a16="http://schemas.microsoft.com/office/drawing/2014/main" id="{6100656A-31B0-3021-EC33-FF459FE96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95" y="2535865"/>
            <a:ext cx="4214812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B693EF-5A96-DC83-627A-0707DEE1A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540" y="2571750"/>
            <a:ext cx="4152741" cy="22230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71E3AF-70E9-A0F8-0700-5A72609C2AAA}"/>
              </a:ext>
            </a:extLst>
          </p:cNvPr>
          <p:cNvSpPr txBox="1"/>
          <p:nvPr/>
        </p:nvSpPr>
        <p:spPr>
          <a:xfrm>
            <a:off x="500728" y="2230927"/>
            <a:ext cx="3985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Average Mass Flows – Model vs 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A97D6D-E6BB-7961-13B3-05B8AE5B7681}"/>
              </a:ext>
            </a:extLst>
          </p:cNvPr>
          <p:cNvSpPr txBox="1"/>
          <p:nvPr/>
        </p:nvSpPr>
        <p:spPr>
          <a:xfrm>
            <a:off x="5113533" y="2230927"/>
            <a:ext cx="3356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Average Power– Model vs Test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A25B239A-20AC-532B-3C24-F12E3FCAA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01650"/>
          </a:xfrm>
        </p:spPr>
        <p:txBody>
          <a:bodyPr/>
          <a:lstStyle/>
          <a:p>
            <a:r>
              <a:rPr lang="en-US" altLang="en-US" dirty="0"/>
              <a:t>Development of the System Level Digital Twin</a:t>
            </a:r>
            <a:br>
              <a:rPr lang="en-US" altLang="en-US" dirty="0"/>
            </a:br>
            <a:r>
              <a:rPr lang="en-US" altLang="en-US" dirty="0"/>
              <a:t>LTR De-Superheater (DSH)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7158C-2E87-7279-B2DA-85244FE58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34820" name="Slide Number Placeholder 4">
            <a:extLst>
              <a:ext uri="{FF2B5EF4-FFF2-40B4-BE49-F238E27FC236}">
                <a16:creationId xmlns:a16="http://schemas.microsoft.com/office/drawing/2014/main" id="{7DADBDF7-3218-F1D9-F88F-9D4E5CF048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9981910-806F-476D-84DB-7856FCBD702A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34821" name="Content Placeholder 2">
            <a:extLst>
              <a:ext uri="{FF2B5EF4-FFF2-40B4-BE49-F238E27FC236}">
                <a16:creationId xmlns:a16="http://schemas.microsoft.com/office/drawing/2014/main" id="{38185834-B58A-687C-593A-AB0D74783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1225"/>
            <a:ext cx="4953000" cy="3657600"/>
          </a:xfrm>
        </p:spPr>
        <p:txBody>
          <a:bodyPr/>
          <a:lstStyle/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LTR modelled in two parts</a:t>
            </a:r>
          </a:p>
          <a:p>
            <a:pPr marL="550863" lvl="3" indent="-257175" eaLnBrk="1" hangingPunct="1"/>
            <a:r>
              <a:rPr lang="en-US" altLang="en-US" dirty="0">
                <a:cs typeface="Arial" panose="020B0604020202020204" pitchFamily="34" charset="0"/>
              </a:rPr>
              <a:t>Upper section and lower section</a:t>
            </a:r>
          </a:p>
          <a:p>
            <a:pPr marL="550863" lvl="3" indent="-257175" eaLnBrk="1" hangingPunct="1"/>
            <a:r>
              <a:rPr lang="en-US" altLang="en-US" dirty="0">
                <a:cs typeface="Arial" panose="020B0604020202020204" pitchFamily="34" charset="0"/>
              </a:rPr>
              <a:t>In parallel on the airside and in series for the coolant side</a:t>
            </a:r>
          </a:p>
          <a:p>
            <a:pPr marL="258255" lvl="2" indent="-257175" eaLnBrk="1" hangingPunct="1"/>
            <a:r>
              <a:rPr lang="en-US" altLang="en-US" dirty="0">
                <a:cs typeface="Arial" panose="020B0604020202020204" pitchFamily="34" charset="0"/>
              </a:rPr>
              <a:t>DSH modelled as a plate heat exchanger sitting in the end tank</a:t>
            </a:r>
          </a:p>
          <a:p>
            <a:pPr marL="550863" lvl="3" indent="-257175" eaLnBrk="1" hangingPunct="1"/>
            <a:r>
              <a:rPr lang="en-US" altLang="en-US" dirty="0">
                <a:cs typeface="Arial" panose="020B0604020202020204" pitchFamily="34" charset="0"/>
              </a:rPr>
              <a:t>Size determined iteratively</a:t>
            </a:r>
          </a:p>
          <a:p>
            <a:pPr marL="770319" lvl="4" indent="-257175" eaLnBrk="1" hangingPunct="1"/>
            <a:r>
              <a:rPr lang="en-US" altLang="en-US" dirty="0">
                <a:cs typeface="Arial" panose="020B0604020202020204" pitchFamily="34" charset="0"/>
              </a:rPr>
              <a:t>L x W x H</a:t>
            </a:r>
          </a:p>
          <a:p>
            <a:pPr marL="770319" lvl="4" indent="-257175" eaLnBrk="1" hangingPunct="1"/>
            <a:r>
              <a:rPr lang="en-US" altLang="en-US" dirty="0">
                <a:cs typeface="Arial" panose="020B0604020202020204" pitchFamily="34" charset="0"/>
              </a:rPr>
              <a:t>Number of plates</a:t>
            </a:r>
          </a:p>
          <a:p>
            <a:pPr marL="770319" lvl="4" indent="-257175" eaLnBrk="1" hangingPunct="1"/>
            <a:r>
              <a:rPr lang="en-US" altLang="en-US" dirty="0">
                <a:cs typeface="Arial" panose="020B0604020202020204" pitchFamily="34" charset="0"/>
              </a:rPr>
              <a:t>Impacts Q and component </a:t>
            </a:r>
            <a:r>
              <a:rPr lang="en-US" altLang="en-US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altLang="en-US" dirty="0">
                <a:cs typeface="Arial" panose="020B0604020202020204" pitchFamily="34" charset="0"/>
              </a:rPr>
              <a:t>P</a:t>
            </a:r>
          </a:p>
          <a:p>
            <a:pPr marL="550863" lvl="3" indent="-257175" eaLnBrk="1" hangingPunct="1"/>
            <a:endParaRPr lang="en-US" altLang="en-US" dirty="0">
              <a:cs typeface="Arial" panose="020B0604020202020204" pitchFamily="34" charset="0"/>
            </a:endParaRPr>
          </a:p>
          <a:p>
            <a:pPr marL="258763" lvl="2" indent="-257175" eaLnBrk="1" hangingPunct="1"/>
            <a:endParaRPr lang="en-US" altLang="en-US" dirty="0">
              <a:cs typeface="Arial" panose="020B0604020202020204" pitchFamily="34" charset="0"/>
            </a:endParaRPr>
          </a:p>
          <a:p>
            <a:pPr marL="258763" lvl="2" indent="-257175" eaLnBrk="1" hangingPunct="1"/>
            <a:endParaRPr lang="en-US" altLang="en-US" dirty="0">
              <a:cs typeface="Arial" panose="020B0604020202020204" pitchFamily="34" charset="0"/>
            </a:endParaRPr>
          </a:p>
          <a:p>
            <a:pPr marL="639763" lvl="4" indent="-257175" eaLnBrk="1" hangingPunct="1">
              <a:buFont typeface="Arial" panose="020B0604020202020204" pitchFamily="34" charset="0"/>
              <a:buNone/>
            </a:pPr>
            <a:endParaRPr lang="en-US" altLang="en-US" sz="1300" dirty="0">
              <a:cs typeface="Arial" panose="020B0604020202020204" pitchFamily="34" charset="0"/>
            </a:endParaRPr>
          </a:p>
          <a:p>
            <a:pPr marL="0" indent="0"/>
            <a:endParaRPr lang="en-US" altLang="en-US" dirty="0"/>
          </a:p>
        </p:txBody>
      </p:sp>
      <p:pic>
        <p:nvPicPr>
          <p:cNvPr id="34822" name="Picture 6">
            <a:extLst>
              <a:ext uri="{FF2B5EF4-FFF2-40B4-BE49-F238E27FC236}">
                <a16:creationId xmlns:a16="http://schemas.microsoft.com/office/drawing/2014/main" id="{AE8E3E5A-EEEC-BA64-18B4-6C8D0F078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562" y="2800350"/>
            <a:ext cx="288977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80528E5-28A8-13DF-3619-7B1B8E582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806838"/>
            <a:ext cx="1407319" cy="19681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F0571C0-29D0-BEB4-9F14-FB03A1CEA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038" y="855085"/>
            <a:ext cx="1181409" cy="19325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8473A28C-66F4-B3DC-CDE7-AC93151C9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01650"/>
          </a:xfrm>
        </p:spPr>
        <p:txBody>
          <a:bodyPr/>
          <a:lstStyle/>
          <a:p>
            <a:r>
              <a:rPr lang="en-US" altLang="en-US" dirty="0"/>
              <a:t>Development of the System Level Digital Twin</a:t>
            </a:r>
            <a:br>
              <a:rPr lang="en-US" altLang="en-US" dirty="0"/>
            </a:br>
            <a:r>
              <a:rPr lang="en-US" altLang="en-US" dirty="0"/>
              <a:t>LTR De-Superheater (DSH)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8311AAB2-8444-5B42-39A8-A3B611AF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896938"/>
            <a:ext cx="8229600" cy="3657600"/>
          </a:xfrm>
        </p:spPr>
        <p:txBody>
          <a:bodyPr/>
          <a:lstStyle/>
          <a:p>
            <a:pPr marL="639763" lvl="4" indent="-257175" eaLnBrk="1" hangingPunct="1">
              <a:buFont typeface="Arial" panose="020B0604020202020204" pitchFamily="34" charset="0"/>
              <a:buNone/>
            </a:pPr>
            <a:endParaRPr lang="en-US" altLang="en-US" sz="1300" dirty="0">
              <a:cs typeface="Arial" panose="020B0604020202020204" pitchFamily="34" charset="0"/>
            </a:endParaRPr>
          </a:p>
          <a:p>
            <a:pPr marL="0" indent="0"/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276AF-24B8-B569-BC0B-60C5F7FFB6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36869" name="Slide Number Placeholder 4">
            <a:extLst>
              <a:ext uri="{FF2B5EF4-FFF2-40B4-BE49-F238E27FC236}">
                <a16:creationId xmlns:a16="http://schemas.microsoft.com/office/drawing/2014/main" id="{36B00842-93F4-22AE-5115-86407806D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A6082C2-9464-4173-B4D2-F4D349EC4ED5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E49F55-6832-BF25-63F3-FF08A93D0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63675"/>
            <a:ext cx="3775113" cy="2371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FC73DA-1E9A-46CF-1E4F-268094810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726" y="773113"/>
            <a:ext cx="3059113" cy="1952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A402BF-E85D-2600-10CA-5AB893666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4726" y="2558242"/>
            <a:ext cx="3228975" cy="21381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6554D950-D497-AAB0-2FF3-15F802DCA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01650"/>
          </a:xfrm>
        </p:spPr>
        <p:txBody>
          <a:bodyPr/>
          <a:lstStyle/>
          <a:p>
            <a:r>
              <a:rPr lang="en-US" altLang="en-US" dirty="0"/>
              <a:t>Development of the System Level Digital Twin</a:t>
            </a:r>
            <a:br>
              <a:rPr lang="en-US" altLang="en-US" dirty="0"/>
            </a:br>
            <a:r>
              <a:rPr lang="en-US" altLang="en-US" dirty="0"/>
              <a:t>Final System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55C5C44C-D2D4-0012-194B-8290E4C52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1225"/>
            <a:ext cx="8229600" cy="3657600"/>
          </a:xfrm>
        </p:spPr>
        <p:txBody>
          <a:bodyPr/>
          <a:lstStyle/>
          <a:p>
            <a:pPr marL="639763" lvl="4" indent="-257175" eaLnBrk="1" hangingPunct="1">
              <a:buFont typeface="Arial" panose="020B0604020202020204" pitchFamily="34" charset="0"/>
              <a:buNone/>
            </a:pPr>
            <a:endParaRPr lang="en-US" altLang="en-US" sz="1300" dirty="0">
              <a:cs typeface="Arial" panose="020B0604020202020204" pitchFamily="34" charset="0"/>
            </a:endParaRPr>
          </a:p>
          <a:p>
            <a:pPr marL="0" indent="0"/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79414-A2C6-DB0C-487C-C121644160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38917" name="Slide Number Placeholder 4">
            <a:extLst>
              <a:ext uri="{FF2B5EF4-FFF2-40B4-BE49-F238E27FC236}">
                <a16:creationId xmlns:a16="http://schemas.microsoft.com/office/drawing/2014/main" id="{ED98B4B5-2C57-1AE1-DDA5-FD9BBAB2C0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D7E8EAE-F576-4384-A110-32D87634F20A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96014-6A9F-D2E3-4E7B-7EA6D75E7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963" y="1661319"/>
            <a:ext cx="3477371" cy="215741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552D2850-9F12-DE9E-3F3E-2A3F4E66CCFE}"/>
              </a:ext>
            </a:extLst>
          </p:cNvPr>
          <p:cNvSpPr/>
          <p:nvPr/>
        </p:nvSpPr>
        <p:spPr>
          <a:xfrm>
            <a:off x="8382000" y="249555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BEBF9-0A3D-1A67-411E-EC1CFAD77E87}"/>
              </a:ext>
            </a:extLst>
          </p:cNvPr>
          <p:cNvSpPr txBox="1"/>
          <p:nvPr/>
        </p:nvSpPr>
        <p:spPr>
          <a:xfrm>
            <a:off x="8216303" y="212621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Airside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2CDC4D-56B3-F940-1754-A570E5D78025}"/>
              </a:ext>
            </a:extLst>
          </p:cNvPr>
          <p:cNvSpPr txBox="1"/>
          <p:nvPr/>
        </p:nvSpPr>
        <p:spPr>
          <a:xfrm>
            <a:off x="711166" y="859909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Refrigerant System Schematic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EEDF1D-ADE9-C671-C9DC-04708E3F3833}"/>
              </a:ext>
            </a:extLst>
          </p:cNvPr>
          <p:cNvSpPr txBox="1"/>
          <p:nvPr/>
        </p:nvSpPr>
        <p:spPr>
          <a:xfrm>
            <a:off x="4805863" y="899524"/>
            <a:ext cx="3685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Refrigerant Equivalent in GT-Suite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6836F7-7F4A-7C60-5F3A-F412A1711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9" y="1279038"/>
            <a:ext cx="4589084" cy="2931668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993986C-465D-B43F-0577-4DB4FF8C7FBD}"/>
              </a:ext>
            </a:extLst>
          </p:cNvPr>
          <p:cNvSpPr/>
          <p:nvPr/>
        </p:nvSpPr>
        <p:spPr>
          <a:xfrm rot="16200000">
            <a:off x="714375" y="3974029"/>
            <a:ext cx="381000" cy="200025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FBC097B-4AB5-805C-E6C6-4F375B33E437}"/>
              </a:ext>
            </a:extLst>
          </p:cNvPr>
          <p:cNvSpPr/>
          <p:nvPr/>
        </p:nvSpPr>
        <p:spPr>
          <a:xfrm rot="16200000">
            <a:off x="2976421" y="3977202"/>
            <a:ext cx="381000" cy="200025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5349EB-9683-3505-AC16-A488E9E53574}"/>
              </a:ext>
            </a:extLst>
          </p:cNvPr>
          <p:cNvSpPr txBox="1"/>
          <p:nvPr/>
        </p:nvSpPr>
        <p:spPr>
          <a:xfrm>
            <a:off x="414195" y="4280555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P/T</a:t>
            </a:r>
          </a:p>
          <a:p>
            <a:pPr algn="ctr"/>
            <a:r>
              <a:rPr lang="en-GB" sz="1400" dirty="0"/>
              <a:t>Emulation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47D95E-8FBD-0C45-B574-35FD1F57A441}"/>
              </a:ext>
            </a:extLst>
          </p:cNvPr>
          <p:cNvSpPr txBox="1"/>
          <p:nvPr/>
        </p:nvSpPr>
        <p:spPr>
          <a:xfrm>
            <a:off x="2676241" y="4301426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Battery</a:t>
            </a:r>
          </a:p>
          <a:p>
            <a:pPr algn="ctr"/>
            <a:r>
              <a:rPr lang="en-GB" sz="1400" dirty="0"/>
              <a:t>Emulation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4B940500-8E80-914C-EC90-317F594F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501650"/>
          </a:xfrm>
        </p:spPr>
        <p:txBody>
          <a:bodyPr/>
          <a:lstStyle/>
          <a:p>
            <a:r>
              <a:rPr lang="en-US" altLang="en-US" dirty="0"/>
              <a:t>Development of the System Level Digital Twin</a:t>
            </a:r>
            <a:br>
              <a:rPr lang="en-US" altLang="en-US" dirty="0"/>
            </a:br>
            <a:r>
              <a:rPr lang="en-US" altLang="en-US" dirty="0"/>
              <a:t>System Level Calibration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2745B-FE50-AB51-D018-1792C9919C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39941" name="Slide Number Placeholder 4">
            <a:extLst>
              <a:ext uri="{FF2B5EF4-FFF2-40B4-BE49-F238E27FC236}">
                <a16:creationId xmlns:a16="http://schemas.microsoft.com/office/drawing/2014/main" id="{9EEAE8F4-F91F-0E4A-0E6D-40F210867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CA1EDC4-D0FC-47D6-BBE6-5331E2FC37A8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7A2472-2A4D-1058-E64C-217BBAD45B4C}"/>
              </a:ext>
            </a:extLst>
          </p:cNvPr>
          <p:cNvSpPr txBox="1"/>
          <p:nvPr/>
        </p:nvSpPr>
        <p:spPr>
          <a:xfrm>
            <a:off x="851446" y="742950"/>
            <a:ext cx="1550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Cooling Modes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E5FD6C-60AD-A198-77E6-1E45FFF429C7}"/>
              </a:ext>
            </a:extLst>
          </p:cNvPr>
          <p:cNvSpPr txBox="1"/>
          <p:nvPr/>
        </p:nvSpPr>
        <p:spPr>
          <a:xfrm>
            <a:off x="3335122" y="772884"/>
            <a:ext cx="2473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De-Humidification Modes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592EB-78F4-8D4C-B8C9-BF23B589F6F0}"/>
              </a:ext>
            </a:extLst>
          </p:cNvPr>
          <p:cNvSpPr txBox="1"/>
          <p:nvPr/>
        </p:nvSpPr>
        <p:spPr>
          <a:xfrm>
            <a:off x="6762736" y="737150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Heating Modes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77EE53-08A2-209E-DF51-EBA2F1D36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82" y="1088126"/>
            <a:ext cx="2877352" cy="17950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055CE3-3BCB-B941-13A4-640466BA0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14" y="2889794"/>
            <a:ext cx="2975888" cy="1821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22C6ED-E8BE-334E-98E9-A994FD3C5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268" y="1441179"/>
            <a:ext cx="2571463" cy="14419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C935D1-09E2-02C2-7037-310A80E20C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268" y="3064519"/>
            <a:ext cx="2571463" cy="15167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EB2FA4-97D5-75D4-1D98-A84D82EBEB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2657" y="1085917"/>
            <a:ext cx="2703406" cy="18446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C493A6-048F-4FB5-3A31-D78D12C5E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529" y="2953781"/>
            <a:ext cx="2647663" cy="172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75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C8224E22-592D-78E4-77E1-A0D252351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501650"/>
          </a:xfrm>
        </p:spPr>
        <p:txBody>
          <a:bodyPr/>
          <a:lstStyle/>
          <a:p>
            <a:r>
              <a:rPr lang="en-US" altLang="en-US" dirty="0"/>
              <a:t>Development of the Vehicle Level Digital Twin</a:t>
            </a:r>
            <a:br>
              <a:rPr lang="en-US" altLang="en-US" dirty="0"/>
            </a:br>
            <a:r>
              <a:rPr lang="en-US" altLang="en-US" dirty="0"/>
              <a:t>MIRA ID3 Model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C8EF2B8-02F1-871B-7574-66E1AFC14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1225"/>
            <a:ext cx="8229600" cy="3657600"/>
          </a:xfrm>
        </p:spPr>
        <p:txBody>
          <a:bodyPr/>
          <a:lstStyle/>
          <a:p>
            <a:pPr marL="0" indent="0" eaLnBrk="1" hangingPunct="1"/>
            <a:r>
              <a:rPr lang="en-US" altLang="en-US" dirty="0">
                <a:cs typeface="Arial" panose="020B0604020202020204" pitchFamily="34" charset="0"/>
              </a:rPr>
              <a:t>Content</a:t>
            </a:r>
          </a:p>
          <a:p>
            <a:pPr marL="258763" lvl="2" indent="-257175" eaLnBrk="1" hangingPunct="1"/>
            <a:r>
              <a:rPr lang="en-GB" altLang="en-US" dirty="0">
                <a:cs typeface="Arial" panose="020B0604020202020204" pitchFamily="34" charset="0"/>
              </a:rPr>
              <a:t>To accurately compare real world impact of refrigerants, the VTMS model needs to sit within a representative vehicle model</a:t>
            </a:r>
          </a:p>
          <a:p>
            <a:pPr marL="258763" lvl="2" indent="-257175" eaLnBrk="1" hangingPunct="1"/>
            <a:r>
              <a:rPr lang="en-GB" altLang="en-US" dirty="0">
                <a:cs typeface="Arial" panose="020B0604020202020204" pitchFamily="34" charset="0"/>
              </a:rPr>
              <a:t>The digital twin plant model models all relevant vehicle components, including the motor, transmission, battery and additional auxiliary loads</a:t>
            </a:r>
          </a:p>
          <a:p>
            <a:pPr marL="550863" lvl="3" indent="-257175" eaLnBrk="1" hangingPunct="1"/>
            <a:r>
              <a:rPr lang="en-GB" altLang="en-US" dirty="0">
                <a:cs typeface="Arial" panose="020B0604020202020204" pitchFamily="34" charset="0"/>
              </a:rPr>
              <a:t>Battery characteristics including internal resistance (as a function of SoC and temperature), voltage change under load and thermal parameters are all modelled</a:t>
            </a:r>
          </a:p>
          <a:p>
            <a:pPr marL="550863" lvl="3" indent="-257175" eaLnBrk="1" hangingPunct="1"/>
            <a:r>
              <a:rPr lang="en-GB" altLang="en-US" dirty="0">
                <a:cs typeface="Arial" panose="020B0604020202020204" pitchFamily="34" charset="0"/>
              </a:rPr>
              <a:t>The electric motor model includes efficiency losses and inertia</a:t>
            </a:r>
          </a:p>
          <a:p>
            <a:pPr marL="550863" lvl="3" indent="-257175" eaLnBrk="1" hangingPunct="1"/>
            <a:r>
              <a:rPr lang="en-GB" altLang="en-US" dirty="0">
                <a:cs typeface="Arial" panose="020B0604020202020204" pitchFamily="34" charset="0"/>
              </a:rPr>
              <a:t>The vehicle model takes the powertrain torque and models the longitudinal characteristics of the vehicle. This includes wheel and tyre models which simulate slip</a:t>
            </a:r>
          </a:p>
          <a:p>
            <a:pPr marL="639763" lvl="4" indent="-257175" eaLnBrk="1" hangingPunct="1">
              <a:buFont typeface="Arial" panose="020B0604020202020204" pitchFamily="34" charset="0"/>
              <a:buNone/>
            </a:pPr>
            <a:endParaRPr lang="en-US" altLang="en-US" sz="1300" dirty="0">
              <a:cs typeface="Arial" panose="020B0604020202020204" pitchFamily="34" charset="0"/>
            </a:endParaRPr>
          </a:p>
          <a:p>
            <a:pPr marL="0" indent="0"/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F02066-C263-9B9D-8562-EB0027F867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40965" name="Slide Number Placeholder 4">
            <a:extLst>
              <a:ext uri="{FF2B5EF4-FFF2-40B4-BE49-F238E27FC236}">
                <a16:creationId xmlns:a16="http://schemas.microsoft.com/office/drawing/2014/main" id="{4794DD74-B1F7-7B66-F173-EBEC65204B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9F3F5F-08DD-4318-9160-E0411D4911B6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CC0A037E-5DC4-C49F-B791-E6ECCDF62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501650"/>
          </a:xfrm>
        </p:spPr>
        <p:txBody>
          <a:bodyPr/>
          <a:lstStyle/>
          <a:p>
            <a:r>
              <a:rPr lang="en-US" altLang="en-US" dirty="0"/>
              <a:t>Development of the Vehicle Level Digital Twin</a:t>
            </a:r>
            <a:br>
              <a:rPr lang="en-US" altLang="en-US" dirty="0"/>
            </a:br>
            <a:r>
              <a:rPr lang="en-US" altLang="en-US" dirty="0"/>
              <a:t>MIRA ID3 Model - Validation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B36D7-3580-0A78-BA13-E53D79AC2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41989" name="Slide Number Placeholder 4">
            <a:extLst>
              <a:ext uri="{FF2B5EF4-FFF2-40B4-BE49-F238E27FC236}">
                <a16:creationId xmlns:a16="http://schemas.microsoft.com/office/drawing/2014/main" id="{B72D0B9F-F542-0097-056C-C0417EFFE6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1205C45-145F-46B7-A4A6-905B5732047A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41990" name="Picture 7">
            <a:extLst>
              <a:ext uri="{FF2B5EF4-FFF2-40B4-BE49-F238E27FC236}">
                <a16:creationId xmlns:a16="http://schemas.microsoft.com/office/drawing/2014/main" id="{B4E9E560-FBFF-7D7B-FD9C-B713B716A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495550"/>
            <a:ext cx="72342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24EBF4-95AE-24AB-A6D7-431024F33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810747"/>
            <a:ext cx="4638675" cy="1592728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610B132-02B2-FDD6-758F-F4859CB2B2B6}"/>
              </a:ext>
            </a:extLst>
          </p:cNvPr>
          <p:cNvSpPr/>
          <p:nvPr/>
        </p:nvSpPr>
        <p:spPr>
          <a:xfrm>
            <a:off x="5636029" y="1371600"/>
            <a:ext cx="989215" cy="1022465"/>
          </a:xfrm>
          <a:custGeom>
            <a:avLst/>
            <a:gdLst>
              <a:gd name="connsiteX0" fmla="*/ 0 w 989215"/>
              <a:gd name="connsiteY0" fmla="*/ 0 h 1022465"/>
              <a:gd name="connsiteX1" fmla="*/ 989215 w 989215"/>
              <a:gd name="connsiteY1" fmla="*/ 0 h 1022465"/>
              <a:gd name="connsiteX2" fmla="*/ 989215 w 989215"/>
              <a:gd name="connsiteY2" fmla="*/ 1022465 h 1022465"/>
              <a:gd name="connsiteX3" fmla="*/ 407324 w 989215"/>
              <a:gd name="connsiteY3" fmla="*/ 1022465 h 1022465"/>
              <a:gd name="connsiteX4" fmla="*/ 407324 w 989215"/>
              <a:gd name="connsiteY4" fmla="*/ 357447 h 1022465"/>
              <a:gd name="connsiteX5" fmla="*/ 24938 w 989215"/>
              <a:gd name="connsiteY5" fmla="*/ 357447 h 1022465"/>
              <a:gd name="connsiteX6" fmla="*/ 0 w 989215"/>
              <a:gd name="connsiteY6" fmla="*/ 0 h 1022465"/>
              <a:gd name="connsiteX0" fmla="*/ 7719 w 996934"/>
              <a:gd name="connsiteY0" fmla="*/ 0 h 1022465"/>
              <a:gd name="connsiteX1" fmla="*/ 996934 w 996934"/>
              <a:gd name="connsiteY1" fmla="*/ 0 h 1022465"/>
              <a:gd name="connsiteX2" fmla="*/ 996934 w 996934"/>
              <a:gd name="connsiteY2" fmla="*/ 1022465 h 1022465"/>
              <a:gd name="connsiteX3" fmla="*/ 415043 w 996934"/>
              <a:gd name="connsiteY3" fmla="*/ 1022465 h 1022465"/>
              <a:gd name="connsiteX4" fmla="*/ 415043 w 996934"/>
              <a:gd name="connsiteY4" fmla="*/ 357447 h 1022465"/>
              <a:gd name="connsiteX5" fmla="*/ 0 w 996934"/>
              <a:gd name="connsiteY5" fmla="*/ 357447 h 1022465"/>
              <a:gd name="connsiteX6" fmla="*/ 7719 w 996934"/>
              <a:gd name="connsiteY6" fmla="*/ 0 h 1022465"/>
              <a:gd name="connsiteX0" fmla="*/ 0 w 989215"/>
              <a:gd name="connsiteY0" fmla="*/ 0 h 1022465"/>
              <a:gd name="connsiteX1" fmla="*/ 989215 w 989215"/>
              <a:gd name="connsiteY1" fmla="*/ 0 h 1022465"/>
              <a:gd name="connsiteX2" fmla="*/ 989215 w 989215"/>
              <a:gd name="connsiteY2" fmla="*/ 1022465 h 1022465"/>
              <a:gd name="connsiteX3" fmla="*/ 407324 w 989215"/>
              <a:gd name="connsiteY3" fmla="*/ 1022465 h 1022465"/>
              <a:gd name="connsiteX4" fmla="*/ 407324 w 989215"/>
              <a:gd name="connsiteY4" fmla="*/ 357447 h 1022465"/>
              <a:gd name="connsiteX5" fmla="*/ 8609 w 989215"/>
              <a:gd name="connsiteY5" fmla="*/ 357447 h 1022465"/>
              <a:gd name="connsiteX6" fmla="*/ 0 w 989215"/>
              <a:gd name="connsiteY6" fmla="*/ 0 h 102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9215" h="1022465">
                <a:moveTo>
                  <a:pt x="0" y="0"/>
                </a:moveTo>
                <a:lnTo>
                  <a:pt x="989215" y="0"/>
                </a:lnTo>
                <a:lnTo>
                  <a:pt x="989215" y="1022465"/>
                </a:lnTo>
                <a:lnTo>
                  <a:pt x="407324" y="1022465"/>
                </a:lnTo>
                <a:lnTo>
                  <a:pt x="407324" y="357447"/>
                </a:lnTo>
                <a:lnTo>
                  <a:pt x="8609" y="357447"/>
                </a:lnTo>
                <a:lnTo>
                  <a:pt x="0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B8252-8993-7A5D-7172-1E290C3A1256}"/>
              </a:ext>
            </a:extLst>
          </p:cNvPr>
          <p:cNvSpPr txBox="1"/>
          <p:nvPr/>
        </p:nvSpPr>
        <p:spPr>
          <a:xfrm>
            <a:off x="7077075" y="1002268"/>
            <a:ext cx="13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Focus Area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2DF0E6-B946-B5E0-DC93-188CAB880CBF}"/>
              </a:ext>
            </a:extLst>
          </p:cNvPr>
          <p:cNvCxnSpPr>
            <a:stCxn id="7" idx="2"/>
          </p:cNvCxnSpPr>
          <p:nvPr/>
        </p:nvCxnSpPr>
        <p:spPr>
          <a:xfrm flipH="1">
            <a:off x="6625244" y="1371600"/>
            <a:ext cx="1127690" cy="4381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92BD292-501B-F90B-52E9-192188433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046" y="4332753"/>
            <a:ext cx="3322470" cy="487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4932EB18-2DE3-DFE9-AC89-02D4F4FB4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501650"/>
          </a:xfrm>
        </p:spPr>
        <p:txBody>
          <a:bodyPr/>
          <a:lstStyle/>
          <a:p>
            <a:r>
              <a:rPr lang="en-US" altLang="en-US" dirty="0"/>
              <a:t>Development of the Vehicle Level Digital Twin</a:t>
            </a:r>
            <a:br>
              <a:rPr lang="en-US" altLang="en-US" dirty="0"/>
            </a:br>
            <a:r>
              <a:rPr lang="en-US" altLang="en-US" dirty="0"/>
              <a:t>Context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8895F5F9-80F7-6E60-1F0D-763199692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1225"/>
            <a:ext cx="8229600" cy="3657600"/>
          </a:xfrm>
        </p:spPr>
        <p:txBody>
          <a:bodyPr/>
          <a:lstStyle/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Customer wanted to compare vehicle metrics for heat pumps with R-744 (VW) &amp; R-1234yf or their blend (Kona) for the same vehicle platform</a:t>
            </a:r>
          </a:p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Common control philosophy with common controls for the Kona system (where appropriate)</a:t>
            </a:r>
          </a:p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Control implementation gives realistic performance outputs</a:t>
            </a:r>
          </a:p>
          <a:p>
            <a:pPr marL="551371" lvl="3" indent="-257175" eaLnBrk="1" hangingPunct="1"/>
            <a:r>
              <a:rPr lang="en-US" altLang="en-US" dirty="0">
                <a:cs typeface="Arial" panose="020B0604020202020204" pitchFamily="34" charset="0"/>
              </a:rPr>
              <a:t>Time to develop versus realism</a:t>
            </a:r>
          </a:p>
          <a:p>
            <a:pPr marL="551371" lvl="3" indent="-257175" eaLnBrk="1" hangingPunct="1"/>
            <a:r>
              <a:rPr lang="en-US" altLang="en-US" dirty="0">
                <a:cs typeface="Arial" panose="020B0604020202020204" pitchFamily="34" charset="0"/>
              </a:rPr>
              <a:t>We are comparing refrigerant performance, not developing an OEM vehicle</a:t>
            </a:r>
          </a:p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Change to ID3 coolant circuit (see next slide)</a:t>
            </a:r>
          </a:p>
          <a:p>
            <a:pPr marL="258763" lvl="2" indent="-257175" eaLnBrk="1" hangingPunct="1"/>
            <a:endParaRPr lang="en-US" altLang="en-US" dirty="0">
              <a:cs typeface="Arial" panose="020B0604020202020204" pitchFamily="34" charset="0"/>
            </a:endParaRPr>
          </a:p>
          <a:p>
            <a:pPr marL="639763" lvl="4" indent="-257175" eaLnBrk="1" hangingPunct="1">
              <a:buFont typeface="Arial" panose="020B0604020202020204" pitchFamily="34" charset="0"/>
              <a:buNone/>
            </a:pPr>
            <a:endParaRPr lang="en-US" altLang="en-US" sz="1300" dirty="0">
              <a:cs typeface="Arial" panose="020B0604020202020204" pitchFamily="34" charset="0"/>
            </a:endParaRPr>
          </a:p>
          <a:p>
            <a:pPr marL="0" indent="0"/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706D3-EC0C-E892-F6B0-DE604C8DA4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43013" name="Slide Number Placeholder 4">
            <a:extLst>
              <a:ext uri="{FF2B5EF4-FFF2-40B4-BE49-F238E27FC236}">
                <a16:creationId xmlns:a16="http://schemas.microsoft.com/office/drawing/2014/main" id="{03FCD0D5-AC56-153C-73D8-F5C220B6B8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C62867-1E81-4D31-966A-A404207540F1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486B1ADC-2725-9792-4D6F-6E730C28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501650"/>
          </a:xfrm>
        </p:spPr>
        <p:txBody>
          <a:bodyPr/>
          <a:lstStyle/>
          <a:p>
            <a:r>
              <a:rPr lang="en-US" altLang="en-US" dirty="0"/>
              <a:t>Development of the Vehicle Level Digital Twin</a:t>
            </a:r>
            <a:br>
              <a:rPr lang="en-US" altLang="en-US" dirty="0"/>
            </a:br>
            <a:r>
              <a:rPr lang="en-US" altLang="en-US" dirty="0"/>
              <a:t>Cooling System Adaptation (Kona Variant)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F2F25-5C65-728D-A042-F675D4DBF6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44037" name="Slide Number Placeholder 4">
            <a:extLst>
              <a:ext uri="{FF2B5EF4-FFF2-40B4-BE49-F238E27FC236}">
                <a16:creationId xmlns:a16="http://schemas.microsoft.com/office/drawing/2014/main" id="{D407DB18-5123-A67D-9017-0AD490E7B6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FD0705-8AA0-4ED5-9492-5C5F790C75BB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A6B554-E7E1-2C39-8830-E38A3EE40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1224"/>
            <a:ext cx="2362200" cy="3657600"/>
          </a:xfrm>
        </p:spPr>
        <p:txBody>
          <a:bodyPr/>
          <a:lstStyle/>
          <a:p>
            <a:pPr marL="258763" lvl="2" indent="-257175" eaLnBrk="1" hangingPunct="1"/>
            <a:r>
              <a:rPr lang="en-GB" dirty="0">
                <a:cs typeface="Arial" panose="020B0604020202020204" pitchFamily="34" charset="0"/>
              </a:rPr>
              <a:t>In the VW ID.3, the coolant circuit battery chiller can also be used as Heat Pump Chiller</a:t>
            </a:r>
          </a:p>
          <a:p>
            <a:pPr marL="258763" lvl="2" indent="-257175" eaLnBrk="1" hangingPunct="1"/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the Kona system two different components are used for the battery and Heat Pump chillers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242C36-4601-F134-5B26-E496E6632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318" y="804069"/>
            <a:ext cx="2547375" cy="39774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764D60-1E47-2451-8464-694BEB2A1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774698"/>
            <a:ext cx="1809135" cy="400685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4AB0FE3-57C4-FB0C-20ED-30C28FDBE148}"/>
              </a:ext>
            </a:extLst>
          </p:cNvPr>
          <p:cNvSpPr/>
          <p:nvPr/>
        </p:nvSpPr>
        <p:spPr>
          <a:xfrm>
            <a:off x="3938337" y="3333750"/>
            <a:ext cx="609600" cy="609600"/>
          </a:xfrm>
          <a:prstGeom prst="ellipse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2D2AE6-9FDF-53FC-CCA1-45B1F9E33603}"/>
              </a:ext>
            </a:extLst>
          </p:cNvPr>
          <p:cNvSpPr/>
          <p:nvPr/>
        </p:nvSpPr>
        <p:spPr>
          <a:xfrm rot="19615004">
            <a:off x="6341159" y="2522647"/>
            <a:ext cx="2256790" cy="683992"/>
          </a:xfrm>
          <a:prstGeom prst="ellipse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2118BD7F-0348-9FD8-A363-B2D90554B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501650"/>
          </a:xfrm>
        </p:spPr>
        <p:txBody>
          <a:bodyPr/>
          <a:lstStyle/>
          <a:p>
            <a:r>
              <a:rPr lang="en-US" altLang="en-US"/>
              <a:t>Presentation</a:t>
            </a:r>
            <a:br>
              <a:rPr lang="en-US" altLang="en-US"/>
            </a:br>
            <a:r>
              <a:rPr lang="en-US" altLang="en-US"/>
              <a:t>Overview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75F1783B-8D70-F5CB-C124-7CDB7AF28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1225"/>
            <a:ext cx="8229600" cy="3657600"/>
          </a:xfrm>
        </p:spPr>
        <p:txBody>
          <a:bodyPr/>
          <a:lstStyle/>
          <a:p>
            <a:pPr marL="0" indent="0" eaLnBrk="1" hangingPunct="1"/>
            <a:r>
              <a:rPr lang="en-US" altLang="en-US" dirty="0">
                <a:cs typeface="Arial" panose="020B0604020202020204" pitchFamily="34" charset="0"/>
              </a:rPr>
              <a:t>Content</a:t>
            </a:r>
          </a:p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Context</a:t>
            </a:r>
          </a:p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Why do we need a digital twin?</a:t>
            </a:r>
          </a:p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Component verification</a:t>
            </a:r>
          </a:p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Base system verification</a:t>
            </a:r>
          </a:p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Implementation to ID3 virtual platform</a:t>
            </a:r>
          </a:p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Controls development</a:t>
            </a:r>
          </a:p>
          <a:p>
            <a:pPr marL="551371" lvl="3" indent="-257175" eaLnBrk="1" hangingPunct="1"/>
            <a:r>
              <a:rPr lang="en-US" altLang="en-US" dirty="0">
                <a:cs typeface="Arial" panose="020B0604020202020204" pitchFamily="34" charset="0"/>
              </a:rPr>
              <a:t>Compressor</a:t>
            </a:r>
          </a:p>
          <a:p>
            <a:pPr marL="551371" lvl="3" indent="-257175" eaLnBrk="1" hangingPunct="1"/>
            <a:r>
              <a:rPr lang="en-US" altLang="en-US" dirty="0">
                <a:cs typeface="Arial" panose="020B0604020202020204" pitchFamily="34" charset="0"/>
              </a:rPr>
              <a:t>EXVs</a:t>
            </a:r>
          </a:p>
          <a:p>
            <a:pPr marL="551371" lvl="3" indent="-257175" eaLnBrk="1" hangingPunct="1"/>
            <a:r>
              <a:rPr lang="en-US" altLang="en-US" dirty="0">
                <a:cs typeface="Arial" panose="020B0604020202020204" pitchFamily="34" charset="0"/>
              </a:rPr>
              <a:t>Air handling</a:t>
            </a:r>
          </a:p>
          <a:p>
            <a:pPr marL="551371" lvl="3" indent="-257175" eaLnBrk="1" hangingPunct="1"/>
            <a:r>
              <a:rPr lang="en-US" altLang="en-US" dirty="0">
                <a:cs typeface="Arial" panose="020B0604020202020204" pitchFamily="34" charset="0"/>
              </a:rPr>
              <a:t>Coolant circuit</a:t>
            </a:r>
          </a:p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Vehicle validation</a:t>
            </a:r>
          </a:p>
          <a:p>
            <a:pPr marL="551371" lvl="3" indent="-257175" eaLnBrk="1" hangingPunct="1"/>
            <a:endParaRPr lang="en-US" altLang="en-US" dirty="0">
              <a:cs typeface="Arial" panose="020B0604020202020204" pitchFamily="34" charset="0"/>
            </a:endParaRPr>
          </a:p>
          <a:p>
            <a:pPr marL="639763" lvl="4" indent="-257175" eaLnBrk="1" hangingPunct="1">
              <a:buFont typeface="Arial" panose="020B0604020202020204" pitchFamily="34" charset="0"/>
              <a:buNone/>
            </a:pPr>
            <a:endParaRPr lang="en-US" altLang="en-US" sz="1300" dirty="0">
              <a:cs typeface="Arial" panose="020B0604020202020204" pitchFamily="34" charset="0"/>
            </a:endParaRPr>
          </a:p>
          <a:p>
            <a:pPr marL="0" indent="0"/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59BFF-6085-4338-4345-7826575B98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B907AB7B-79A1-7EFD-C408-EABD0E4895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189029-DC45-48B4-823F-8649AF664CEA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D653FE-E7CF-7AF3-9615-481BE95E1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490" y="1504950"/>
            <a:ext cx="2315810" cy="12610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B76A63-80A2-7AB9-4D54-808B2CC0B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094621"/>
            <a:ext cx="3393611" cy="1165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B2995F-F44C-0359-4221-00EDE2AA0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480" y="1097254"/>
            <a:ext cx="1519560" cy="1909471"/>
          </a:xfrm>
          <a:prstGeom prst="rect">
            <a:avLst/>
          </a:prstGeom>
        </p:spPr>
      </p:pic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C45AC165-685E-1DC7-FD57-842845590685}"/>
              </a:ext>
            </a:extLst>
          </p:cNvPr>
          <p:cNvSpPr/>
          <p:nvPr/>
        </p:nvSpPr>
        <p:spPr>
          <a:xfrm rot="5400000">
            <a:off x="6761666" y="2678697"/>
            <a:ext cx="868362" cy="583616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C072D2FA-F857-9BDD-F476-55770C369713}"/>
              </a:ext>
            </a:extLst>
          </p:cNvPr>
          <p:cNvSpPr/>
          <p:nvPr/>
        </p:nvSpPr>
        <p:spPr>
          <a:xfrm rot="5400000" flipH="1" flipV="1">
            <a:off x="5707857" y="2598236"/>
            <a:ext cx="868362" cy="583616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486B1ADC-2725-9792-4D6F-6E730C28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501650"/>
          </a:xfrm>
        </p:spPr>
        <p:txBody>
          <a:bodyPr/>
          <a:lstStyle/>
          <a:p>
            <a:r>
              <a:rPr lang="en-US" altLang="en-US" dirty="0"/>
              <a:t>Development of the Vehicle Level Digital Twin</a:t>
            </a:r>
            <a:br>
              <a:rPr lang="en-US" altLang="en-US" dirty="0"/>
            </a:br>
            <a:r>
              <a:rPr lang="en-US" altLang="en-US" dirty="0"/>
              <a:t>Controls Development – Focus Areas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C5169726-291C-A22A-1177-24B7116A7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1225"/>
            <a:ext cx="5562600" cy="3657600"/>
          </a:xfrm>
        </p:spPr>
        <p:txBody>
          <a:bodyPr/>
          <a:lstStyle/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Compressor Control</a:t>
            </a:r>
          </a:p>
          <a:p>
            <a:pPr marL="551371" lvl="3" indent="-257175" eaLnBrk="1" hangingPunct="1"/>
            <a:r>
              <a:rPr lang="en-US" altLang="en-US" dirty="0">
                <a:cs typeface="Arial" panose="020B0604020202020204" pitchFamily="34" charset="0"/>
              </a:rPr>
              <a:t>Cabin air temperature feedback to effect evaporator (cooling) and inner condenser (heating) ‘air-off’ response</a:t>
            </a:r>
          </a:p>
          <a:p>
            <a:pPr marL="551371" lvl="3" indent="-257175" eaLnBrk="1" hangingPunct="1"/>
            <a:r>
              <a:rPr lang="en-US" altLang="en-US" dirty="0">
                <a:cs typeface="Arial" panose="020B0604020202020204" pitchFamily="34" charset="0"/>
              </a:rPr>
              <a:t>Battery chiller feedback to effect coolant inlet temperature</a:t>
            </a:r>
          </a:p>
          <a:p>
            <a:pPr marL="551371" lvl="3" indent="-257175" eaLnBrk="1" hangingPunct="1"/>
            <a:r>
              <a:rPr lang="en-US" altLang="en-US" dirty="0">
                <a:cs typeface="Arial" panose="020B0604020202020204" pitchFamily="34" charset="0"/>
              </a:rPr>
              <a:t>Cabin and battery control/priorities at higher </a:t>
            </a:r>
            <a:r>
              <a:rPr lang="en-US" altLang="en-US" dirty="0" err="1">
                <a:cs typeface="Arial" panose="020B0604020202020204" pitchFamily="34" charset="0"/>
              </a:rPr>
              <a:t>ambients</a:t>
            </a:r>
            <a:r>
              <a:rPr lang="en-US" altLang="en-US" dirty="0">
                <a:cs typeface="Arial" panose="020B0604020202020204" pitchFamily="34" charset="0"/>
              </a:rPr>
              <a:t> &amp; loads</a:t>
            </a:r>
          </a:p>
          <a:p>
            <a:pPr marL="551371" lvl="3" indent="-257175" eaLnBrk="1" hangingPunct="1"/>
            <a:r>
              <a:rPr lang="en-US" altLang="en-US" dirty="0">
                <a:cs typeface="Arial" panose="020B0604020202020204" pitchFamily="34" charset="0"/>
              </a:rPr>
              <a:t>Maximum discharge pressure and temperature limits observed</a:t>
            </a:r>
          </a:p>
          <a:p>
            <a:pPr marL="551371" lvl="3" indent="-257175" eaLnBrk="1" hangingPunct="1"/>
            <a:r>
              <a:rPr lang="en-US" altLang="en-US" dirty="0">
                <a:cs typeface="Arial" panose="020B0604020202020204" pitchFamily="34" charset="0"/>
              </a:rPr>
              <a:t>Minimum suction pressure (heat pump mode)</a:t>
            </a:r>
          </a:p>
          <a:p>
            <a:pPr marL="551371" lvl="3" indent="-257175" eaLnBrk="1" hangingPunct="1"/>
            <a:r>
              <a:rPr lang="en-US" altLang="en-US" dirty="0">
                <a:cs typeface="Arial" panose="020B0604020202020204" pitchFamily="34" charset="0"/>
              </a:rPr>
              <a:t>Compressor shut off (hysteresis) around cabin temperature target set-point</a:t>
            </a:r>
          </a:p>
          <a:p>
            <a:pPr marL="639763" lvl="4" indent="-257175" eaLnBrk="1" hangingPunct="1">
              <a:buFont typeface="Arial" panose="020B0604020202020204" pitchFamily="34" charset="0"/>
              <a:buNone/>
            </a:pPr>
            <a:endParaRPr lang="en-US" altLang="en-US" sz="1300" dirty="0">
              <a:cs typeface="Arial" panose="020B0604020202020204" pitchFamily="34" charset="0"/>
            </a:endParaRPr>
          </a:p>
          <a:p>
            <a:pPr marL="0" indent="0"/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F2F25-5C65-728D-A042-F675D4DBF6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44037" name="Slide Number Placeholder 4">
            <a:extLst>
              <a:ext uri="{FF2B5EF4-FFF2-40B4-BE49-F238E27FC236}">
                <a16:creationId xmlns:a16="http://schemas.microsoft.com/office/drawing/2014/main" id="{D407DB18-5123-A67D-9017-0AD490E7B6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FD0705-8AA0-4ED5-9492-5C5F790C75BB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DB94F8-F6F2-9C49-FB45-3C9B30E69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823" y="1057684"/>
            <a:ext cx="2716354" cy="335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96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486B1ADC-2725-9792-4D6F-6E730C28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501650"/>
          </a:xfrm>
        </p:spPr>
        <p:txBody>
          <a:bodyPr/>
          <a:lstStyle/>
          <a:p>
            <a:r>
              <a:rPr lang="en-US" altLang="en-US" dirty="0"/>
              <a:t>Development of the Vehicle Level Digital Twin</a:t>
            </a:r>
            <a:br>
              <a:rPr lang="en-US" altLang="en-US" dirty="0"/>
            </a:br>
            <a:r>
              <a:rPr lang="en-US" altLang="en-US" dirty="0"/>
              <a:t>Compressor Speed Control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F2F25-5C65-728D-A042-F675D4DBF6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44037" name="Slide Number Placeholder 4">
            <a:extLst>
              <a:ext uri="{FF2B5EF4-FFF2-40B4-BE49-F238E27FC236}">
                <a16:creationId xmlns:a16="http://schemas.microsoft.com/office/drawing/2014/main" id="{D407DB18-5123-A67D-9017-0AD490E7B6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FD0705-8AA0-4ED5-9492-5C5F790C75BB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CF73E6-5B65-593D-B0D4-48D787921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320241"/>
            <a:ext cx="5605462" cy="290306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3C5F16-BE2A-A948-2EA6-53CD4F21A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1225"/>
            <a:ext cx="3124200" cy="3657600"/>
          </a:xfrm>
        </p:spPr>
        <p:txBody>
          <a:bodyPr/>
          <a:lstStyle/>
          <a:p>
            <a:pPr marL="344488" lvl="2" indent="-342900" eaLnBrk="1" hangingPunct="1">
              <a:buFont typeface="+mj-lt"/>
              <a:buAutoNum type="arabicPeriod"/>
            </a:pPr>
            <a:r>
              <a:rPr lang="en-US" altLang="en-US" dirty="0">
                <a:cs typeface="Arial" panose="020B0604020202020204" pitchFamily="34" charset="0"/>
              </a:rPr>
              <a:t>Cabin and battery both hot</a:t>
            </a:r>
          </a:p>
          <a:p>
            <a:pPr marL="344488" lvl="2" indent="-342900" eaLnBrk="1" hangingPunct="1">
              <a:buFont typeface="+mj-lt"/>
              <a:buAutoNum type="arabicPeriod"/>
            </a:pPr>
            <a:r>
              <a:rPr lang="en-US" altLang="en-US" dirty="0">
                <a:cs typeface="Arial" panose="020B0604020202020204" pitchFamily="34" charset="0"/>
              </a:rPr>
              <a:t>Cabin has priority and cools quickly, with minimal bleed to battery</a:t>
            </a:r>
          </a:p>
          <a:p>
            <a:pPr marL="344488" lvl="2" indent="-342900" eaLnBrk="1" hangingPunct="1">
              <a:buFont typeface="+mj-lt"/>
              <a:buAutoNum type="arabicPeriod"/>
            </a:pPr>
            <a:r>
              <a:rPr lang="en-US" altLang="en-US" dirty="0">
                <a:cs typeface="Arial" panose="020B0604020202020204" pitchFamily="34" charset="0"/>
              </a:rPr>
              <a:t>At 32C  full battery cooling activated</a:t>
            </a:r>
          </a:p>
          <a:p>
            <a:pPr marL="344488" lvl="2" indent="-342900" eaLnBrk="1" hangingPunct="1">
              <a:buFont typeface="+mj-lt"/>
              <a:buAutoNum type="arabicPeriod"/>
            </a:pPr>
            <a:r>
              <a:rPr lang="en-US" altLang="en-US" dirty="0">
                <a:cs typeface="Arial" panose="020B0604020202020204" pitchFamily="34" charset="0"/>
              </a:rPr>
              <a:t>Compressor speed increases to compensate for increased demand</a:t>
            </a:r>
          </a:p>
          <a:p>
            <a:pPr marL="344488" lvl="2" indent="-342900" eaLnBrk="1" hangingPunct="1">
              <a:buFont typeface="+mj-lt"/>
              <a:buAutoNum type="arabicPeriod"/>
            </a:pPr>
            <a:r>
              <a:rPr lang="en-US" altLang="en-US" dirty="0">
                <a:cs typeface="Arial" panose="020B0604020202020204" pitchFamily="34" charset="0"/>
              </a:rPr>
              <a:t>Compressor speed drops as final demand decreases</a:t>
            </a:r>
          </a:p>
          <a:p>
            <a:pPr marL="639763" lvl="4" indent="-257175" eaLnBrk="1" hangingPunct="1">
              <a:buFont typeface="Arial" panose="020B0604020202020204" pitchFamily="34" charset="0"/>
              <a:buNone/>
            </a:pPr>
            <a:endParaRPr lang="en-US" altLang="en-US" sz="1300" dirty="0">
              <a:cs typeface="Arial" panose="020B0604020202020204" pitchFamily="34" charset="0"/>
            </a:endParaRPr>
          </a:p>
          <a:p>
            <a:pPr marL="0" indent="0"/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96B6D1-2D3D-E7FE-2148-0B68742DC286}"/>
              </a:ext>
            </a:extLst>
          </p:cNvPr>
          <p:cNvSpPr txBox="1"/>
          <p:nvPr/>
        </p:nvSpPr>
        <p:spPr>
          <a:xfrm>
            <a:off x="3962400" y="14287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32425E-637C-B555-DA61-308989293EC1}"/>
              </a:ext>
            </a:extLst>
          </p:cNvPr>
          <p:cNvSpPr txBox="1"/>
          <p:nvPr/>
        </p:nvSpPr>
        <p:spPr>
          <a:xfrm>
            <a:off x="4635501" y="21643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85938B-1DB5-AA61-0691-DE7409080316}"/>
              </a:ext>
            </a:extLst>
          </p:cNvPr>
          <p:cNvSpPr txBox="1"/>
          <p:nvPr/>
        </p:nvSpPr>
        <p:spPr>
          <a:xfrm>
            <a:off x="7010400" y="29527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BCF8B1-B749-8E3B-B376-D8D7A0DDDBCC}"/>
              </a:ext>
            </a:extLst>
          </p:cNvPr>
          <p:cNvSpPr txBox="1"/>
          <p:nvPr/>
        </p:nvSpPr>
        <p:spPr>
          <a:xfrm>
            <a:off x="7166853" y="23789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B42454-7867-3E56-42BD-42E391A459F6}"/>
              </a:ext>
            </a:extLst>
          </p:cNvPr>
          <p:cNvSpPr txBox="1"/>
          <p:nvPr/>
        </p:nvSpPr>
        <p:spPr>
          <a:xfrm>
            <a:off x="7704932" y="28765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25684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486B1ADC-2725-9792-4D6F-6E730C28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501650"/>
          </a:xfrm>
        </p:spPr>
        <p:txBody>
          <a:bodyPr/>
          <a:lstStyle/>
          <a:p>
            <a:r>
              <a:rPr lang="en-US" altLang="en-US" dirty="0"/>
              <a:t>Development of the Vehicle Level Digital Twin</a:t>
            </a:r>
            <a:br>
              <a:rPr lang="en-US" altLang="en-US" dirty="0"/>
            </a:br>
            <a:r>
              <a:rPr lang="en-US" altLang="en-US" dirty="0"/>
              <a:t>Controls Development – Focus Areas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C5169726-291C-A22A-1177-24B7116A7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1225"/>
            <a:ext cx="8229600" cy="3657600"/>
          </a:xfrm>
        </p:spPr>
        <p:txBody>
          <a:bodyPr/>
          <a:lstStyle/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Electronic Expansion Valves</a:t>
            </a:r>
          </a:p>
          <a:p>
            <a:pPr marL="551371" lvl="3" indent="-257175" eaLnBrk="1" hangingPunct="1"/>
            <a:r>
              <a:rPr lang="en-US" altLang="en-US" dirty="0">
                <a:cs typeface="Arial" panose="020B0604020202020204" pitchFamily="34" charset="0"/>
              </a:rPr>
              <a:t>EXV2 prior to evaporator to control S/H (cooling only) – </a:t>
            </a:r>
            <a:r>
              <a:rPr lang="en-US" altLang="en-US" b="1" dirty="0">
                <a:cs typeface="Arial" panose="020B0604020202020204" pitchFamily="34" charset="0"/>
              </a:rPr>
              <a:t>Kona system</a:t>
            </a:r>
          </a:p>
          <a:p>
            <a:pPr marL="551371" lvl="3" indent="-257175" eaLnBrk="1" hangingPunct="1"/>
            <a:r>
              <a:rPr lang="en-US" altLang="en-US" dirty="0">
                <a:cs typeface="Arial" panose="020B0604020202020204" pitchFamily="34" charset="0"/>
              </a:rPr>
              <a:t>EXV2 prior to evaporator to control S/H (cooling only) </a:t>
            </a:r>
            <a:r>
              <a:rPr lang="en-US" altLang="en-US" b="1" dirty="0">
                <a:cs typeface="Arial" panose="020B0604020202020204" pitchFamily="34" charset="0"/>
              </a:rPr>
              <a:t>or</a:t>
            </a:r>
            <a:r>
              <a:rPr lang="en-US" altLang="en-US" dirty="0">
                <a:cs typeface="Arial" panose="020B0604020202020204" pitchFamily="34" charset="0"/>
              </a:rPr>
              <a:t> expansion prior to OHX to control inlet temperature – </a:t>
            </a:r>
            <a:r>
              <a:rPr lang="en-US" altLang="en-US" b="1" dirty="0">
                <a:cs typeface="Arial" panose="020B0604020202020204" pitchFamily="34" charset="0"/>
              </a:rPr>
              <a:t>R-744 system</a:t>
            </a:r>
          </a:p>
          <a:p>
            <a:pPr marL="551371" lvl="3" indent="-257175" eaLnBrk="1" hangingPunct="1"/>
            <a:r>
              <a:rPr lang="en-US" altLang="en-US" dirty="0">
                <a:cs typeface="Arial" panose="020B0604020202020204" pitchFamily="34" charset="0"/>
              </a:rPr>
              <a:t>EXV3 (battery chiller) to control coolant inlet temperature – </a:t>
            </a:r>
            <a:r>
              <a:rPr lang="en-US" altLang="en-US" b="1" dirty="0">
                <a:cs typeface="Arial" panose="020B0604020202020204" pitchFamily="34" charset="0"/>
              </a:rPr>
              <a:t>Kona system</a:t>
            </a:r>
          </a:p>
          <a:p>
            <a:pPr marL="551371" lvl="3" indent="-257175" eaLnBrk="1" hangingPunct="1"/>
            <a:r>
              <a:rPr lang="en-US" altLang="en-US" dirty="0">
                <a:cs typeface="Arial" panose="020B0604020202020204" pitchFamily="34" charset="0"/>
              </a:rPr>
              <a:t>EXV3 (battery chiller) to control coolant inlet temperature (cooling only) or as a HP chiller to control refrigerant inlet temperature – </a:t>
            </a:r>
            <a:r>
              <a:rPr lang="en-US" altLang="en-US" b="1" dirty="0">
                <a:cs typeface="Arial" panose="020B0604020202020204" pitchFamily="34" charset="0"/>
              </a:rPr>
              <a:t>R-744 system</a:t>
            </a:r>
            <a:endParaRPr lang="en-US" altLang="en-US" dirty="0">
              <a:cs typeface="Arial" panose="020B0604020202020204" pitchFamily="34" charset="0"/>
            </a:endParaRPr>
          </a:p>
          <a:p>
            <a:pPr marL="551371" lvl="3" indent="-257175" eaLnBrk="1" hangingPunct="1"/>
            <a:r>
              <a:rPr lang="en-US" altLang="en-US" dirty="0">
                <a:cs typeface="Arial" panose="020B0604020202020204" pitchFamily="34" charset="0"/>
              </a:rPr>
              <a:t>EXV1 (HP chiller) fully open (cooling mode) or fixed orifice in HP mode – </a:t>
            </a:r>
            <a:r>
              <a:rPr lang="en-US" altLang="en-US" b="1" dirty="0">
                <a:cs typeface="Arial" panose="020B0604020202020204" pitchFamily="34" charset="0"/>
              </a:rPr>
              <a:t>Kona system</a:t>
            </a:r>
          </a:p>
          <a:p>
            <a:pPr marL="551371" lvl="3" indent="-257175" eaLnBrk="1" hangingPunct="1"/>
            <a:r>
              <a:rPr lang="en-US" altLang="en-US" dirty="0">
                <a:cs typeface="Arial" panose="020B0604020202020204" pitchFamily="34" charset="0"/>
              </a:rPr>
              <a:t>EXV1 (dehumidification) to control refrigerant inlet temperature at the OHX or HP Chiller – </a:t>
            </a:r>
            <a:r>
              <a:rPr lang="en-US" altLang="en-US" b="1" dirty="0">
                <a:cs typeface="Arial" panose="020B0604020202020204" pitchFamily="34" charset="0"/>
              </a:rPr>
              <a:t>R-744 system</a:t>
            </a:r>
            <a:endParaRPr lang="en-US" altLang="en-US" dirty="0">
              <a:cs typeface="Arial" panose="020B0604020202020204" pitchFamily="34" charset="0"/>
            </a:endParaRPr>
          </a:p>
          <a:p>
            <a:pPr marL="639763" lvl="4" indent="-257175" eaLnBrk="1" hangingPunct="1">
              <a:buFont typeface="Arial" panose="020B0604020202020204" pitchFamily="34" charset="0"/>
              <a:buNone/>
            </a:pPr>
            <a:endParaRPr lang="en-US" altLang="en-US" sz="1300" dirty="0">
              <a:cs typeface="Arial" panose="020B0604020202020204" pitchFamily="34" charset="0"/>
            </a:endParaRPr>
          </a:p>
          <a:p>
            <a:pPr marL="0" indent="0"/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F2F25-5C65-728D-A042-F675D4DBF6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44037" name="Slide Number Placeholder 4">
            <a:extLst>
              <a:ext uri="{FF2B5EF4-FFF2-40B4-BE49-F238E27FC236}">
                <a16:creationId xmlns:a16="http://schemas.microsoft.com/office/drawing/2014/main" id="{D407DB18-5123-A67D-9017-0AD490E7B6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FD0705-8AA0-4ED5-9492-5C5F790C75BB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672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486B1ADC-2725-9792-4D6F-6E730C28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501650"/>
          </a:xfrm>
        </p:spPr>
        <p:txBody>
          <a:bodyPr/>
          <a:lstStyle/>
          <a:p>
            <a:r>
              <a:rPr lang="en-US" altLang="en-US" dirty="0"/>
              <a:t>Development of the Vehicle Level Digital Twin</a:t>
            </a:r>
            <a:br>
              <a:rPr lang="en-US" altLang="en-US" dirty="0"/>
            </a:br>
            <a:r>
              <a:rPr lang="en-US" altLang="en-US" dirty="0"/>
              <a:t>EXV2 Control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F2F25-5C65-728D-A042-F675D4DBF6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44037" name="Slide Number Placeholder 4">
            <a:extLst>
              <a:ext uri="{FF2B5EF4-FFF2-40B4-BE49-F238E27FC236}">
                <a16:creationId xmlns:a16="http://schemas.microsoft.com/office/drawing/2014/main" id="{D407DB18-5123-A67D-9017-0AD490E7B6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FD0705-8AA0-4ED5-9492-5C5F790C75BB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1DCB3-1F09-8B50-FCF7-F59E4ED2422E}"/>
              </a:ext>
            </a:extLst>
          </p:cNvPr>
          <p:cNvSpPr txBox="1"/>
          <p:nvPr/>
        </p:nvSpPr>
        <p:spPr>
          <a:xfrm>
            <a:off x="152400" y="931670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Kona System – EXV varies to keep</a:t>
            </a:r>
          </a:p>
          <a:p>
            <a:pPr algn="ctr"/>
            <a:r>
              <a:rPr lang="en-GB" dirty="0"/>
              <a:t>a constant S/H value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437FE8-5F6A-A990-8B39-3100ED722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15946"/>
            <a:ext cx="3815570" cy="19734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7761DD-E761-A061-E687-F0B1014DA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548" y="1335594"/>
            <a:ext cx="3010266" cy="1676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BFAAD2-56AE-0CE0-D022-6B821B6D3F9C}"/>
              </a:ext>
            </a:extLst>
          </p:cNvPr>
          <p:cNvSpPr txBox="1"/>
          <p:nvPr/>
        </p:nvSpPr>
        <p:spPr>
          <a:xfrm>
            <a:off x="4408958" y="735841"/>
            <a:ext cx="3865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R-744 System – EXV varies to keep</a:t>
            </a:r>
          </a:p>
          <a:p>
            <a:pPr algn="ctr"/>
            <a:r>
              <a:rPr lang="en-GB" dirty="0"/>
              <a:t>a constant S/H value (cooling)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19CA49-EFD5-C6FC-D4AB-E526B0252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689" y="3243803"/>
            <a:ext cx="2895600" cy="14803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858D24-5A70-8260-2D45-F67EF96BC191}"/>
              </a:ext>
            </a:extLst>
          </p:cNvPr>
          <p:cNvSpPr txBox="1"/>
          <p:nvPr/>
        </p:nvSpPr>
        <p:spPr>
          <a:xfrm>
            <a:off x="4341169" y="2932018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Controlled </a:t>
            </a:r>
            <a:r>
              <a:rPr lang="en-GB" dirty="0" err="1"/>
              <a:t>refrnt</a:t>
            </a:r>
            <a:r>
              <a:rPr lang="en-GB" dirty="0"/>
              <a:t>. temp value (heating)</a:t>
            </a:r>
          </a:p>
        </p:txBody>
      </p:sp>
    </p:spTree>
    <p:extLst>
      <p:ext uri="{BB962C8B-B14F-4D97-AF65-F5344CB8AC3E}">
        <p14:creationId xmlns:p14="http://schemas.microsoft.com/office/powerpoint/2010/main" val="2547498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486B1ADC-2725-9792-4D6F-6E730C28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501650"/>
          </a:xfrm>
        </p:spPr>
        <p:txBody>
          <a:bodyPr/>
          <a:lstStyle/>
          <a:p>
            <a:r>
              <a:rPr lang="en-US" altLang="en-US" dirty="0"/>
              <a:t>Development of the Vehicle Level Digital Twin</a:t>
            </a:r>
            <a:br>
              <a:rPr lang="en-US" altLang="en-US" dirty="0"/>
            </a:br>
            <a:r>
              <a:rPr lang="en-US" altLang="en-US" dirty="0"/>
              <a:t>Controls Development – Focus Areas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C5169726-291C-A22A-1177-24B7116A7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657600"/>
          </a:xfrm>
        </p:spPr>
        <p:txBody>
          <a:bodyPr/>
          <a:lstStyle/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Air handling</a:t>
            </a:r>
          </a:p>
          <a:p>
            <a:pPr marL="551371" lvl="3" indent="-257175" eaLnBrk="1" hangingPunct="1"/>
            <a:r>
              <a:rPr lang="en-US" altLang="en-US" dirty="0">
                <a:cs typeface="Arial" panose="020B0604020202020204" pitchFamily="34" charset="0"/>
              </a:rPr>
              <a:t>1D cabin model taking into account</a:t>
            </a:r>
          </a:p>
          <a:p>
            <a:pPr marL="770827" lvl="4" indent="-257175" eaLnBrk="1" hangingPunct="1"/>
            <a:r>
              <a:rPr lang="en-US" altLang="en-US" dirty="0">
                <a:cs typeface="Arial" panose="020B0604020202020204" pitchFamily="34" charset="0"/>
              </a:rPr>
              <a:t>Thermal inertia</a:t>
            </a:r>
          </a:p>
          <a:p>
            <a:pPr marL="770827" lvl="4" indent="-257175" eaLnBrk="1" hangingPunct="1"/>
            <a:r>
              <a:rPr lang="en-US" altLang="en-US" dirty="0">
                <a:cs typeface="Arial" panose="020B0604020202020204" pitchFamily="34" charset="0"/>
              </a:rPr>
              <a:t>Internal (air) volume</a:t>
            </a:r>
          </a:p>
          <a:p>
            <a:pPr marL="770827" lvl="4" indent="-257175" eaLnBrk="1" hangingPunct="1"/>
            <a:r>
              <a:rPr lang="en-US" altLang="en-US" dirty="0">
                <a:cs typeface="Arial" panose="020B0604020202020204" pitchFamily="34" charset="0"/>
              </a:rPr>
              <a:t>Internal and external convective heat transfers (</a:t>
            </a:r>
            <a:r>
              <a:rPr lang="en-US" altLang="en-US" i="1" dirty="0">
                <a:cs typeface="Arial" panose="020B0604020202020204" pitchFamily="34" charset="0"/>
              </a:rPr>
              <a:t>f</a:t>
            </a:r>
            <a:r>
              <a:rPr lang="en-US" altLang="en-US" dirty="0">
                <a:cs typeface="Arial" panose="020B0604020202020204" pitchFamily="34" charset="0"/>
              </a:rPr>
              <a:t> vehicle/blower speeds)</a:t>
            </a:r>
          </a:p>
          <a:p>
            <a:pPr marL="770827" lvl="4" indent="-257175" eaLnBrk="1" hangingPunct="1"/>
            <a:r>
              <a:rPr lang="en-US" altLang="en-US" dirty="0">
                <a:cs typeface="Arial" panose="020B0604020202020204" pitchFamily="34" charset="0"/>
              </a:rPr>
              <a:t>Glazing</a:t>
            </a:r>
          </a:p>
          <a:p>
            <a:pPr marL="770827" lvl="4" indent="-257175" eaLnBrk="1" hangingPunct="1"/>
            <a:r>
              <a:rPr lang="en-US" altLang="en-US" dirty="0">
                <a:cs typeface="Arial" panose="020B0604020202020204" pitchFamily="34" charset="0"/>
              </a:rPr>
              <a:t>Solar loading (0W/m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  <a:r>
              <a:rPr lang="en-US" altLang="en-US" dirty="0">
                <a:cs typeface="Arial" panose="020B0604020202020204" pitchFamily="34" charset="0"/>
              </a:rPr>
              <a:t> &lt;20C up to 1000W/m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  <a:r>
              <a:rPr lang="en-US" altLang="en-US" dirty="0">
                <a:cs typeface="Arial" panose="020B0604020202020204" pitchFamily="34" charset="0"/>
              </a:rPr>
              <a:t> 39 to 43C)</a:t>
            </a:r>
          </a:p>
          <a:p>
            <a:pPr marL="551371" lvl="3" indent="-257175" eaLnBrk="1" hangingPunct="1"/>
            <a:r>
              <a:rPr lang="en-US" altLang="en-US" dirty="0">
                <a:cs typeface="Arial" panose="020B0604020202020204" pitchFamily="34" charset="0"/>
              </a:rPr>
              <a:t>Fresh/recirc door position – humidity handling and energy management</a:t>
            </a:r>
          </a:p>
          <a:p>
            <a:pPr marL="551371" lvl="3" indent="-257175" eaLnBrk="1" hangingPunct="1"/>
            <a:r>
              <a:rPr lang="en-US" altLang="en-US" dirty="0">
                <a:cs typeface="Arial" panose="020B0604020202020204" pitchFamily="34" charset="0"/>
              </a:rPr>
              <a:t>Air PTC operation to supplement initial cabin heating in cold conditions</a:t>
            </a:r>
          </a:p>
          <a:p>
            <a:pPr marL="551371" lvl="3" indent="-257175" eaLnBrk="1" hangingPunct="1"/>
            <a:r>
              <a:rPr lang="en-US" altLang="en-US" dirty="0">
                <a:cs typeface="Arial" panose="020B0604020202020204" pitchFamily="34" charset="0"/>
              </a:rPr>
              <a:t>HVAC blower control to achieve and maintain cabin temperature</a:t>
            </a:r>
          </a:p>
          <a:p>
            <a:pPr marL="551371" lvl="3" indent="-257175" eaLnBrk="1" hangingPunct="1"/>
            <a:r>
              <a:rPr lang="en-US" altLang="en-US" dirty="0">
                <a:cs typeface="Arial" panose="020B0604020202020204" pitchFamily="34" charset="0"/>
              </a:rPr>
              <a:t>Cooling pack fan control – varies with vehicle speed and mode of operation; heating mode - fan operates in cold </a:t>
            </a:r>
            <a:r>
              <a:rPr lang="en-US" altLang="en-US" dirty="0" err="1">
                <a:cs typeface="Arial" panose="020B0604020202020204" pitchFamily="34" charset="0"/>
              </a:rPr>
              <a:t>ambients</a:t>
            </a:r>
            <a:r>
              <a:rPr lang="en-US" altLang="en-US" dirty="0">
                <a:cs typeface="Arial" panose="020B0604020202020204" pitchFamily="34" charset="0"/>
              </a:rPr>
              <a:t> (heat extraction) or cooling mode –</a:t>
            </a:r>
            <a:r>
              <a:rPr lang="en-US" altLang="en-US" i="1" dirty="0">
                <a:cs typeface="Arial" panose="020B0604020202020204" pitchFamily="34" charset="0"/>
              </a:rPr>
              <a:t> f </a:t>
            </a:r>
            <a:r>
              <a:rPr lang="en-US" altLang="en-US" dirty="0">
                <a:cs typeface="Arial" panose="020B0604020202020204" pitchFamily="34" charset="0"/>
              </a:rPr>
              <a:t>compressor pressure temperature and </a:t>
            </a:r>
            <a:r>
              <a:rPr lang="en-US" altLang="en-US" dirty="0" err="1">
                <a:cs typeface="Arial" panose="020B0604020202020204" pitchFamily="34" charset="0"/>
              </a:rPr>
              <a:t>eMotor</a:t>
            </a:r>
            <a:r>
              <a:rPr lang="en-US" altLang="en-US" dirty="0">
                <a:cs typeface="Arial" panose="020B0604020202020204" pitchFamily="34" charset="0"/>
              </a:rPr>
              <a:t> (&gt;50C)</a:t>
            </a:r>
          </a:p>
          <a:p>
            <a:pPr marL="639763" lvl="4" indent="-257175" eaLnBrk="1" hangingPunct="1">
              <a:buFont typeface="Arial" panose="020B0604020202020204" pitchFamily="34" charset="0"/>
              <a:buNone/>
            </a:pPr>
            <a:endParaRPr lang="en-US" altLang="en-US" sz="1300" dirty="0">
              <a:cs typeface="Arial" panose="020B0604020202020204" pitchFamily="34" charset="0"/>
            </a:endParaRPr>
          </a:p>
          <a:p>
            <a:pPr marL="0" indent="0"/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F2F25-5C65-728D-A042-F675D4DBF6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44037" name="Slide Number Placeholder 4">
            <a:extLst>
              <a:ext uri="{FF2B5EF4-FFF2-40B4-BE49-F238E27FC236}">
                <a16:creationId xmlns:a16="http://schemas.microsoft.com/office/drawing/2014/main" id="{D407DB18-5123-A67D-9017-0AD490E7B6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FD0705-8AA0-4ED5-9492-5C5F790C75BB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384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486B1ADC-2725-9792-4D6F-6E730C28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501650"/>
          </a:xfrm>
        </p:spPr>
        <p:txBody>
          <a:bodyPr/>
          <a:lstStyle/>
          <a:p>
            <a:r>
              <a:rPr lang="en-US" altLang="en-US" dirty="0"/>
              <a:t>Development of the Vehicle Level Digital Twin</a:t>
            </a:r>
            <a:br>
              <a:rPr lang="en-US" altLang="en-US" dirty="0"/>
            </a:br>
            <a:r>
              <a:rPr lang="en-US" altLang="en-US" dirty="0"/>
              <a:t>Controls Development – Focus Areas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C5169726-291C-A22A-1177-24B7116A7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4419600" cy="3657600"/>
          </a:xfrm>
        </p:spPr>
        <p:txBody>
          <a:bodyPr/>
          <a:lstStyle/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Coolant Circuit</a:t>
            </a:r>
          </a:p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Several modes possible through two valves and a thermostat</a:t>
            </a:r>
          </a:p>
          <a:p>
            <a:pPr marL="344488" lvl="2" indent="-342900" eaLnBrk="1" hangingPunct="1">
              <a:buFont typeface="+mj-lt"/>
              <a:buAutoNum type="arabicPeriod"/>
            </a:pPr>
            <a:r>
              <a:rPr lang="en-US" altLang="en-US" dirty="0">
                <a:cs typeface="Arial" panose="020B0604020202020204" pitchFamily="34" charset="0"/>
              </a:rPr>
              <a:t>LTR by-passed – battery passive</a:t>
            </a:r>
          </a:p>
          <a:p>
            <a:pPr marL="344488" lvl="2" indent="-342900" eaLnBrk="1" hangingPunct="1">
              <a:buFont typeface="+mj-lt"/>
              <a:buAutoNum type="arabicPeriod"/>
            </a:pPr>
            <a:r>
              <a:rPr lang="en-US" altLang="en-US" dirty="0">
                <a:cs typeface="Arial" panose="020B0604020202020204" pitchFamily="34" charset="0"/>
              </a:rPr>
              <a:t>LTR by-passed – P/T contributes to cabin heating and battery heated by PTC</a:t>
            </a:r>
          </a:p>
          <a:p>
            <a:pPr marL="344488" lvl="2" indent="-342900" eaLnBrk="1" hangingPunct="1">
              <a:buFont typeface="+mj-lt"/>
              <a:buAutoNum type="arabicPeriod"/>
            </a:pPr>
            <a:r>
              <a:rPr lang="en-US" altLang="en-US" dirty="0">
                <a:cs typeface="Arial" panose="020B0604020202020204" pitchFamily="34" charset="0"/>
              </a:rPr>
              <a:t>LTR by-passed – battery PTC heating</a:t>
            </a:r>
          </a:p>
          <a:p>
            <a:pPr marL="344488" lvl="2" indent="-342900" eaLnBrk="1" hangingPunct="1">
              <a:buFont typeface="+mj-lt"/>
              <a:buAutoNum type="arabicPeriod"/>
            </a:pPr>
            <a:r>
              <a:rPr lang="en-US" altLang="en-US" dirty="0">
                <a:cs typeface="Arial" panose="020B0604020202020204" pitchFamily="34" charset="0"/>
              </a:rPr>
              <a:t>LTR by-passed – battery heated by P/T</a:t>
            </a:r>
          </a:p>
          <a:p>
            <a:pPr marL="344488" lvl="2" indent="-342900" eaLnBrk="1" hangingPunct="1">
              <a:buFont typeface="+mj-lt"/>
              <a:buAutoNum type="arabicPeriod"/>
            </a:pPr>
            <a:r>
              <a:rPr lang="en-US" altLang="en-US" dirty="0">
                <a:cs typeface="Arial" panose="020B0604020202020204" pitchFamily="34" charset="0"/>
              </a:rPr>
              <a:t>LTR active – battery cooled by chiller</a:t>
            </a:r>
            <a:br>
              <a:rPr lang="en-US" altLang="en-US" dirty="0">
                <a:cs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</a:rPr>
              <a:t>(as shown here)</a:t>
            </a:r>
          </a:p>
          <a:p>
            <a:pPr marL="344488" lvl="2" indent="-342900" eaLnBrk="1" hangingPunct="1">
              <a:buFont typeface="+mj-lt"/>
              <a:buAutoNum type="arabicPeriod"/>
            </a:pPr>
            <a:endParaRPr lang="en-US" altLang="en-US" dirty="0">
              <a:cs typeface="Arial" panose="020B0604020202020204" pitchFamily="34" charset="0"/>
            </a:endParaRPr>
          </a:p>
          <a:p>
            <a:pPr marL="344488" lvl="2" indent="-342900" eaLnBrk="1" hangingPunct="1">
              <a:buFont typeface="+mj-lt"/>
              <a:buAutoNum type="arabicPeriod"/>
            </a:pPr>
            <a:endParaRPr lang="en-US" altLang="en-US" dirty="0">
              <a:cs typeface="Arial" panose="020B0604020202020204" pitchFamily="34" charset="0"/>
            </a:endParaRPr>
          </a:p>
          <a:p>
            <a:pPr marL="551371" lvl="3" indent="-257175" eaLnBrk="1" hangingPunct="1"/>
            <a:endParaRPr lang="en-US" altLang="en-US" sz="1300" dirty="0">
              <a:cs typeface="Arial" panose="020B0604020202020204" pitchFamily="34" charset="0"/>
            </a:endParaRPr>
          </a:p>
          <a:p>
            <a:pPr marL="0" indent="0"/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F2F25-5C65-728D-A042-F675D4DBF6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44037" name="Slide Number Placeholder 4">
            <a:extLst>
              <a:ext uri="{FF2B5EF4-FFF2-40B4-BE49-F238E27FC236}">
                <a16:creationId xmlns:a16="http://schemas.microsoft.com/office/drawing/2014/main" id="{D407DB18-5123-A67D-9017-0AD490E7B6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FD0705-8AA0-4ED5-9492-5C5F790C75BB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936299-C17F-E003-2B18-24C4D8384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780" y="823912"/>
            <a:ext cx="3900170" cy="3819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23CC0-3910-41C1-0A3A-67E354AA4BE2}"/>
              </a:ext>
            </a:extLst>
          </p:cNvPr>
          <p:cNvSpPr txBox="1"/>
          <p:nvPr/>
        </p:nvSpPr>
        <p:spPr>
          <a:xfrm>
            <a:off x="6400800" y="1962516"/>
            <a:ext cx="101822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To be</a:t>
            </a:r>
          </a:p>
          <a:p>
            <a:pPr algn="ctr"/>
            <a:r>
              <a:rPr lang="en-GB" dirty="0"/>
              <a:t>updated</a:t>
            </a:r>
          </a:p>
        </p:txBody>
      </p:sp>
    </p:spTree>
    <p:extLst>
      <p:ext uri="{BB962C8B-B14F-4D97-AF65-F5344CB8AC3E}">
        <p14:creationId xmlns:p14="http://schemas.microsoft.com/office/powerpoint/2010/main" val="1597077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486B1ADC-2725-9792-4D6F-6E730C28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501650"/>
          </a:xfrm>
        </p:spPr>
        <p:txBody>
          <a:bodyPr/>
          <a:lstStyle/>
          <a:p>
            <a:r>
              <a:rPr lang="en-US" altLang="en-US" dirty="0"/>
              <a:t>Development of the Vehicle Level Digital Twin</a:t>
            </a:r>
            <a:br>
              <a:rPr lang="en-US" altLang="en-US" dirty="0"/>
            </a:br>
            <a:r>
              <a:rPr lang="en-US" altLang="en-US" dirty="0"/>
              <a:t>Example Pull-Down Scenario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F2F25-5C65-728D-A042-F675D4DBF6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44037" name="Slide Number Placeholder 4">
            <a:extLst>
              <a:ext uri="{FF2B5EF4-FFF2-40B4-BE49-F238E27FC236}">
                <a16:creationId xmlns:a16="http://schemas.microsoft.com/office/drawing/2014/main" id="{D407DB18-5123-A67D-9017-0AD490E7B6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FD0705-8AA0-4ED5-9492-5C5F790C75BB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69637-CFB7-8E37-9D74-6A148526E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904" y="971550"/>
            <a:ext cx="5570268" cy="333796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6F2467-928F-3EDE-045C-9EF620B24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78" y="995913"/>
            <a:ext cx="3124200" cy="3657600"/>
          </a:xfrm>
        </p:spPr>
        <p:txBody>
          <a:bodyPr/>
          <a:lstStyle/>
          <a:p>
            <a:pPr marL="344488" lvl="2" indent="-342900" eaLnBrk="1" hangingPunct="1"/>
            <a:r>
              <a:rPr lang="en-US" altLang="en-US" dirty="0">
                <a:cs typeface="Arial" panose="020B0604020202020204" pitchFamily="34" charset="0"/>
              </a:rPr>
              <a:t>Good match in cabin temperatures for dynamic phases</a:t>
            </a:r>
          </a:p>
          <a:p>
            <a:pPr marL="344488" lvl="2" indent="-342900" eaLnBrk="1" hangingPunct="1"/>
            <a:r>
              <a:rPr lang="en-US" altLang="en-US" dirty="0">
                <a:cs typeface="Arial" panose="020B0604020202020204" pitchFamily="34" charset="0"/>
              </a:rPr>
              <a:t>Good match at start of idle phase</a:t>
            </a:r>
          </a:p>
          <a:p>
            <a:pPr marL="344488" lvl="2" indent="-342900" eaLnBrk="1" hangingPunct="1"/>
            <a:r>
              <a:rPr lang="en-US" altLang="en-US" dirty="0">
                <a:cs typeface="Arial" panose="020B0604020202020204" pitchFamily="34" charset="0"/>
              </a:rPr>
              <a:t>In the test the battery chiller then kicks in and cabin temperature drifts up</a:t>
            </a:r>
          </a:p>
          <a:p>
            <a:pPr marL="344488" lvl="2" indent="-342900" eaLnBrk="1" hangingPunct="1"/>
            <a:r>
              <a:rPr lang="en-US" altLang="en-US" dirty="0">
                <a:cs typeface="Arial" panose="020B0604020202020204" pitchFamily="34" charset="0"/>
              </a:rPr>
              <a:t>In simulation battery remains cooler and there is sufficient capacity despite adverse exterior conditions</a:t>
            </a:r>
          </a:p>
          <a:p>
            <a:pPr marL="639763" lvl="4" indent="-257175" eaLnBrk="1" hangingPunct="1">
              <a:buFont typeface="Arial" panose="020B0604020202020204" pitchFamily="34" charset="0"/>
              <a:buNone/>
            </a:pPr>
            <a:endParaRPr lang="en-US" altLang="en-US" sz="1300" dirty="0">
              <a:cs typeface="Arial" panose="020B0604020202020204" pitchFamily="34" charset="0"/>
            </a:endParaRPr>
          </a:p>
          <a:p>
            <a:pPr marL="0" indent="0"/>
            <a:endParaRPr lang="en-US" alt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6749EBD-DC0A-6EB4-12B1-D69A8E679220}"/>
              </a:ext>
            </a:extLst>
          </p:cNvPr>
          <p:cNvSpPr/>
          <p:nvPr/>
        </p:nvSpPr>
        <p:spPr>
          <a:xfrm rot="20891114">
            <a:off x="6624265" y="2414541"/>
            <a:ext cx="2256790" cy="683992"/>
          </a:xfrm>
          <a:prstGeom prst="ellipse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6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486B1ADC-2725-9792-4D6F-6E730C28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501650"/>
          </a:xfrm>
        </p:spPr>
        <p:txBody>
          <a:bodyPr/>
          <a:lstStyle/>
          <a:p>
            <a:r>
              <a:rPr lang="en-US" altLang="en-US" dirty="0"/>
              <a:t>Development of the Vehicle Level Digital Twin</a:t>
            </a:r>
            <a:br>
              <a:rPr lang="en-US" altLang="en-US" dirty="0"/>
            </a:br>
            <a:r>
              <a:rPr lang="en-US" altLang="en-US" dirty="0"/>
              <a:t>Example Warm-Up Scenario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F2F25-5C65-728D-A042-F675D4DBF6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44037" name="Slide Number Placeholder 4">
            <a:extLst>
              <a:ext uri="{FF2B5EF4-FFF2-40B4-BE49-F238E27FC236}">
                <a16:creationId xmlns:a16="http://schemas.microsoft.com/office/drawing/2014/main" id="{D407DB18-5123-A67D-9017-0AD490E7B6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FD0705-8AA0-4ED5-9492-5C5F790C75BB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C000E5-7382-A372-5FF6-2053C79FE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202531"/>
            <a:ext cx="4978617" cy="315898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3908BB-D1C2-C255-6486-89EF18E88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78" y="995913"/>
            <a:ext cx="3124200" cy="3657600"/>
          </a:xfrm>
        </p:spPr>
        <p:txBody>
          <a:bodyPr/>
          <a:lstStyle/>
          <a:p>
            <a:pPr marL="344488" lvl="2" indent="-342900" eaLnBrk="1" hangingPunct="1"/>
            <a:r>
              <a:rPr lang="en-US" altLang="en-US" dirty="0">
                <a:cs typeface="Arial" panose="020B0604020202020204" pitchFamily="34" charset="0"/>
              </a:rPr>
              <a:t>Good match in cabin temperatures for dynamic phases, especially kph, 30minutes.</a:t>
            </a:r>
          </a:p>
          <a:p>
            <a:pPr marL="344488" lvl="2" indent="-342900" eaLnBrk="1" hangingPunct="1"/>
            <a:r>
              <a:rPr lang="en-US" altLang="en-US" dirty="0">
                <a:cs typeface="Arial" panose="020B0604020202020204" pitchFamily="34" charset="0"/>
              </a:rPr>
              <a:t>Better match at start of idle phase</a:t>
            </a:r>
          </a:p>
          <a:p>
            <a:pPr marL="344488" lvl="2" indent="-342900" eaLnBrk="1" hangingPunct="1"/>
            <a:r>
              <a:rPr lang="en-US" altLang="en-US" dirty="0">
                <a:cs typeface="Arial" panose="020B0604020202020204" pitchFamily="34" charset="0"/>
              </a:rPr>
              <a:t>Test aborted at 4000s</a:t>
            </a:r>
            <a:br>
              <a:rPr lang="en-US" altLang="en-US" dirty="0">
                <a:cs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</a:rPr>
              <a:t>(went into de-icing?)</a:t>
            </a:r>
          </a:p>
          <a:p>
            <a:pPr marL="639763" lvl="4" indent="-257175" eaLnBrk="1" hangingPunct="1">
              <a:buFont typeface="Arial" panose="020B0604020202020204" pitchFamily="34" charset="0"/>
              <a:buNone/>
            </a:pPr>
            <a:endParaRPr lang="en-US" altLang="en-US" sz="1300" dirty="0">
              <a:cs typeface="Arial" panose="020B0604020202020204" pitchFamily="34" charset="0"/>
            </a:endParaRPr>
          </a:p>
          <a:p>
            <a:pPr marL="0" indent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7140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486B1ADC-2725-9792-4D6F-6E730C28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501650"/>
          </a:xfrm>
        </p:spPr>
        <p:txBody>
          <a:bodyPr/>
          <a:lstStyle/>
          <a:p>
            <a:r>
              <a:rPr lang="en-US" altLang="en-US" dirty="0"/>
              <a:t>Development of the Vehicle Level Digital Twin</a:t>
            </a:r>
            <a:br>
              <a:rPr lang="en-US" altLang="en-US" dirty="0"/>
            </a:br>
            <a:r>
              <a:rPr lang="en-US" altLang="en-US" dirty="0"/>
              <a:t>Conclusions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C5169726-291C-A22A-1177-24B7116A7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1225"/>
            <a:ext cx="8229600" cy="3657600"/>
          </a:xfrm>
        </p:spPr>
        <p:txBody>
          <a:bodyPr/>
          <a:lstStyle/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Individual components in an R-1234yf heat pump system have been reversed engineered through the use of physical measurements, test data and engineering judgment</a:t>
            </a:r>
          </a:p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Calibrated components were joined into complete system and showed very good correlation to J2675 cooling, heat and dehumidification bench test cases</a:t>
            </a:r>
          </a:p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Virtual bench system allows for refrigerant development</a:t>
            </a:r>
          </a:p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Heat pump system reversed engineered into ID3 platform model</a:t>
            </a:r>
          </a:p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Required a lot of controls development around the ‘new’ VTMS</a:t>
            </a:r>
          </a:p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Done to compare R-744 (ID3) against R-1234yf and customers refrigerant</a:t>
            </a:r>
          </a:p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Virtual developments at the bench can be easily integrated into the virtual vehicle to investigate impact on vehicle parameters, such as range improvements for more realistic driving scenarios.</a:t>
            </a:r>
          </a:p>
          <a:p>
            <a:pPr marL="639763" lvl="4" indent="-257175" eaLnBrk="1" hangingPunct="1">
              <a:buFont typeface="Arial" panose="020B0604020202020204" pitchFamily="34" charset="0"/>
              <a:buNone/>
            </a:pPr>
            <a:endParaRPr lang="en-US" altLang="en-US" sz="1300" dirty="0">
              <a:cs typeface="Arial" panose="020B0604020202020204" pitchFamily="34" charset="0"/>
            </a:endParaRPr>
          </a:p>
          <a:p>
            <a:pPr marL="0" indent="0"/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F2F25-5C65-728D-A042-F675D4DBF6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44037" name="Slide Number Placeholder 4">
            <a:extLst>
              <a:ext uri="{FF2B5EF4-FFF2-40B4-BE49-F238E27FC236}">
                <a16:creationId xmlns:a16="http://schemas.microsoft.com/office/drawing/2014/main" id="{D407DB18-5123-A67D-9017-0AD490E7B6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FD0705-8AA0-4ED5-9492-5C5F790C75BB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80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486B1ADC-2725-9792-4D6F-6E730C28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501650"/>
          </a:xfrm>
        </p:spPr>
        <p:txBody>
          <a:bodyPr/>
          <a:lstStyle/>
          <a:p>
            <a:r>
              <a:rPr lang="en-US" altLang="en-US" dirty="0"/>
              <a:t>Development of the Vehicle Level Digital Twin</a:t>
            </a:r>
            <a:br>
              <a:rPr lang="en-US" altLang="en-US" dirty="0"/>
            </a:br>
            <a:r>
              <a:rPr lang="en-US" altLang="en-US" dirty="0"/>
              <a:t>Contributors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C5169726-291C-A22A-1177-24B7116A7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1225"/>
            <a:ext cx="8229600" cy="3657600"/>
          </a:xfrm>
        </p:spPr>
        <p:txBody>
          <a:bodyPr/>
          <a:lstStyle/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R1234yf heat pump model development: Jack Cheung – MIRA</a:t>
            </a:r>
          </a:p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Vehicle platform modifications &amp; development: Dhananjay Deshmukh - MIRA</a:t>
            </a:r>
          </a:p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Technical oversite: Christian Macri (Daikin) and Tony Vespa</a:t>
            </a:r>
          </a:p>
          <a:p>
            <a:pPr marL="639763" lvl="4" indent="-257175" eaLnBrk="1" hangingPunct="1">
              <a:buFont typeface="Arial" panose="020B0604020202020204" pitchFamily="34" charset="0"/>
              <a:buNone/>
            </a:pPr>
            <a:endParaRPr lang="en-US" altLang="en-US" sz="1300" dirty="0">
              <a:cs typeface="Arial" panose="020B0604020202020204" pitchFamily="34" charset="0"/>
            </a:endParaRPr>
          </a:p>
          <a:p>
            <a:pPr marL="0" indent="0"/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F2F25-5C65-728D-A042-F675D4DBF6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44037" name="Slide Number Placeholder 4">
            <a:extLst>
              <a:ext uri="{FF2B5EF4-FFF2-40B4-BE49-F238E27FC236}">
                <a16:creationId xmlns:a16="http://schemas.microsoft.com/office/drawing/2014/main" id="{D407DB18-5123-A67D-9017-0AD490E7B6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FD0705-8AA0-4ED5-9492-5C5F790C75BB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5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14B9A201-21FF-793F-B173-B7432C1B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501650"/>
          </a:xfrm>
        </p:spPr>
        <p:txBody>
          <a:bodyPr/>
          <a:lstStyle/>
          <a:p>
            <a:r>
              <a:rPr lang="en-US" altLang="en-US" dirty="0"/>
              <a:t>Context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5D66123D-38EC-27CE-9D14-D6D22D032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8" y="895350"/>
            <a:ext cx="8229600" cy="3657600"/>
          </a:xfrm>
        </p:spPr>
        <p:txBody>
          <a:bodyPr/>
          <a:lstStyle/>
          <a:p>
            <a:pPr marL="258763" lvl="2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Current automotive refrigerants</a:t>
            </a:r>
            <a:br>
              <a:rPr lang="en-US" altLang="en-US" dirty="0">
                <a:cs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</a:rPr>
              <a:t>have some advantages, but also limitations</a:t>
            </a:r>
          </a:p>
          <a:p>
            <a:pPr marL="258763" lvl="2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R-1234yf</a:t>
            </a:r>
          </a:p>
          <a:p>
            <a:pPr marL="551371" lvl="3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Expensive</a:t>
            </a:r>
          </a:p>
          <a:p>
            <a:pPr marL="551371" lvl="3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Low temperature performance</a:t>
            </a:r>
          </a:p>
          <a:p>
            <a:pPr marL="258763" lvl="2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R-744</a:t>
            </a:r>
          </a:p>
          <a:p>
            <a:pPr marL="551371" lvl="3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High operating pressures</a:t>
            </a:r>
          </a:p>
          <a:p>
            <a:pPr marL="551371" lvl="3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High temperature performance</a:t>
            </a:r>
          </a:p>
          <a:p>
            <a:pPr marL="258763" lvl="2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Advent of heat pump systems in BEV’s points to the need of alternative refrigerants that compete in terms of capacity and CoP but have a broader operating window</a:t>
            </a:r>
          </a:p>
          <a:p>
            <a:pPr marL="1588" lvl="2" indent="0" eaLnBrk="1" hangingPunct="1">
              <a:buFont typeface="Arial" panose="020B0604020202020204" pitchFamily="34" charset="0"/>
              <a:buNone/>
              <a:defRPr/>
            </a:pPr>
            <a:br>
              <a:rPr lang="en-US" altLang="en-US" sz="1300" dirty="0">
                <a:cs typeface="Arial" panose="020B0604020202020204" pitchFamily="34" charset="0"/>
              </a:rPr>
            </a:br>
            <a:endParaRPr lang="en-US" altLang="en-US" sz="1300" dirty="0">
              <a:cs typeface="Arial" panose="020B0604020202020204" pitchFamily="34" charset="0"/>
            </a:endParaRPr>
          </a:p>
          <a:p>
            <a:pPr marL="0" indent="0">
              <a:defRPr/>
            </a:pP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E6FA74-9B3E-BA44-FE21-B4E27019C9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C27C5A58-A2F2-CB6E-E6B4-8AF612AF34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EB902BF-E4B6-4DF8-BA67-C055AE5D0A33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20486" name="Picture 1">
            <a:extLst>
              <a:ext uri="{FF2B5EF4-FFF2-40B4-BE49-F238E27FC236}">
                <a16:creationId xmlns:a16="http://schemas.microsoft.com/office/drawing/2014/main" id="{5279BF19-6CFC-8AC7-55EB-818AD527D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1676400"/>
            <a:ext cx="46926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2">
            <a:extLst>
              <a:ext uri="{FF2B5EF4-FFF2-40B4-BE49-F238E27FC236}">
                <a16:creationId xmlns:a16="http://schemas.microsoft.com/office/drawing/2014/main" id="{3379CD33-3E50-AF13-91A0-33B80CA1B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7335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2400" b="1">
                <a:solidFill>
                  <a:srgbClr val="FF66FF"/>
                </a:solidFill>
              </a:rPr>
              <a:t>?</a:t>
            </a:r>
          </a:p>
        </p:txBody>
      </p:sp>
      <p:sp>
        <p:nvSpPr>
          <p:cNvPr id="20488" name="TextBox 4">
            <a:extLst>
              <a:ext uri="{FF2B5EF4-FFF2-40B4-BE49-F238E27FC236}">
                <a16:creationId xmlns:a16="http://schemas.microsoft.com/office/drawing/2014/main" id="{5B251E40-A7CB-CD6F-BBDE-F739A7D32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9637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2400" b="1">
                <a:solidFill>
                  <a:srgbClr val="FF66FF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B53BAF58-DF9F-DA7A-2A4C-C1F40B37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501650"/>
          </a:xfrm>
        </p:spPr>
        <p:txBody>
          <a:bodyPr/>
          <a:lstStyle/>
          <a:p>
            <a:r>
              <a:rPr lang="en-US" altLang="en-US" dirty="0"/>
              <a:t>Development of the Vehicle Level Digital Twin</a:t>
            </a:r>
            <a:br>
              <a:rPr lang="en-US" altLang="en-US" dirty="0"/>
            </a:br>
            <a:r>
              <a:rPr lang="en-US" altLang="en-US" dirty="0"/>
              <a:t>Lead Author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E8E3F520-9988-E2D8-A61E-AB74A73F7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1225"/>
            <a:ext cx="8229600" cy="3657600"/>
          </a:xfrm>
        </p:spPr>
        <p:txBody>
          <a:bodyPr/>
          <a:lstStyle/>
          <a:p>
            <a:pPr marL="0" indent="0" eaLnBrk="1" hangingPunct="1"/>
            <a:endParaRPr lang="en-US" altLang="en-US" dirty="0">
              <a:cs typeface="Arial" panose="020B0604020202020204" pitchFamily="34" charset="0"/>
            </a:endParaRPr>
          </a:p>
          <a:p>
            <a:pPr marL="0" indent="0" eaLnBrk="1" hangingPunct="1"/>
            <a:endParaRPr lang="en-US" altLang="en-US" dirty="0">
              <a:cs typeface="Arial" panose="020B0604020202020204" pitchFamily="34" charset="0"/>
            </a:endParaRPr>
          </a:p>
          <a:p>
            <a:pPr marL="0" indent="0" eaLnBrk="1" hangingPunct="1"/>
            <a:r>
              <a:rPr lang="en-US" altLang="en-US" dirty="0">
                <a:cs typeface="Arial" panose="020B0604020202020204" pitchFamily="34" charset="0"/>
              </a:rPr>
              <a:t>Thank you</a:t>
            </a:r>
          </a:p>
          <a:p>
            <a:pPr marL="0" indent="0" eaLnBrk="1" hangingPunct="1"/>
            <a:endParaRPr lang="en-US" altLang="en-US" dirty="0">
              <a:cs typeface="Arial" panose="020B0604020202020204" pitchFamily="34" charset="0"/>
            </a:endParaRPr>
          </a:p>
          <a:p>
            <a:pPr marL="476250" lvl="3" indent="-257175" eaLnBrk="1" hangingPunct="1"/>
            <a:r>
              <a:rPr lang="en-US" altLang="en-US" dirty="0">
                <a:cs typeface="Arial" panose="020B0604020202020204" pitchFamily="34" charset="0"/>
              </a:rPr>
              <a:t>Dr David Bridge</a:t>
            </a:r>
          </a:p>
          <a:p>
            <a:pPr marL="476250" lvl="3" indent="-257175" eaLnBrk="1" hangingPunct="1"/>
            <a:r>
              <a:rPr lang="en-US" altLang="en-US" dirty="0">
                <a:cs typeface="Arial" panose="020B0604020202020204" pitchFamily="34" charset="0"/>
              </a:rPr>
              <a:t>HORIBA-MIRA</a:t>
            </a:r>
          </a:p>
          <a:p>
            <a:pPr marL="476250" lvl="3" indent="-257175" eaLnBrk="1" hangingPunct="1"/>
            <a:r>
              <a:rPr lang="en-US" altLang="en-US" dirty="0">
                <a:cs typeface="Arial" panose="020B0604020202020204" pitchFamily="34" charset="0"/>
              </a:rPr>
              <a:t>Watling Street, Nuneaton UK</a:t>
            </a:r>
          </a:p>
          <a:p>
            <a:pPr marL="476250" lvl="3" indent="-257175" eaLnBrk="1" hangingPunct="1"/>
            <a:r>
              <a:rPr lang="en-US" altLang="en-US" dirty="0">
                <a:cs typeface="Arial" panose="020B0604020202020204" pitchFamily="34" charset="0"/>
              </a:rPr>
              <a:t>+44 (0)7799786946</a:t>
            </a:r>
          </a:p>
          <a:p>
            <a:pPr marL="476250" lvl="3" indent="-257175" eaLnBrk="1" hangingPunct="1"/>
            <a:r>
              <a:rPr lang="en-US" altLang="en-US" dirty="0">
                <a:cs typeface="Arial" panose="020B0604020202020204" pitchFamily="34" charset="0"/>
              </a:rPr>
              <a:t>david.bridge@horiba-mira.com</a:t>
            </a:r>
          </a:p>
          <a:p>
            <a:pPr marL="382588" lvl="4" indent="0" eaLnBrk="1" hangingPunct="1">
              <a:buFont typeface="Arial" panose="020B0604020202020204" pitchFamily="34" charset="0"/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pPr marL="0" indent="0"/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67C82-84E1-B312-CC08-E16A55AD1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45061" name="Slide Number Placeholder 4">
            <a:extLst>
              <a:ext uri="{FF2B5EF4-FFF2-40B4-BE49-F238E27FC236}">
                <a16:creationId xmlns:a16="http://schemas.microsoft.com/office/drawing/2014/main" id="{A18161FE-92A4-522B-E5BD-BBEB5D1F1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42C648C-C1C5-4400-90D2-0230CDEAADE9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B661CE66-87F9-02A4-C033-E1FAC524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501650"/>
          </a:xfrm>
        </p:spPr>
        <p:txBody>
          <a:bodyPr/>
          <a:lstStyle/>
          <a:p>
            <a:r>
              <a:rPr lang="en-US" altLang="en-US" dirty="0"/>
              <a:t>Context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A8A81366-5873-B4EB-14F6-69EA2E930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1225"/>
            <a:ext cx="4648200" cy="3657600"/>
          </a:xfrm>
        </p:spPr>
        <p:txBody>
          <a:bodyPr/>
          <a:lstStyle/>
          <a:p>
            <a:pPr marL="0" indent="0" eaLnBrk="1" hangingPunct="1"/>
            <a:r>
              <a:rPr lang="en-US" altLang="en-US">
                <a:cs typeface="Arial" panose="020B0604020202020204" pitchFamily="34" charset="0"/>
              </a:rPr>
              <a:t>Content</a:t>
            </a:r>
          </a:p>
          <a:p>
            <a:pPr marL="258763" lvl="2" indent="-257175" eaLnBrk="1" hangingPunct="1"/>
            <a:r>
              <a:rPr lang="en-US" altLang="en-US">
                <a:cs typeface="Arial" panose="020B0604020202020204" pitchFamily="34" charset="0"/>
              </a:rPr>
              <a:t>SAE TMR setup to provide an industry forum where refrigerant companies could develop new alternatives in the context of automotive expectations and requirements</a:t>
            </a:r>
          </a:p>
          <a:p>
            <a:pPr marL="258763" lvl="2" indent="-257175" eaLnBrk="1" hangingPunct="1"/>
            <a:r>
              <a:rPr lang="en-US" altLang="en-US">
                <a:cs typeface="Arial" panose="020B0604020202020204" pitchFamily="34" charset="0"/>
              </a:rPr>
              <a:t>Hyundai Kona R-1234yf heat pump system chosen as the ‘standard’ system</a:t>
            </a:r>
          </a:p>
          <a:p>
            <a:pPr marL="550863" lvl="3" indent="-257175" eaLnBrk="1" hangingPunct="1"/>
            <a:r>
              <a:rPr lang="en-US" altLang="en-US">
                <a:cs typeface="Arial" panose="020B0604020202020204" pitchFamily="34" charset="0"/>
              </a:rPr>
              <a:t>System parameters ‘baselined’ for R-1234yf </a:t>
            </a:r>
          </a:p>
          <a:p>
            <a:pPr marL="550863" lvl="3" indent="-257175" eaLnBrk="1" hangingPunct="1"/>
            <a:r>
              <a:rPr lang="en-US" altLang="en-US">
                <a:cs typeface="Arial" panose="020B0604020202020204" pitchFamily="34" charset="0"/>
              </a:rPr>
              <a:t>Used to compare against alternative refrigerants</a:t>
            </a:r>
          </a:p>
          <a:p>
            <a:pPr marL="258763" lvl="2" indent="-257175" eaLnBrk="1" hangingPunct="1"/>
            <a:endParaRPr lang="en-US" altLang="en-US">
              <a:cs typeface="Arial" panose="020B0604020202020204" pitchFamily="34" charset="0"/>
            </a:endParaRPr>
          </a:p>
          <a:p>
            <a:pPr marL="639763" lvl="4" indent="-257175" eaLnBrk="1" hangingPunct="1">
              <a:buFont typeface="Arial" panose="020B0604020202020204" pitchFamily="34" charset="0"/>
              <a:buNone/>
            </a:pPr>
            <a:endParaRPr lang="en-US" altLang="en-US" sz="1300">
              <a:cs typeface="Arial" panose="020B0604020202020204" pitchFamily="34" charset="0"/>
            </a:endParaRPr>
          </a:p>
          <a:p>
            <a:pPr marL="0" indent="0"/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849B4-54B9-94E3-B64C-14BD1098FB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id="{A0DF2524-29AB-785C-5626-A5C320C42C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F2B8D8B-0DCE-455C-9B95-8BA006F99DC7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22534" name="Picture 5">
            <a:extLst>
              <a:ext uri="{FF2B5EF4-FFF2-40B4-BE49-F238E27FC236}">
                <a16:creationId xmlns:a16="http://schemas.microsoft.com/office/drawing/2014/main" id="{E3CFA460-C6D4-B0BE-3DE6-FF99369AA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00150"/>
            <a:ext cx="386715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78EECBD1-7B4F-EA88-BA1B-B1274D69F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501650"/>
          </a:xfrm>
        </p:spPr>
        <p:txBody>
          <a:bodyPr/>
          <a:lstStyle/>
          <a:p>
            <a:r>
              <a:rPr lang="en-US" altLang="en-US" dirty="0"/>
              <a:t>Context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EAD20FCB-2AD1-13E3-D238-3B6540F30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1225"/>
            <a:ext cx="5638800" cy="3657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Benefits of bench testing</a:t>
            </a:r>
          </a:p>
          <a:p>
            <a:pPr marL="287338" lvl="2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cs typeface="Arial" panose="020B0604020202020204" pitchFamily="34" charset="0"/>
              </a:rPr>
              <a:t>System performance determined for a wide range of representative boundary conditions &amp; temps</a:t>
            </a:r>
          </a:p>
          <a:p>
            <a:pPr marL="287338" lvl="2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cs typeface="Arial" panose="020B0604020202020204" pitchFamily="34" charset="0"/>
              </a:rPr>
              <a:t>Instrumentation easily added and accessible</a:t>
            </a:r>
          </a:p>
          <a:p>
            <a:pPr marL="579946" lvl="3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cs typeface="Arial" panose="020B0604020202020204" pitchFamily="34" charset="0"/>
              </a:rPr>
              <a:t>OCR</a:t>
            </a:r>
          </a:p>
          <a:p>
            <a:pPr marL="579946" lvl="3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cs typeface="Arial" panose="020B0604020202020204" pitchFamily="34" charset="0"/>
              </a:rPr>
              <a:t>Refrigerant mass flow meters</a:t>
            </a:r>
          </a:p>
          <a:p>
            <a:pPr marL="287338" lvl="2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cs typeface="Arial" panose="020B0604020202020204" pitchFamily="34" charset="0"/>
              </a:rPr>
              <a:t>Capacity determined on the refrigerant and airsides</a:t>
            </a:r>
          </a:p>
          <a:p>
            <a:pPr marL="287338" lvl="2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cs typeface="Arial" panose="020B0604020202020204" pitchFamily="34" charset="0"/>
              </a:rPr>
              <a:t>Same hardware and test conditions for everyone</a:t>
            </a:r>
          </a:p>
          <a:p>
            <a:pPr marL="287338" lvl="2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cs typeface="Arial" panose="020B0604020202020204" pitchFamily="34" charset="0"/>
              </a:rPr>
              <a:t>Reliance on PTC at low temps can be quantized</a:t>
            </a:r>
          </a:p>
          <a:p>
            <a:pPr marL="287338" lvl="2" indent="-285750" eaLnBrk="1" hangingPunct="1">
              <a:buFont typeface="Wingdings" panose="05000000000000000000" pitchFamily="2" charset="2"/>
              <a:buChar char=""/>
              <a:defRPr/>
            </a:pPr>
            <a:r>
              <a:rPr lang="en-US" altLang="en-US" dirty="0">
                <a:cs typeface="Arial" panose="020B0604020202020204" pitchFamily="34" charset="0"/>
              </a:rPr>
              <a:t>Determines the theoretical not actual performance</a:t>
            </a:r>
          </a:p>
          <a:p>
            <a:pPr marL="287338" lvl="2" indent="-285750" eaLnBrk="1" hangingPunct="1">
              <a:buFont typeface="Wingdings" panose="05000000000000000000" pitchFamily="2" charset="2"/>
              <a:buChar char=""/>
              <a:defRPr/>
            </a:pPr>
            <a:r>
              <a:rPr lang="en-US" altLang="en-US" dirty="0">
                <a:cs typeface="Arial" panose="020B0604020202020204" pitchFamily="34" charset="0"/>
              </a:rPr>
              <a:t>With a </a:t>
            </a:r>
            <a:r>
              <a:rPr lang="en-US" altLang="en-US" dirty="0" err="1">
                <a:cs typeface="Arial" panose="020B0604020202020204" pitchFamily="34" charset="0"/>
              </a:rPr>
              <a:t>standardised</a:t>
            </a:r>
            <a:r>
              <a:rPr lang="en-US" altLang="en-US" dirty="0">
                <a:cs typeface="Arial" panose="020B0604020202020204" pitchFamily="34" charset="0"/>
              </a:rPr>
              <a:t> approach, little opportunities for development (hardware)</a:t>
            </a:r>
          </a:p>
          <a:p>
            <a:pPr marL="287338" lvl="2" indent="-285750" eaLnBrk="1" hangingPunct="1">
              <a:buFont typeface="Wingdings" panose="05000000000000000000" pitchFamily="2" charset="2"/>
              <a:buChar char=""/>
              <a:defRPr/>
            </a:pPr>
            <a:r>
              <a:rPr lang="en-US" altLang="en-US" dirty="0">
                <a:cs typeface="Arial" panose="020B0604020202020204" pitchFamily="34" charset="0"/>
              </a:rPr>
              <a:t>Steady state</a:t>
            </a:r>
          </a:p>
          <a:p>
            <a:pPr marL="258763" lvl="2" indent="-257175" eaLnBrk="1" hangingPunct="1">
              <a:defRPr/>
            </a:pPr>
            <a:endParaRPr lang="en-US" altLang="en-US" dirty="0">
              <a:cs typeface="Arial" panose="020B0604020202020204" pitchFamily="34" charset="0"/>
            </a:endParaRPr>
          </a:p>
          <a:p>
            <a:pPr marL="639763" lvl="4" indent="-257175" eaLnBrk="1" hangingPunct="1">
              <a:buFont typeface="Arial" panose="020B0604020202020204" pitchFamily="34" charset="0"/>
              <a:buNone/>
              <a:defRPr/>
            </a:pPr>
            <a:endParaRPr lang="en-US" altLang="en-US" sz="1300" dirty="0">
              <a:cs typeface="Arial" panose="020B0604020202020204" pitchFamily="34" charset="0"/>
            </a:endParaRPr>
          </a:p>
          <a:p>
            <a:pPr marL="0" indent="0">
              <a:defRPr/>
            </a:pP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3E6E1-97F1-F1EE-D44E-4CFE6608BC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id="{F83EEDEB-F684-FB17-C422-4A2882B9D3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D708E2E-03D6-4DC6-BACE-18DCD25DE8E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23558" name="Picture 4">
            <a:extLst>
              <a:ext uri="{FF2B5EF4-FFF2-40B4-BE49-F238E27FC236}">
                <a16:creationId xmlns:a16="http://schemas.microsoft.com/office/drawing/2014/main" id="{439F2219-F606-4DA7-430B-E4CA87BD9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819150"/>
            <a:ext cx="26781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8E4D3401-C08F-1337-B076-78357582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501650"/>
          </a:xfrm>
        </p:spPr>
        <p:txBody>
          <a:bodyPr/>
          <a:lstStyle/>
          <a:p>
            <a:r>
              <a:rPr lang="en-US" altLang="en-US" dirty="0"/>
              <a:t>Development of a Digital Twin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C7AEA409-9F80-1839-3BB3-ABD6F68E5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1225"/>
            <a:ext cx="6781800" cy="3657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Why?</a:t>
            </a:r>
          </a:p>
          <a:p>
            <a:pPr marL="258763" lvl="2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Baseline twin model can be calibrated against test data</a:t>
            </a:r>
          </a:p>
          <a:p>
            <a:pPr marL="551371" lvl="3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Replica of bench set-up for heat pump system</a:t>
            </a:r>
          </a:p>
          <a:p>
            <a:pPr marL="551371" lvl="3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Confidence in model </a:t>
            </a:r>
          </a:p>
          <a:p>
            <a:pPr marL="258763" lvl="2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Changes to control can be easily implemented</a:t>
            </a:r>
          </a:p>
          <a:p>
            <a:pPr marL="258763" lvl="2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Changes to hardware can be easily implemented</a:t>
            </a:r>
          </a:p>
          <a:p>
            <a:pPr marL="258763" lvl="2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System can then be integrated into a virtual vehicle platform</a:t>
            </a:r>
          </a:p>
          <a:p>
            <a:pPr marL="551371" lvl="3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‘Real world’ performance</a:t>
            </a:r>
          </a:p>
          <a:p>
            <a:pPr marL="770827" lvl="4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Capacity and CoP over a wide range of ambient temperatures</a:t>
            </a:r>
          </a:p>
          <a:p>
            <a:pPr marL="770827" lvl="4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Impact on range</a:t>
            </a:r>
          </a:p>
          <a:p>
            <a:pPr marL="770827" lvl="4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Standard and actual drive cycles</a:t>
            </a:r>
          </a:p>
          <a:p>
            <a:pPr marL="770827" lvl="4" indent="-257175" eaLnBrk="1" hangingPunct="1">
              <a:defRPr/>
            </a:pPr>
            <a:endParaRPr lang="en-US" altLang="en-US" dirty="0">
              <a:cs typeface="Arial" panose="020B0604020202020204" pitchFamily="34" charset="0"/>
            </a:endParaRPr>
          </a:p>
          <a:p>
            <a:pPr marL="639763" lvl="4" indent="-257175" eaLnBrk="1" hangingPunct="1">
              <a:buFont typeface="Arial" panose="020B0604020202020204" pitchFamily="34" charset="0"/>
              <a:buNone/>
              <a:defRPr/>
            </a:pPr>
            <a:endParaRPr lang="en-US" altLang="en-US" sz="1300" dirty="0">
              <a:cs typeface="Arial" panose="020B0604020202020204" pitchFamily="34" charset="0"/>
            </a:endParaRPr>
          </a:p>
          <a:p>
            <a:pPr marL="0" indent="0">
              <a:defRPr/>
            </a:pP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26AC1-4FA5-CAF6-5EC9-05879E4C69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24581" name="Slide Number Placeholder 4">
            <a:extLst>
              <a:ext uri="{FF2B5EF4-FFF2-40B4-BE49-F238E27FC236}">
                <a16:creationId xmlns:a16="http://schemas.microsoft.com/office/drawing/2014/main" id="{D3DE789C-C407-4D81-1E7F-F45A1E9BB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FF67146-A2BD-46D2-8CC0-C7399E4FED6B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37F5F222-0BE7-4034-58ED-248D2FB33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949" y="898525"/>
            <a:ext cx="139485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C3F4A8-AA1D-5821-0EA4-0635C3B24F75}"/>
              </a:ext>
            </a:extLst>
          </p:cNvPr>
          <p:cNvSpPr txBox="1"/>
          <p:nvPr/>
        </p:nvSpPr>
        <p:spPr>
          <a:xfrm>
            <a:off x="7501900" y="1733550"/>
            <a:ext cx="97494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100" dirty="0"/>
              <a:t>Theoretical</a:t>
            </a:r>
          </a:p>
          <a:p>
            <a:pPr algn="ctr"/>
            <a:r>
              <a:rPr lang="en-GB" sz="1100" dirty="0"/>
              <a:t>performance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59273210-5A6B-11CD-428D-7D0BDA437D93}"/>
              </a:ext>
            </a:extLst>
          </p:cNvPr>
          <p:cNvSpPr/>
          <p:nvPr/>
        </p:nvSpPr>
        <p:spPr>
          <a:xfrm>
            <a:off x="7876188" y="2647950"/>
            <a:ext cx="240226" cy="6858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71EA11-2066-55FD-B71B-669EAD894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515846"/>
            <a:ext cx="2159023" cy="11756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32AA65-5B33-42E4-A6C5-C5E3F21F3747}"/>
              </a:ext>
            </a:extLst>
          </p:cNvPr>
          <p:cNvSpPr txBox="1"/>
          <p:nvPr/>
        </p:nvSpPr>
        <p:spPr>
          <a:xfrm>
            <a:off x="7291949" y="3888243"/>
            <a:ext cx="97494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100" dirty="0"/>
              <a:t>Actual</a:t>
            </a:r>
          </a:p>
          <a:p>
            <a:pPr algn="ctr"/>
            <a:r>
              <a:rPr lang="en-GB" sz="1100" dirty="0"/>
              <a:t>performance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BEA4A503-8F4B-D887-A518-59FF682D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501650"/>
          </a:xfrm>
        </p:spPr>
        <p:txBody>
          <a:bodyPr/>
          <a:lstStyle/>
          <a:p>
            <a:r>
              <a:rPr lang="en-US" altLang="en-US" dirty="0"/>
              <a:t>Development of a Digital Twin – System Level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AD3F8082-1949-FCBC-666C-73793C4F3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1225"/>
            <a:ext cx="8229600" cy="3657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General approach</a:t>
            </a:r>
          </a:p>
          <a:p>
            <a:pPr marL="258763" lvl="2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Component modelling</a:t>
            </a:r>
          </a:p>
          <a:p>
            <a:pPr marL="551371" lvl="3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Build of individual components from physical measurement</a:t>
            </a:r>
          </a:p>
          <a:p>
            <a:pPr marL="770827" lvl="4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Plus engineering judgment!</a:t>
            </a:r>
          </a:p>
          <a:p>
            <a:pPr marL="551371" lvl="3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Refinement &amp; calibration of individual components against test data</a:t>
            </a:r>
          </a:p>
          <a:p>
            <a:pPr marL="258763" lvl="2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System model</a:t>
            </a:r>
          </a:p>
          <a:p>
            <a:pPr marL="551371" lvl="3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How is the refrigerant system put-together</a:t>
            </a:r>
          </a:p>
          <a:p>
            <a:pPr marL="551371" lvl="3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Coolant system simplified as inlet flow conditions (chillers, LTR)</a:t>
            </a:r>
          </a:p>
          <a:p>
            <a:pPr marL="258763" lvl="2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Controller Integration</a:t>
            </a:r>
          </a:p>
          <a:p>
            <a:pPr marL="551371" lvl="3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Expansion valves</a:t>
            </a:r>
          </a:p>
          <a:p>
            <a:pPr marL="551371" lvl="3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Compressor response</a:t>
            </a:r>
          </a:p>
          <a:p>
            <a:pPr marL="258763" lvl="2" indent="-257175"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Operational modes</a:t>
            </a:r>
          </a:p>
          <a:p>
            <a:pPr marL="639763" lvl="4" indent="-257175" eaLnBrk="1" hangingPunct="1">
              <a:buFont typeface="Arial" panose="020B0604020202020204" pitchFamily="34" charset="0"/>
              <a:buNone/>
              <a:defRPr/>
            </a:pPr>
            <a:endParaRPr lang="en-US" altLang="en-US" sz="1300" dirty="0">
              <a:cs typeface="Arial" panose="020B0604020202020204" pitchFamily="34" charset="0"/>
            </a:endParaRPr>
          </a:p>
          <a:p>
            <a:pPr marL="0" indent="0">
              <a:defRPr/>
            </a:pP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5DADB-48D8-B889-DB0D-58EC17067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79A59017-5482-5E76-1D4D-628959002A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9365102-4912-461A-8A24-AA3C6C684EF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81D616E6-2B12-0EC0-17BB-338CE480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501650"/>
          </a:xfrm>
        </p:spPr>
        <p:txBody>
          <a:bodyPr/>
          <a:lstStyle/>
          <a:p>
            <a:r>
              <a:rPr lang="en-US" altLang="en-US"/>
              <a:t>Presentation</a:t>
            </a:r>
            <a:br>
              <a:rPr lang="en-US" altLang="en-US"/>
            </a:br>
            <a:r>
              <a:rPr lang="en-US" altLang="en-US"/>
              <a:t>Development of the System Level Digital Twin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F8F45386-6F99-EE3B-8DA7-E7EBB8815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1225"/>
            <a:ext cx="5486400" cy="3657600"/>
          </a:xfrm>
        </p:spPr>
        <p:txBody>
          <a:bodyPr/>
          <a:lstStyle/>
          <a:p>
            <a:pPr marL="0" indent="0" eaLnBrk="1" hangingPunct="1"/>
            <a:r>
              <a:rPr lang="en-US" altLang="en-US" dirty="0">
                <a:cs typeface="Arial" panose="020B0604020202020204" pitchFamily="34" charset="0"/>
              </a:rPr>
              <a:t>Individual Components</a:t>
            </a:r>
          </a:p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Physical dimensions (of what we can see)</a:t>
            </a:r>
          </a:p>
          <a:p>
            <a:pPr marL="550863" lvl="3" indent="-257175" eaLnBrk="1" hangingPunct="1"/>
            <a:r>
              <a:rPr lang="en-US" altLang="en-US" dirty="0">
                <a:cs typeface="Arial" panose="020B0604020202020204" pitchFamily="34" charset="0"/>
              </a:rPr>
              <a:t>E.g. pipe lengths and diameters</a:t>
            </a:r>
          </a:p>
          <a:p>
            <a:pPr marL="550863" lvl="3" indent="-257175" eaLnBrk="1" hangingPunct="1"/>
            <a:r>
              <a:rPr lang="en-US" altLang="en-US" dirty="0">
                <a:cs typeface="Arial" panose="020B0604020202020204" pitchFamily="34" charset="0"/>
              </a:rPr>
              <a:t>E.g. heat exchanger sizes, number of tubes </a:t>
            </a:r>
            <a:r>
              <a:rPr lang="en-US" altLang="en-US" dirty="0" err="1">
                <a:cs typeface="Arial" panose="020B0604020202020204" pitchFamily="34" charset="0"/>
              </a:rPr>
              <a:t>etc</a:t>
            </a:r>
            <a:endParaRPr lang="en-US" altLang="en-US" dirty="0">
              <a:cs typeface="Arial" panose="020B0604020202020204" pitchFamily="34" charset="0"/>
            </a:endParaRPr>
          </a:p>
          <a:p>
            <a:pPr marL="550863" lvl="3" indent="-257175" eaLnBrk="1" hangingPunct="1"/>
            <a:r>
              <a:rPr lang="en-US" altLang="en-US" dirty="0">
                <a:cs typeface="Arial" panose="020B0604020202020204" pitchFamily="34" charset="0"/>
              </a:rPr>
              <a:t>Unknown parameters (what we can’t see or don’t know) ‘refined’ based on the bench test results</a:t>
            </a:r>
          </a:p>
          <a:p>
            <a:pPr marL="550863" lvl="3" indent="-257175" eaLnBrk="1" hangingPunct="1"/>
            <a:r>
              <a:rPr lang="en-US" altLang="en-US" dirty="0">
                <a:cs typeface="Arial" panose="020B0604020202020204" pitchFamily="34" charset="0"/>
              </a:rPr>
              <a:t>Final result is a plot of model output versus test data at same condition</a:t>
            </a:r>
          </a:p>
          <a:p>
            <a:pPr marL="550863" lvl="3" indent="-257175" eaLnBrk="1" hangingPunct="1"/>
            <a:endParaRPr lang="en-US" altLang="en-US" dirty="0">
              <a:cs typeface="Arial" panose="020B0604020202020204" pitchFamily="34" charset="0"/>
            </a:endParaRPr>
          </a:p>
          <a:p>
            <a:pPr marL="258763" lvl="2" indent="-257175" eaLnBrk="1" hangingPunct="1"/>
            <a:r>
              <a:rPr lang="en-US" altLang="en-US" dirty="0">
                <a:cs typeface="Arial" panose="020B0604020202020204" pitchFamily="34" charset="0"/>
              </a:rPr>
              <a:t>Examples for evaporator and battery chiller</a:t>
            </a:r>
          </a:p>
          <a:p>
            <a:pPr marL="550863" lvl="3" indent="-257175" eaLnBrk="1" hangingPunct="1"/>
            <a:endParaRPr lang="en-US" altLang="en-US" dirty="0">
              <a:cs typeface="Arial" panose="020B0604020202020204" pitchFamily="34" charset="0"/>
            </a:endParaRPr>
          </a:p>
          <a:p>
            <a:pPr marL="258763" lvl="2" indent="-257175" eaLnBrk="1" hangingPunct="1"/>
            <a:endParaRPr lang="en-US" altLang="en-US" dirty="0">
              <a:cs typeface="Arial" panose="020B0604020202020204" pitchFamily="34" charset="0"/>
            </a:endParaRPr>
          </a:p>
          <a:p>
            <a:pPr marL="639763" lvl="4" indent="-257175" eaLnBrk="1" hangingPunct="1">
              <a:buFont typeface="Arial" panose="020B0604020202020204" pitchFamily="34" charset="0"/>
              <a:buNone/>
            </a:pPr>
            <a:endParaRPr lang="en-US" altLang="en-US" sz="1300" dirty="0">
              <a:cs typeface="Arial" panose="020B0604020202020204" pitchFamily="34" charset="0"/>
            </a:endParaRPr>
          </a:p>
          <a:p>
            <a:pPr marL="0" indent="0"/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E9910-47A1-B5DB-43F4-C57055B3B6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29701" name="Slide Number Placeholder 4">
            <a:extLst>
              <a:ext uri="{FF2B5EF4-FFF2-40B4-BE49-F238E27FC236}">
                <a16:creationId xmlns:a16="http://schemas.microsoft.com/office/drawing/2014/main" id="{906998D8-12A0-11F1-5092-1533E0BC91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32213D-0A6E-4DC6-A02F-CD304F425F55}" type="slidenum">
              <a:rPr lang="en-US" altLang="en-US" smtClean="0"/>
              <a:pPr/>
              <a:t>8</a:t>
            </a:fld>
            <a:endParaRPr lang="en-US" altLang="en-US"/>
          </a:p>
        </p:txBody>
      </p:sp>
      <p:grpSp>
        <p:nvGrpSpPr>
          <p:cNvPr id="29702" name="Group 5">
            <a:extLst>
              <a:ext uri="{FF2B5EF4-FFF2-40B4-BE49-F238E27FC236}">
                <a16:creationId xmlns:a16="http://schemas.microsoft.com/office/drawing/2014/main" id="{A8AE3D5D-E9BF-D31F-1AD4-D76793F470A4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276350"/>
            <a:ext cx="3119438" cy="2590800"/>
            <a:chOff x="4975991" y="1821355"/>
            <a:chExt cx="3934647" cy="2747470"/>
          </a:xfrm>
        </p:grpSpPr>
        <p:pic>
          <p:nvPicPr>
            <p:cNvPr id="29703" name="Picture 2">
              <a:extLst>
                <a:ext uri="{FF2B5EF4-FFF2-40B4-BE49-F238E27FC236}">
                  <a16:creationId xmlns:a16="http://schemas.microsoft.com/office/drawing/2014/main" id="{1322DD22-FE18-222D-345D-FD72D1092A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991" y="1821355"/>
              <a:ext cx="3934647" cy="2747470"/>
            </a:xfrm>
            <a:prstGeom prst="rect">
              <a:avLst/>
            </a:prstGeom>
            <a:solidFill>
              <a:srgbClr val="A6A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818D37-6147-10FE-F382-D37593FD1FC7}"/>
                </a:ext>
              </a:extLst>
            </p:cNvPr>
            <p:cNvSpPr/>
            <p:nvPr/>
          </p:nvSpPr>
          <p:spPr>
            <a:xfrm>
              <a:off x="8071647" y="4095762"/>
              <a:ext cx="610722" cy="153198"/>
            </a:xfrm>
            <a:prstGeom prst="rect">
              <a:avLst/>
            </a:prstGeom>
            <a:solidFill>
              <a:srgbClr val="A5A8A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C38B9E4F-D8C9-223A-9B95-9C9821C5B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01650"/>
          </a:xfrm>
        </p:spPr>
        <p:txBody>
          <a:bodyPr/>
          <a:lstStyle/>
          <a:p>
            <a:r>
              <a:rPr lang="en-US" altLang="en-US"/>
              <a:t>Development of the System Level Digital Twin</a:t>
            </a:r>
            <a:br>
              <a:rPr lang="en-US" altLang="en-US"/>
            </a:br>
            <a:r>
              <a:rPr lang="en-US" altLang="en-US"/>
              <a:t>Evaporator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B058B-A4C0-15D4-95A4-3F052485AE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30724" name="Slide Number Placeholder 4">
            <a:extLst>
              <a:ext uri="{FF2B5EF4-FFF2-40B4-BE49-F238E27FC236}">
                <a16:creationId xmlns:a16="http://schemas.microsoft.com/office/drawing/2014/main" id="{04E9F3AF-D564-2A37-8E6B-FFA55D8C2B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1983EDA-A434-4B69-920A-FA0DEBE0D1F0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30725" name="Picture 1">
            <a:extLst>
              <a:ext uri="{FF2B5EF4-FFF2-40B4-BE49-F238E27FC236}">
                <a16:creationId xmlns:a16="http://schemas.microsoft.com/office/drawing/2014/main" id="{8C60F69C-B7E3-B303-6771-5305196BA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35038"/>
            <a:ext cx="2833688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>
            <a:extLst>
              <a:ext uri="{FF2B5EF4-FFF2-40B4-BE49-F238E27FC236}">
                <a16:creationId xmlns:a16="http://schemas.microsoft.com/office/drawing/2014/main" id="{FF843212-9B43-0760-E466-4EF8FA1D9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935038"/>
            <a:ext cx="2828925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>
            <a:extLst>
              <a:ext uri="{FF2B5EF4-FFF2-40B4-BE49-F238E27FC236}">
                <a16:creationId xmlns:a16="http://schemas.microsoft.com/office/drawing/2014/main" id="{2A9A7D02-64D5-931A-2B70-C800B37CD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935038"/>
            <a:ext cx="2822575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Box 8">
            <a:extLst>
              <a:ext uri="{FF2B5EF4-FFF2-40B4-BE49-F238E27FC236}">
                <a16:creationId xmlns:a16="http://schemas.microsoft.com/office/drawing/2014/main" id="{358C5904-E4E4-67F5-8CA6-219D8C8C5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3617913"/>
            <a:ext cx="1833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400"/>
              <a:t>Heat Transfer Rate:</a:t>
            </a:r>
          </a:p>
          <a:p>
            <a:pPr algn="ctr"/>
            <a:r>
              <a:rPr lang="en-GB" altLang="en-US" sz="1400"/>
              <a:t>Model vs Bench Test</a:t>
            </a:r>
          </a:p>
        </p:txBody>
      </p:sp>
      <p:sp>
        <p:nvSpPr>
          <p:cNvPr id="30729" name="TextBox 9">
            <a:extLst>
              <a:ext uri="{FF2B5EF4-FFF2-40B4-BE49-F238E27FC236}">
                <a16:creationId xmlns:a16="http://schemas.microsoft.com/office/drawing/2014/main" id="{36F8EE4A-4089-C18B-7463-53D38F358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3" y="3509963"/>
            <a:ext cx="18319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400"/>
              <a:t>Refrigerant Outlet</a:t>
            </a:r>
          </a:p>
          <a:p>
            <a:pPr algn="ctr"/>
            <a:r>
              <a:rPr lang="en-GB" altLang="en-US" sz="1400"/>
              <a:t>Temperature:</a:t>
            </a:r>
          </a:p>
          <a:p>
            <a:pPr algn="ctr"/>
            <a:r>
              <a:rPr lang="en-GB" altLang="en-US" sz="1400"/>
              <a:t>Model vs Bench Test</a:t>
            </a:r>
          </a:p>
        </p:txBody>
      </p:sp>
      <p:sp>
        <p:nvSpPr>
          <p:cNvPr id="30730" name="TextBox 10">
            <a:extLst>
              <a:ext uri="{FF2B5EF4-FFF2-40B4-BE49-F238E27FC236}">
                <a16:creationId xmlns:a16="http://schemas.microsoft.com/office/drawing/2014/main" id="{A3F26E5D-9D7F-6A6F-CD4C-F8F284B86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3617913"/>
            <a:ext cx="203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400"/>
              <a:t>Air Outlet Temperature:</a:t>
            </a:r>
          </a:p>
          <a:p>
            <a:pPr algn="ctr"/>
            <a:r>
              <a:rPr lang="en-GB" altLang="en-US" sz="1400"/>
              <a:t>Model vs Bench Test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e_ppt_4X3">
  <a:themeElements>
    <a:clrScheme name="SAE_ppt_130415">
      <a:dk1>
        <a:sysClr val="windowText" lastClr="000000"/>
      </a:dk1>
      <a:lt1>
        <a:sysClr val="window" lastClr="FFFFFF"/>
      </a:lt1>
      <a:dk2>
        <a:srgbClr val="616265"/>
      </a:dk2>
      <a:lt2>
        <a:srgbClr val="CACAC8"/>
      </a:lt2>
      <a:accent1>
        <a:srgbClr val="01A0E9"/>
      </a:accent1>
      <a:accent2>
        <a:srgbClr val="005195"/>
      </a:accent2>
      <a:accent3>
        <a:srgbClr val="2EB135"/>
      </a:accent3>
      <a:accent4>
        <a:srgbClr val="FFB201"/>
      </a:accent4>
      <a:accent5>
        <a:srgbClr val="EA7125"/>
      </a:accent5>
      <a:accent6>
        <a:srgbClr val="DC291E"/>
      </a:accent6>
      <a:hlink>
        <a:srgbClr val="005195"/>
      </a:hlink>
      <a:folHlink>
        <a:srgbClr val="01A0E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sae_ppt_4X3.potx</Template>
  <TotalTime>2404</TotalTime>
  <Words>2209</Words>
  <Application>Microsoft Office PowerPoint</Application>
  <PresentationFormat>On-screen Show (16:9)</PresentationFormat>
  <Paragraphs>330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MS PGothic</vt:lpstr>
      <vt:lpstr>Arial</vt:lpstr>
      <vt:lpstr>Calibri</vt:lpstr>
      <vt:lpstr>Symbol</vt:lpstr>
      <vt:lpstr>Wingdings</vt:lpstr>
      <vt:lpstr>sae_ppt_4X3</vt:lpstr>
      <vt:lpstr>Development of a Digital Twin of aN R-1234yf Heat Pump for the Evaluation of New Refrigerants</vt:lpstr>
      <vt:lpstr>Presentation Overview</vt:lpstr>
      <vt:lpstr>Context</vt:lpstr>
      <vt:lpstr>Context</vt:lpstr>
      <vt:lpstr>Context</vt:lpstr>
      <vt:lpstr>Development of a Digital Twin</vt:lpstr>
      <vt:lpstr>Development of a Digital Twin – System Level</vt:lpstr>
      <vt:lpstr>Presentation Development of the System Level Digital Twin</vt:lpstr>
      <vt:lpstr>Development of the System Level Digital Twin Evaporator Results</vt:lpstr>
      <vt:lpstr>Development of the System Level Digital Twin (Battery) Chiller Results</vt:lpstr>
      <vt:lpstr>Development of the System Level Digital Twin Compressor Results</vt:lpstr>
      <vt:lpstr>Development of the System Level Digital Twin LTR De-Superheater (DSH)</vt:lpstr>
      <vt:lpstr>Development of the System Level Digital Twin LTR De-Superheater (DSH)</vt:lpstr>
      <vt:lpstr>Development of the System Level Digital Twin Final System</vt:lpstr>
      <vt:lpstr>Development of the System Level Digital Twin System Level Calibration Results</vt:lpstr>
      <vt:lpstr>Development of the Vehicle Level Digital Twin MIRA ID3 Model</vt:lpstr>
      <vt:lpstr>Development of the Vehicle Level Digital Twin MIRA ID3 Model - Validation</vt:lpstr>
      <vt:lpstr>Development of the Vehicle Level Digital Twin Context</vt:lpstr>
      <vt:lpstr>Development of the Vehicle Level Digital Twin Cooling System Adaptation (Kona Variant)</vt:lpstr>
      <vt:lpstr>Development of the Vehicle Level Digital Twin Controls Development – Focus Areas</vt:lpstr>
      <vt:lpstr>Development of the Vehicle Level Digital Twin Compressor Speed Control Example</vt:lpstr>
      <vt:lpstr>Development of the Vehicle Level Digital Twin Controls Development – Focus Areas</vt:lpstr>
      <vt:lpstr>Development of the Vehicle Level Digital Twin EXV2 Control Example</vt:lpstr>
      <vt:lpstr>Development of the Vehicle Level Digital Twin Controls Development – Focus Areas</vt:lpstr>
      <vt:lpstr>Development of the Vehicle Level Digital Twin Controls Development – Focus Areas</vt:lpstr>
      <vt:lpstr>Development of the Vehicle Level Digital Twin Example Pull-Down Scenario</vt:lpstr>
      <vt:lpstr>Development of the Vehicle Level Digital Twin Example Warm-Up Scenario</vt:lpstr>
      <vt:lpstr>Development of the Vehicle Level Digital Twin Conclusions</vt:lpstr>
      <vt:lpstr>Development of the Vehicle Level Digital Twin Contributors</vt:lpstr>
      <vt:lpstr>Development of the Vehicle Level Digital Twin Lead Author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in SAE Blue,  Arial Bold 21pt on one or two lines</dc:title>
  <dc:subject/>
  <dc:creator>Tom</dc:creator>
  <cp:keywords/>
  <dc:description/>
  <cp:lastModifiedBy>David Bridge</cp:lastModifiedBy>
  <cp:revision>127</cp:revision>
  <cp:lastPrinted>2017-06-23T19:36:19Z</cp:lastPrinted>
  <dcterms:created xsi:type="dcterms:W3CDTF">2013-05-16T21:51:37Z</dcterms:created>
  <dcterms:modified xsi:type="dcterms:W3CDTF">2025-06-03T12:55:17Z</dcterms:modified>
  <cp:category/>
</cp:coreProperties>
</file>