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37"/>
  </p:notesMasterIdLst>
  <p:sldIdLst>
    <p:sldId id="257" r:id="rId5"/>
    <p:sldId id="263" r:id="rId6"/>
    <p:sldId id="264" r:id="rId7"/>
    <p:sldId id="259" r:id="rId8"/>
    <p:sldId id="265" r:id="rId9"/>
    <p:sldId id="266" r:id="rId10"/>
    <p:sldId id="267" r:id="rId11"/>
    <p:sldId id="268" r:id="rId12"/>
    <p:sldId id="270" r:id="rId13"/>
    <p:sldId id="271" r:id="rId14"/>
    <p:sldId id="280" r:id="rId15"/>
    <p:sldId id="272" r:id="rId16"/>
    <p:sldId id="273" r:id="rId17"/>
    <p:sldId id="274" r:id="rId18"/>
    <p:sldId id="276" r:id="rId19"/>
    <p:sldId id="275" r:id="rId20"/>
    <p:sldId id="277" r:id="rId21"/>
    <p:sldId id="281" r:id="rId22"/>
    <p:sldId id="282" r:id="rId23"/>
    <p:sldId id="291" r:id="rId24"/>
    <p:sldId id="290" r:id="rId25"/>
    <p:sldId id="283" r:id="rId26"/>
    <p:sldId id="284" r:id="rId27"/>
    <p:sldId id="278" r:id="rId28"/>
    <p:sldId id="279" r:id="rId29"/>
    <p:sldId id="260" r:id="rId30"/>
    <p:sldId id="285" r:id="rId31"/>
    <p:sldId id="288" r:id="rId32"/>
    <p:sldId id="293" r:id="rId33"/>
    <p:sldId id="289" r:id="rId34"/>
    <p:sldId id="292" r:id="rId35"/>
    <p:sldId id="286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D032926B-80B7-4ED9-9F55-B54488A3CA23}">
          <p14:sldIdLst>
            <p14:sldId id="257"/>
            <p14:sldId id="263"/>
            <p14:sldId id="264"/>
            <p14:sldId id="259"/>
            <p14:sldId id="265"/>
            <p14:sldId id="266"/>
            <p14:sldId id="267"/>
            <p14:sldId id="268"/>
            <p14:sldId id="270"/>
            <p14:sldId id="271"/>
            <p14:sldId id="280"/>
            <p14:sldId id="272"/>
            <p14:sldId id="273"/>
            <p14:sldId id="274"/>
            <p14:sldId id="276"/>
            <p14:sldId id="275"/>
            <p14:sldId id="277"/>
            <p14:sldId id="281"/>
            <p14:sldId id="282"/>
            <p14:sldId id="291"/>
            <p14:sldId id="290"/>
            <p14:sldId id="283"/>
            <p14:sldId id="284"/>
            <p14:sldId id="278"/>
            <p14:sldId id="279"/>
            <p14:sldId id="260"/>
          </p14:sldIdLst>
        </p14:section>
        <p14:section name="Appendix" id="{5EC9E591-56A0-455A-A2FE-6EB442748F04}">
          <p14:sldIdLst>
            <p14:sldId id="285"/>
            <p14:sldId id="288"/>
            <p14:sldId id="293"/>
            <p14:sldId id="289"/>
            <p14:sldId id="292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7"/>
    <a:srgbClr val="D99593"/>
    <a:srgbClr val="C0504D"/>
    <a:srgbClr val="3333FF"/>
    <a:srgbClr val="CCCCCC"/>
    <a:srgbClr val="157EB0"/>
    <a:srgbClr val="43C7FD"/>
    <a:srgbClr val="FF4891"/>
    <a:srgbClr val="EA3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F3AF4-DD0C-4E08-B365-7F601858C674}" v="2" dt="2025-04-22T14:14:42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1" autoAdjust="0"/>
    <p:restoredTop sz="85769" autoAdjust="0"/>
  </p:normalViewPr>
  <p:slideViewPr>
    <p:cSldViewPr snapToGrid="0">
      <p:cViewPr varScale="1">
        <p:scale>
          <a:sx n="183" d="100"/>
          <a:sy n="183" d="100"/>
        </p:scale>
        <p:origin x="1458" y="15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4509909436386E-2"/>
          <c:y val="7.5371546113736252E-3"/>
          <c:w val="0.85430980181127225"/>
          <c:h val="0.77609546904247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tx2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5-4299-BDD8-C147A74B7C04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tx2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5-4299-BDD8-C147A74B7C0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2030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98.1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85-4299-BDD8-C147A74B7C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7"/>
        <c:axId val="1173766352"/>
        <c:axId val="1576643888"/>
      </c:barChart>
      <c:catAx>
        <c:axId val="117376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76643888"/>
        <c:crosses val="autoZero"/>
        <c:auto val="1"/>
        <c:lblAlgn val="ctr"/>
        <c:lblOffset val="100"/>
        <c:noMultiLvlLbl val="0"/>
      </c:catAx>
      <c:valAx>
        <c:axId val="15766438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7376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86252937636992E-2"/>
          <c:y val="0.15883645487087703"/>
          <c:w val="0.80302749412472596"/>
          <c:h val="0.69551025952441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전기차 누적 등록 대수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tx2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Sheet1!$A$4:$A$9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Sheet1!$B$4:$B$9</c:f>
              <c:numCache>
                <c:formatCode>0.0</c:formatCode>
                <c:ptCount val="6"/>
                <c:pt idx="0">
                  <c:v>9</c:v>
                </c:pt>
                <c:pt idx="1">
                  <c:v>13.5</c:v>
                </c:pt>
                <c:pt idx="2">
                  <c:v>23.1</c:v>
                </c:pt>
                <c:pt idx="3">
                  <c:v>39</c:v>
                </c:pt>
                <c:pt idx="4">
                  <c:v>54.4</c:v>
                </c:pt>
                <c:pt idx="5">
                  <c:v>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7-493B-AC17-6D1DC980DA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-27"/>
        <c:axId val="1333400704"/>
        <c:axId val="8523895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친환경차의 비중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6053581859487259E-2"/>
                  <c:y val="-7.913976604448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D7-493B-AC17-6D1DC980DA0C}"/>
                </c:ext>
              </c:extLst>
            </c:dLbl>
            <c:dLbl>
              <c:idx val="1"/>
              <c:layout>
                <c:manualLayout>
                  <c:x val="-9.5137486605334262E-2"/>
                  <c:y val="-7.6193348887752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D7-493B-AC17-6D1DC980DA0C}"/>
                </c:ext>
              </c:extLst>
            </c:dLbl>
            <c:dLbl>
              <c:idx val="2"/>
              <c:layout>
                <c:manualLayout>
                  <c:x val="-9.2149581188944577E-2"/>
                  <c:y val="-5.312513585447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D7-493B-AC17-6D1DC980DA0C}"/>
                </c:ext>
              </c:extLst>
            </c:dLbl>
            <c:dLbl>
              <c:idx val="3"/>
              <c:layout>
                <c:manualLayout>
                  <c:x val="-0.10729304725140086"/>
                  <c:y val="-3.6081739710080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D7-493B-AC17-6D1DC980DA0C}"/>
                </c:ext>
              </c:extLst>
            </c:dLbl>
            <c:dLbl>
              <c:idx val="4"/>
              <c:layout>
                <c:manualLayout>
                  <c:x val="-0.11023080768803474"/>
                  <c:y val="-3.7193163720792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AC-41BF-894D-6E545AC7387E}"/>
                </c:ext>
              </c:extLst>
            </c:dLbl>
            <c:dLbl>
              <c:idx val="5"/>
              <c:layout>
                <c:manualLayout>
                  <c:x val="-0.12566312076435951"/>
                  <c:y val="-2.9754530976633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AC-41BF-894D-6E545AC73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rgbClr val="C00000"/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Sheet1!$A$4:$A$9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Sheet1!$C$4:$C$9</c:f>
              <c:numCache>
                <c:formatCode>0.0</c:formatCode>
                <c:ptCount val="6"/>
                <c:pt idx="0">
                  <c:v>2.5</c:v>
                </c:pt>
                <c:pt idx="1">
                  <c:v>3.4</c:v>
                </c:pt>
                <c:pt idx="2">
                  <c:v>4.7</c:v>
                </c:pt>
                <c:pt idx="3">
                  <c:v>6.2</c:v>
                </c:pt>
                <c:pt idx="4">
                  <c:v>8.1999999999999993</c:v>
                </c:pt>
                <c:pt idx="5">
                  <c:v>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D7-493B-AC17-6D1DC980DA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33388704"/>
        <c:axId val="1143360784"/>
      </c:lineChart>
      <c:catAx>
        <c:axId val="133340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52389504"/>
        <c:crosses val="autoZero"/>
        <c:auto val="1"/>
        <c:lblAlgn val="ctr"/>
        <c:lblOffset val="100"/>
        <c:noMultiLvlLbl val="0"/>
      </c:catAx>
      <c:valAx>
        <c:axId val="852389504"/>
        <c:scaling>
          <c:orientation val="minMax"/>
          <c:max val="9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33400704"/>
        <c:crosses val="autoZero"/>
        <c:crossBetween val="between"/>
      </c:valAx>
      <c:valAx>
        <c:axId val="1143360784"/>
        <c:scaling>
          <c:orientation val="minMax"/>
          <c:max val="11"/>
        </c:scaling>
        <c:delete val="0"/>
        <c:axPos val="r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33388704"/>
        <c:crosses val="max"/>
        <c:crossBetween val="between"/>
      </c:valAx>
      <c:catAx>
        <c:axId val="1333388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33607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8916-E1A4-481C-8742-C8B09DD98C2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B4BD4-0CE4-4732-865F-4AA0132AC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2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2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1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0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ko-KR" altLang="en-US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>
                    <a:latin typeface="Calibri" pitchFamily="34" charset="0"/>
                  </a:rPr>
                  <a:t>단면냉각에 비해 양면냉각에서 평균적으로 최고온도는 </a:t>
                </a:r>
                <a:r>
                  <a:rPr lang="en-US" altLang="ko-KR" sz="1200">
                    <a:latin typeface="Calibri" pitchFamily="34" charset="0"/>
                  </a:rPr>
                  <a:t>5</a:t>
                </a:r>
                <a:r>
                  <a:rPr lang="ko-KR" altLang="en-US" sz="1200">
                    <a:latin typeface="Calibri" pitchFamily="34" charset="0"/>
                  </a:rPr>
                  <a:t>도</a:t>
                </a:r>
                <a:r>
                  <a:rPr lang="en-US" altLang="ko-KR" sz="1200">
                    <a:latin typeface="Calibri" pitchFamily="34" charset="0"/>
                  </a:rPr>
                  <a:t>,</a:t>
                </a:r>
                <a:r>
                  <a:rPr lang="ko-KR" altLang="en-US" sz="1200">
                    <a:latin typeface="Calibri" pitchFamily="34" charset="0"/>
                  </a:rPr>
                  <a:t> 온도 편차 </a:t>
                </a:r>
                <a:r>
                  <a:rPr lang="en-US" altLang="ko-KR" sz="1200">
                    <a:latin typeface="Calibri" pitchFamily="34" charset="0"/>
                  </a:rPr>
                  <a:t>10</a:t>
                </a:r>
                <a:r>
                  <a:rPr lang="ko-KR" altLang="en-US" sz="1200">
                    <a:latin typeface="Calibri" pitchFamily="34" charset="0"/>
                  </a:rPr>
                  <a:t>도 정도 낮음</a:t>
                </a:r>
                <a:endParaRPr lang="en-US" altLang="ko-KR" sz="1200">
                  <a:latin typeface="Calibri" pitchFamily="34" charset="0"/>
                </a:endParaRP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>
                    <a:latin typeface="Calibri" pitchFamily="34" charset="0"/>
                  </a:rPr>
                  <a:t>냉각수의 온도가 낮아지면 배터리 셀 내의 최저온도가 낮아져서 오히려 온도 편차가 크게 발생하여 최고온도와 온도 편차의 경향성이 반대로 나타남</a:t>
                </a:r>
                <a:endParaRPr lang="en-US" altLang="ko-KR" sz="1200">
                  <a:latin typeface="Calibri" pitchFamily="34" charset="0"/>
                </a:endParaRP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>
                    <a:latin typeface="Calibri" pitchFamily="34" charset="0"/>
                  </a:rPr>
                  <a:t>동일한 유량 지점을 기준으로 유량을 증가시키더라도 최고온도 감소 효과가 작아짐 </a:t>
                </a:r>
                <a:r>
                  <a:rPr lang="en-US" altLang="ko-KR" sz="1200">
                    <a:latin typeface="Calibri" pitchFamily="34" charset="0"/>
                  </a:rPr>
                  <a:t>(7.5LPM/3.75 LPM)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>
                    <a:latin typeface="Calibri" pitchFamily="34" charset="0"/>
                  </a:rPr>
                  <a:t>단면냉각의 입구온도가 </a:t>
                </a:r>
                <a:r>
                  <a:rPr lang="en-US" altLang="ko-KR" sz="1200">
                    <a:latin typeface="Calibri" pitchFamily="34" charset="0"/>
                  </a:rPr>
                  <a:t>25</a:t>
                </a:r>
                <a:r>
                  <a:rPr lang="ko-KR" altLang="en-US" sz="1200">
                    <a:latin typeface="Calibri" pitchFamily="34" charset="0"/>
                  </a:rPr>
                  <a:t>도 일 때의 온도 편차의 경향성이 선형적이지 않음 </a:t>
                </a:r>
                <a:br>
                  <a:rPr lang="en-US" altLang="ko-KR" sz="1200">
                    <a:latin typeface="Calibri" pitchFamily="34" charset="0"/>
                  </a:rPr>
                </a:b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 </a:t>
                </a:r>
                <a:r>
                  <a:rPr lang="ko-KR" altLang="en-US" sz="1200">
                    <a:latin typeface="Calibri" pitchFamily="34" charset="0"/>
                    <a:sym typeface="Wingdings" panose="05000000000000000000" pitchFamily="2" charset="2"/>
                  </a:rPr>
                  <a:t>냉각수 입구온도가 </a:t>
                </a: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15~25</a:t>
                </a:r>
                <a:r>
                  <a:rPr lang="ko-KR" altLang="en-US" sz="1200">
                    <a:latin typeface="Calibri" pitchFamily="34" charset="0"/>
                    <a:sym typeface="Wingdings" panose="05000000000000000000" pitchFamily="2" charset="2"/>
                  </a:rPr>
                  <a:t>도 일 때는 최저온도가 냉각판과 맞닿는 면에 발생하지만 </a:t>
                </a: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30</a:t>
                </a:r>
                <a:r>
                  <a:rPr lang="ko-KR" altLang="en-US" sz="1200">
                    <a:latin typeface="Calibri" pitchFamily="34" charset="0"/>
                    <a:sym typeface="Wingdings" panose="05000000000000000000" pitchFamily="2" charset="2"/>
                  </a:rPr>
                  <a:t>도 일 때는 </a:t>
                </a: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25</a:t>
                </a:r>
                <a:r>
                  <a:rPr lang="ko-KR" altLang="en-US" sz="1200">
                    <a:latin typeface="Calibri" pitchFamily="34" charset="0"/>
                    <a:sym typeface="Wingdings" panose="05000000000000000000" pitchFamily="2" charset="2"/>
                  </a:rPr>
                  <a:t>도의 공기와 접촉하고 있는 </a:t>
                </a: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cell cover</a:t>
                </a:r>
                <a:r>
                  <a:rPr lang="ko-KR" altLang="en-US" sz="1200">
                    <a:latin typeface="Calibri" pitchFamily="34" charset="0"/>
                    <a:sym typeface="Wingdings" panose="05000000000000000000" pitchFamily="2" charset="2"/>
                  </a:rPr>
                  <a:t>에서 발생하므로 냉각판 하부의 온도보다 더 낮은 온도가 측정된다</a:t>
                </a: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. </a:t>
                </a:r>
                <a:r>
                  <a:rPr lang="ko-KR" altLang="en-US" sz="1200">
                    <a:latin typeface="Calibri" pitchFamily="34" charset="0"/>
                    <a:sym typeface="Wingdings" panose="05000000000000000000" pitchFamily="2" charset="2"/>
                  </a:rPr>
                  <a:t>따라서 냉각수 입구온도가 </a:t>
                </a: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30</a:t>
                </a:r>
                <a:r>
                  <a:rPr lang="ko-KR" altLang="en-US" sz="1200">
                    <a:latin typeface="Calibri" pitchFamily="34" charset="0"/>
                    <a:sym typeface="Wingdings" panose="05000000000000000000" pitchFamily="2" charset="2"/>
                  </a:rPr>
                  <a:t>도일 때 오히려 온도편차가 증가하게 된다</a:t>
                </a: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.	</a:t>
                </a:r>
                <a:b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</a:b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 </a:t>
                </a:r>
                <a:r>
                  <a:rPr lang="ko-KR" altLang="en-US" sz="1200">
                    <a:latin typeface="Calibri" pitchFamily="34" charset="0"/>
                    <a:sym typeface="Wingdings" panose="05000000000000000000" pitchFamily="2" charset="2"/>
                  </a:rPr>
                  <a:t>양면냉각에서는 상부</a:t>
                </a: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, </a:t>
                </a:r>
                <a:r>
                  <a:rPr lang="ko-KR" altLang="en-US" sz="1200">
                    <a:latin typeface="Calibri" pitchFamily="34" charset="0"/>
                    <a:sym typeface="Wingdings" panose="05000000000000000000" pitchFamily="2" charset="2"/>
                  </a:rPr>
                  <a:t>하부 모두 냉각수의 영향이 지배적이므로 위와 같은 현상이 발생하지 않는다</a:t>
                </a: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.</a:t>
                </a:r>
                <a:b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</a:b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 cell cover</a:t>
                </a:r>
                <a:r>
                  <a:rPr lang="ko-KR" altLang="en-US" sz="1200">
                    <a:latin typeface="Calibri" pitchFamily="34" charset="0"/>
                    <a:sym typeface="Wingdings" panose="05000000000000000000" pitchFamily="2" charset="2"/>
                  </a:rPr>
                  <a:t>의 온도는 셀의 안전성에 있어서 크게 중요하지 않으므로 온도 편차를 구하는 방식에 대한 연구가 필요</a:t>
                </a:r>
                <a:endParaRPr lang="en-US" altLang="ko-KR" sz="1200">
                  <a:latin typeface="Calibri" pitchFamily="34" charset="0"/>
                </a:endParaRPr>
              </a:p>
              <a:p>
                <a:endParaRPr lang="en-US" altLang="ko-KR"/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/>
                  <a:t>~5</a:t>
                </a:r>
                <a:r>
                  <a:rPr lang="en-US" altLang="ko-KR" sz="1200">
                    <a:ea typeface="Tahoma" panose="020B0604030504040204" pitchFamily="34" charset="0"/>
                    <a:cs typeface="Tahoma" panose="020B0604030504040204" pitchFamily="34" charset="0"/>
                  </a:rPr>
                  <a:t> ℃</a:t>
                </a:r>
                <a:r>
                  <a:rPr lang="en-US" altLang="ko-KR" sz="1200"/>
                  <a:t> lower 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𝑇_𝑚𝑎𝑥</a:t>
                </a:r>
                <a:r>
                  <a:rPr lang="en-US" altLang="ko-KR" sz="1200">
                    <a:latin typeface="Calibri" pitchFamily="34" charset="0"/>
                  </a:rPr>
                  <a:t> and ~10</a:t>
                </a:r>
                <a:r>
                  <a:rPr lang="en-US" altLang="ko-KR" sz="1200">
                    <a:ea typeface="Tahoma" panose="020B0604030504040204" pitchFamily="34" charset="0"/>
                    <a:cs typeface="Tahoma" panose="020B0604030504040204" pitchFamily="34" charset="0"/>
                  </a:rPr>
                  <a:t> ℃ lower </a:t>
                </a:r>
                <a:r>
                  <a:rPr lang="en-US" altLang="ko-KR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∆𝑇</a:t>
                </a:r>
                <a:r>
                  <a:rPr lang="en-US" altLang="ko-KR" sz="1200">
                    <a:latin typeface="Calibri" pitchFamily="34" charset="0"/>
                  </a:rPr>
                  <a:t> </a:t>
                </a:r>
                <a:br>
                  <a:rPr lang="en-US" altLang="ko-KR" sz="1200">
                    <a:latin typeface="Calibri" pitchFamily="34" charset="0"/>
                  </a:rPr>
                </a:br>
                <a:r>
                  <a:rPr lang="en-US" altLang="ko-KR" sz="1200">
                    <a:latin typeface="Calibri" pitchFamily="34" charset="0"/>
                  </a:rPr>
                  <a:t>in double-sided cooling vs. single-sided cooling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>
                    <a:latin typeface="Calibri" pitchFamily="34" charset="0"/>
                  </a:rPr>
                  <a:t>Inverse trend of 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𝑇_𝑚𝑎𝑥</a:t>
                </a:r>
                <a:r>
                  <a:rPr lang="en-US" altLang="ko-KR" sz="1200">
                    <a:latin typeface="Calibri" pitchFamily="34" charset="0"/>
                  </a:rPr>
                  <a:t> and </a:t>
                </a:r>
                <a:r>
                  <a:rPr lang="en-US" altLang="ko-KR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∆𝑇</a:t>
                </a:r>
                <a:r>
                  <a:rPr lang="en-US" altLang="ko-KR" sz="1200">
                    <a:latin typeface="Calibri" pitchFamily="34" charset="0"/>
                  </a:rPr>
                  <a:t>  observed with decreasing coolant temperature due to lower 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𝑇_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𝑚𝑖𝑛</a:t>
                </a:r>
                <a:r>
                  <a:rPr lang="en-US" altLang="ko-KR" sz="1200">
                    <a:latin typeface="Calibri" pitchFamily="34" charset="0"/>
                  </a:rPr>
                  <a:t> with in cell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>
                    <a:latin typeface="Calibri" pitchFamily="34" charset="0"/>
                  </a:rPr>
                  <a:t>Diminished cooling effect at higher flow rates beyond 3.75/7.5 LPM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>
                    <a:latin typeface="Calibri" pitchFamily="34" charset="0"/>
                  </a:rPr>
                  <a:t>Nonlinear 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∆𝑇</a:t>
                </a:r>
                <a:r>
                  <a:rPr lang="en-US" altLang="ko-KR" sz="1200">
                    <a:latin typeface="Calibri" pitchFamily="34" charset="0"/>
                  </a:rPr>
                  <a:t> behavior in single-sided cooling at 30</a:t>
                </a:r>
                <a:r>
                  <a:rPr lang="en-US" altLang="ko-KR" sz="1200">
                    <a:ea typeface="Tahoma" panose="020B0604030504040204" pitchFamily="34" charset="0"/>
                    <a:cs typeface="Tahoma" panose="020B0604030504040204" pitchFamily="34" charset="0"/>
                  </a:rPr>
                  <a:t> ℃ inlet temperature</a:t>
                </a:r>
                <a:br>
                  <a:rPr lang="en-US" altLang="ko-KR" sz="1200"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altLang="ko-KR" sz="1200"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 Shift of </a:t>
                </a:r>
                <a:r>
                  <a:rPr lang="en-US" altLang="ko-KR" sz="1200" i="0">
                    <a:latin typeface="Cambria Math" panose="02040503050406030204" pitchFamily="18" charset="0"/>
                  </a:rPr>
                  <a:t>𝑇_𝑚𝑖𝑛</a:t>
                </a:r>
                <a:r>
                  <a:rPr lang="en-US" altLang="ko-KR" sz="1200">
                    <a:latin typeface="Calibri" pitchFamily="34" charset="0"/>
                  </a:rPr>
                  <a:t> location from cooling plate surface to air-exposed cell cover increases 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∆𝑇</a:t>
                </a:r>
                <a:r>
                  <a:rPr lang="en-US" altLang="ko-KR" sz="1200">
                    <a:latin typeface="Calibri" pitchFamily="34" charset="0"/>
                  </a:rPr>
                  <a:t> </a:t>
                </a:r>
                <a:br>
                  <a:rPr lang="en-US" altLang="ko-KR" sz="1200">
                    <a:latin typeface="Calibri" pitchFamily="34" charset="0"/>
                  </a:rPr>
                </a:b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 No abnormal 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∆𝑇</a:t>
                </a:r>
                <a:r>
                  <a:rPr lang="en-US" altLang="ko-KR" sz="1200">
                    <a:latin typeface="Calibri" pitchFamily="34" charset="0"/>
                  </a:rPr>
                  <a:t> trend in double-sided cooling due to symmetric coolant influence</a:t>
                </a:r>
                <a:br>
                  <a:rPr lang="en-US" altLang="ko-KR" sz="1200">
                    <a:latin typeface="Calibri" pitchFamily="34" charset="0"/>
                  </a:rPr>
                </a:b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 Need for reevaluation of 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∆𝑇</a:t>
                </a:r>
                <a:r>
                  <a:rPr lang="en-US" altLang="ko-KR" sz="1200">
                    <a:latin typeface="Calibri" pitchFamily="34" charset="0"/>
                  </a:rPr>
                  <a:t> calculation method considering cell cover’s limited impact on health of battery cell</a:t>
                </a:r>
              </a:p>
              <a:p>
                <a:endParaRPr lang="ko-KR" altLang="en-US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2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4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ko-KR" altLang="en-US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altLang="ko-KR" sz="1200">
                    <a:latin typeface="Calibri" pitchFamily="34" charset="0"/>
                  </a:rPr>
                  <a:t>&lt;1&gt;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>
                    <a:latin typeface="Calibri" pitchFamily="34" charset="0"/>
                  </a:rPr>
                  <a:t>최고온도</a:t>
                </a:r>
                <a:r>
                  <a:rPr lang="en-US" altLang="ko-KR" sz="1200">
                    <a:latin typeface="Calibri" pitchFamily="34" charset="0"/>
                  </a:rPr>
                  <a:t>, </a:t>
                </a:r>
                <a:r>
                  <a:rPr lang="ko-KR" altLang="en-US" sz="1200">
                    <a:latin typeface="Calibri" pitchFamily="34" charset="0"/>
                  </a:rPr>
                  <a:t>온도편차는 냉각수 입구온도가</a:t>
                </a:r>
                <a:r>
                  <a:rPr lang="en-US" altLang="ko-KR" sz="1200">
                    <a:latin typeface="Calibri" pitchFamily="34" charset="0"/>
                  </a:rPr>
                  <a:t>, </a:t>
                </a:r>
                <a:r>
                  <a:rPr lang="ko-KR" altLang="en-US" sz="1200">
                    <a:latin typeface="Calibri" pitchFamily="34" charset="0"/>
                  </a:rPr>
                  <a:t>셀 간 온도의 표준편차는 </a:t>
                </a:r>
                <a:r>
                  <a:rPr lang="en-US" altLang="ko-KR" sz="1200">
                    <a:latin typeface="Calibri" pitchFamily="34" charset="0"/>
                  </a:rPr>
                  <a:t>pad:al plate </a:t>
                </a:r>
                <a:r>
                  <a:rPr lang="ko-KR" altLang="en-US" sz="1200">
                    <a:latin typeface="Calibri" pitchFamily="34" charset="0"/>
                  </a:rPr>
                  <a:t>비율이 가장 지배적임</a:t>
                </a:r>
                <a:endParaRPr lang="en-US" altLang="ko-KR" sz="1200">
                  <a:latin typeface="Calibri" pitchFamily="34" charset="0"/>
                </a:endParaRP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>
                    <a:latin typeface="Calibri" pitchFamily="34" charset="0"/>
                  </a:rPr>
                  <a:t>냉각수 입구온도는 최고온도를 낮추기 위해서는 양면냉각에서 더 효과적이며</a:t>
                </a:r>
                <a:r>
                  <a:rPr lang="en-US" altLang="ko-KR" sz="1200">
                    <a:latin typeface="Calibri" pitchFamily="34" charset="0"/>
                  </a:rPr>
                  <a:t>, </a:t>
                </a:r>
                <a:r>
                  <a:rPr lang="ko-KR" altLang="en-US" sz="1200">
                    <a:latin typeface="Calibri" pitchFamily="34" charset="0"/>
                  </a:rPr>
                  <a:t>온도 편차를 줄이기 위해서는 단면냉각에서 더 효과적임</a:t>
                </a:r>
                <a:endParaRPr lang="en-US" altLang="ko-KR" sz="1200">
                  <a:latin typeface="Calibri" pitchFamily="34" charset="0"/>
                </a:endParaRP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>
                    <a:latin typeface="Calibri" pitchFamily="34" charset="0"/>
                  </a:rPr>
                  <a:t>gap filler </a:t>
                </a:r>
                <a:r>
                  <a:rPr lang="ko-KR" altLang="en-US" sz="1200">
                    <a:latin typeface="Calibri" pitchFamily="34" charset="0"/>
                  </a:rPr>
                  <a:t>두께는 단면보다 양면에서 더 효과적임</a:t>
                </a:r>
                <a:endParaRPr lang="en-US" altLang="ko-KR" sz="1200">
                  <a:latin typeface="Calibri" pitchFamily="34" charset="0"/>
                </a:endParaRP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>
                    <a:latin typeface="Calibri" pitchFamily="34" charset="0"/>
                  </a:rPr>
                  <a:t>최고온도에 대해서 단면냉각에서는 </a:t>
                </a:r>
                <a:r>
                  <a:rPr lang="en-US" altLang="ko-KR" sz="1200">
                    <a:latin typeface="Calibri" pitchFamily="34" charset="0"/>
                  </a:rPr>
                  <a:t>pad:al plate </a:t>
                </a:r>
                <a:r>
                  <a:rPr lang="ko-KR" altLang="en-US" sz="1200">
                    <a:latin typeface="Calibri" pitchFamily="34" charset="0"/>
                  </a:rPr>
                  <a:t>비율이 </a:t>
                </a:r>
                <a:r>
                  <a:rPr lang="en-US" altLang="ko-KR" sz="1200">
                    <a:latin typeface="Calibri" pitchFamily="34" charset="0"/>
                  </a:rPr>
                  <a:t>gap filler </a:t>
                </a:r>
                <a:r>
                  <a:rPr lang="ko-KR" altLang="en-US" sz="1200">
                    <a:latin typeface="Calibri" pitchFamily="34" charset="0"/>
                  </a:rPr>
                  <a:t>두께보다 영향도가 더 컸지만</a:t>
                </a:r>
                <a:r>
                  <a:rPr lang="en-US" altLang="ko-KR" sz="1200">
                    <a:latin typeface="Calibri" pitchFamily="34" charset="0"/>
                  </a:rPr>
                  <a:t>, </a:t>
                </a:r>
                <a:r>
                  <a:rPr lang="ko-KR" altLang="en-US" sz="1200">
                    <a:latin typeface="Calibri" pitchFamily="34" charset="0"/>
                  </a:rPr>
                  <a:t>양면냉각에서는 그 반대임</a:t>
                </a:r>
                <a:endParaRPr lang="en-US" altLang="ko-KR" sz="1200">
                  <a:latin typeface="Calibri" pitchFamily="34" charset="0"/>
                </a:endParaRP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>
                    <a:latin typeface="Calibri" pitchFamily="34" charset="0"/>
                  </a:rPr>
                  <a:t>온도편차와 온도 표준편차에 대해서는 단면냉각과 양면냉각의 영향도 순위가 동일함</a:t>
                </a:r>
                <a:endParaRPr lang="en-US" altLang="ko-KR" sz="1200">
                  <a:latin typeface="Calibri" pitchFamily="34" charset="0"/>
                </a:endParaRP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>
                    <a:latin typeface="Calibri" pitchFamily="34" charset="0"/>
                  </a:rPr>
                  <a:t>parameter</a:t>
                </a:r>
                <a:r>
                  <a:rPr lang="ko-KR" altLang="en-US" sz="1200">
                    <a:latin typeface="Calibri" pitchFamily="34" charset="0"/>
                  </a:rPr>
                  <a:t>의 범위에 따라서 달라질 수 있기 때문에 유의성을 따지기 위해서는 </a:t>
                </a:r>
                <a:r>
                  <a:rPr lang="en-US" altLang="ko-KR" sz="1200">
                    <a:latin typeface="Calibri" pitchFamily="34" charset="0"/>
                  </a:rPr>
                  <a:t>anova </a:t>
                </a:r>
                <a:r>
                  <a:rPr lang="ko-KR" altLang="en-US" sz="1200">
                    <a:latin typeface="Calibri" pitchFamily="34" charset="0"/>
                  </a:rPr>
                  <a:t>해야함</a:t>
                </a:r>
                <a:endParaRPr lang="en-US" altLang="ko-KR" sz="1200">
                  <a:latin typeface="Calibri" pitchFamily="34" charset="0"/>
                </a:endParaRPr>
              </a:p>
              <a:p>
                <a:r>
                  <a:rPr lang="en-US" altLang="ko-KR"/>
                  <a:t>&lt;2&gt;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>
                    <a:latin typeface="Calibri" pitchFamily="34" charset="0"/>
                  </a:rPr>
                  <a:t>Coolant inlet temperature: key factor for 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𝑇_𝑚𝑎𝑥</a:t>
                </a:r>
                <a:r>
                  <a:rPr lang="en-US" altLang="ko-KR" sz="1200">
                    <a:latin typeface="Calibri" pitchFamily="34" charset="0"/>
                  </a:rPr>
                  <a:t> and</a:t>
                </a:r>
                <a:r>
                  <a:rPr lang="en-US" altLang="ko-KR" sz="120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∆𝑇</a:t>
                </a:r>
                <a:r>
                  <a:rPr lang="en-US" altLang="ko-KR" sz="1200">
                    <a:latin typeface="Calibri" pitchFamily="34" charset="0"/>
                  </a:rPr>
                  <a:t>;</a:t>
                </a:r>
                <a:br>
                  <a:rPr lang="en-US" altLang="ko-KR" sz="1200">
                    <a:latin typeface="Calibri" pitchFamily="34" charset="0"/>
                  </a:rPr>
                </a:br>
                <a:r>
                  <a:rPr lang="en-US" altLang="ko-KR" sz="1200">
                    <a:latin typeface="Calibri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altLang="ko-KR" sz="1200">
                    <a:latin typeface="Calibri" pitchFamily="34" charset="0"/>
                  </a:rPr>
                  <a:t>More effective in double-sided (</a:t>
                </a:r>
                <a:r>
                  <a:rPr lang="en-US" altLang="ko-KR" sz="1200" b="0" i="0">
                    <a:latin typeface="Cambria Math" panose="02040503050406030204" pitchFamily="18" charset="0"/>
                  </a:rPr>
                  <a:t>𝑇_𝑚𝑎𝑥</a:t>
                </a:r>
                <a:r>
                  <a:rPr lang="en-US" altLang="ko-KR" sz="1200">
                    <a:latin typeface="Calibri" pitchFamily="34" charset="0"/>
                  </a:rPr>
                  <a:t> ) and single-sided (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∆𝑇</a:t>
                </a:r>
                <a:r>
                  <a:rPr lang="en-US" altLang="ko-KR" sz="1200">
                    <a:latin typeface="Calibri" pitchFamily="34" charset="0"/>
                  </a:rPr>
                  <a:t>) cooling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 i="0">
                    <a:latin typeface="Cambria Math" panose="02040503050406030204" pitchFamily="18" charset="0"/>
                  </a:rPr>
                  <a:t>𝑇_𝑚𝑎𝑥</a:t>
                </a:r>
                <a:r>
                  <a:rPr lang="en-US" altLang="ko-KR" sz="1200">
                    <a:latin typeface="Calibri" pitchFamily="34" charset="0"/>
                  </a:rPr>
                  <a:t> </a:t>
                </a:r>
                <a:r>
                  <a:rPr lang="ko-KR" altLang="en-US" sz="1200">
                    <a:latin typeface="Calibri" pitchFamily="34" charset="0"/>
                  </a:rPr>
                  <a:t>와</a:t>
                </a:r>
                <a:r>
                  <a:rPr lang="en-US" altLang="ko-KR" sz="120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∆𝑇 </a:t>
                </a:r>
                <a:r>
                  <a:rPr lang="ko-KR" altLang="en-US" sz="1200">
                    <a:latin typeface="Calibri" pitchFamily="34" charset="0"/>
                  </a:rPr>
                  <a:t>둘 다에 대해서 </a:t>
                </a:r>
                <a:r>
                  <a:rPr lang="en-US" altLang="ko-KR" sz="1200">
                    <a:latin typeface="Calibri" pitchFamily="34" charset="0"/>
                  </a:rPr>
                  <a:t>Pad/Al plate </a:t>
                </a:r>
                <a:r>
                  <a:rPr lang="ko-KR" altLang="en-US" sz="1200">
                    <a:latin typeface="Calibri" pitchFamily="34" charset="0"/>
                  </a:rPr>
                  <a:t>비율은 </a:t>
                </a:r>
                <a:r>
                  <a:rPr lang="en-US" altLang="ko-KR" sz="1200">
                    <a:latin typeface="Calibri" pitchFamily="34" charset="0"/>
                  </a:rPr>
                  <a:t>single-sided cooling</a:t>
                </a:r>
                <a:r>
                  <a:rPr lang="ko-KR" altLang="en-US" sz="1200">
                    <a:latin typeface="Calibri" pitchFamily="34" charset="0"/>
                  </a:rPr>
                  <a:t>에 영향을 더 크게 미치는 반면</a:t>
                </a:r>
                <a:r>
                  <a:rPr lang="en-US" altLang="ko-KR" sz="1200">
                    <a:latin typeface="Calibri" pitchFamily="34" charset="0"/>
                  </a:rPr>
                  <a:t>, gap filler thickness</a:t>
                </a:r>
                <a:r>
                  <a:rPr lang="ko-KR" altLang="en-US" sz="1200">
                    <a:latin typeface="Calibri" pitchFamily="34" charset="0"/>
                  </a:rPr>
                  <a:t>는 </a:t>
                </a:r>
                <a:r>
                  <a:rPr lang="en-US" altLang="ko-KR" sz="1200">
                    <a:latin typeface="Calibri" pitchFamily="34" charset="0"/>
                  </a:rPr>
                  <a:t>double-sided cooling</a:t>
                </a:r>
                <a:r>
                  <a:rPr lang="ko-KR" altLang="en-US" sz="1200">
                    <a:latin typeface="Calibri" pitchFamily="34" charset="0"/>
                  </a:rPr>
                  <a:t>에 영향을 더 크게 미침</a:t>
                </a:r>
                <a:endParaRPr lang="en-US" altLang="ko-KR" sz="1200">
                  <a:latin typeface="Calibri" pitchFamily="34" charset="0"/>
                </a:endParaRP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>
                    <a:latin typeface="Calibri" pitchFamily="34" charset="0"/>
                  </a:rPr>
                  <a:t>전체 열전달량에 대해서 측면으로 나가는 열전달량의 비율이 </a:t>
                </a:r>
                <a:r>
                  <a:rPr lang="en-US" altLang="ko-KR" sz="1200">
                    <a:latin typeface="Calibri" pitchFamily="34" charset="0"/>
                  </a:rPr>
                  <a:t>single-sided</a:t>
                </a:r>
                <a:r>
                  <a:rPr lang="ko-KR" altLang="en-US" sz="1200">
                    <a:latin typeface="Calibri" pitchFamily="34" charset="0"/>
                  </a:rPr>
                  <a:t>에서 더 크기 때문에 방열물질에 영향을 더 크게 받음</a:t>
                </a:r>
                <a:endParaRPr lang="en-US" altLang="ko-KR" sz="1200">
                  <a:latin typeface="Calibri" pitchFamily="34" charset="0"/>
                </a:endParaRP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>
                    <a:latin typeface="Calibri" pitchFamily="34" charset="0"/>
                  </a:rPr>
                  <a:t>전체 열전달량에 대해서 상부와 하부로 나가는 열전달량은 </a:t>
                </a:r>
                <a:r>
                  <a:rPr lang="en-US" altLang="ko-KR" sz="1200">
                    <a:latin typeface="Calibri" pitchFamily="34" charset="0"/>
                  </a:rPr>
                  <a:t>double-sided</a:t>
                </a:r>
                <a:r>
                  <a:rPr lang="ko-KR" altLang="en-US" sz="1200">
                    <a:latin typeface="Calibri" pitchFamily="34" charset="0"/>
                  </a:rPr>
                  <a:t>에서 더 크며</a:t>
                </a:r>
                <a:r>
                  <a:rPr lang="en-US" altLang="ko-KR" sz="1200">
                    <a:latin typeface="Calibri" pitchFamily="34" charset="0"/>
                  </a:rPr>
                  <a:t>, gap filler</a:t>
                </a:r>
                <a:r>
                  <a:rPr lang="ko-KR" altLang="en-US" sz="1200">
                    <a:latin typeface="Calibri" pitchFamily="34" charset="0"/>
                  </a:rPr>
                  <a:t>는 상</a:t>
                </a:r>
                <a:r>
                  <a:rPr lang="en-US" altLang="ko-KR" sz="1200">
                    <a:latin typeface="Calibri" pitchFamily="34" charset="0"/>
                  </a:rPr>
                  <a:t>/</a:t>
                </a:r>
                <a:r>
                  <a:rPr lang="ko-KR" altLang="en-US" sz="1200">
                    <a:latin typeface="Calibri" pitchFamily="34" charset="0"/>
                  </a:rPr>
                  <a:t>하부 열전달의 큰 </a:t>
                </a:r>
                <a:r>
                  <a:rPr lang="en-US" altLang="ko-KR" sz="1200">
                    <a:latin typeface="Calibri" pitchFamily="34" charset="0"/>
                  </a:rPr>
                  <a:t>bottle neck </a:t>
                </a:r>
                <a:r>
                  <a:rPr lang="ko-KR" altLang="en-US" sz="1200">
                    <a:latin typeface="Calibri" pitchFamily="34" charset="0"/>
                  </a:rPr>
                  <a:t>이므로 </a:t>
                </a:r>
                <a:r>
                  <a:rPr lang="en-US" altLang="ko-KR" sz="1200">
                    <a:latin typeface="Calibri" pitchFamily="34" charset="0"/>
                  </a:rPr>
                  <a:t>single-sided</a:t>
                </a:r>
                <a:r>
                  <a:rPr lang="ko-KR" altLang="en-US" sz="1200">
                    <a:latin typeface="Calibri" pitchFamily="34" charset="0"/>
                  </a:rPr>
                  <a:t>에 비해 큰 영향을 받음</a:t>
                </a:r>
                <a:endParaRPr lang="en-US" altLang="ko-KR" sz="1200">
                  <a:latin typeface="Calibri" pitchFamily="34" charset="0"/>
                </a:endParaRPr>
              </a:p>
              <a:p>
                <a:endParaRPr lang="ko-KR" altLang="en-US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94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sz="1200">
              <a:latin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5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B4BD4-0CE4-4732-865F-4AA0132ACE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2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7ED680-4E24-5E42-813F-8D69D70754C3}"/>
              </a:ext>
            </a:extLst>
          </p:cNvPr>
          <p:cNvCxnSpPr>
            <a:cxnSpLocks/>
          </p:cNvCxnSpPr>
          <p:nvPr userDrawn="1"/>
        </p:nvCxnSpPr>
        <p:spPr>
          <a:xfrm>
            <a:off x="381000" y="742950"/>
            <a:ext cx="8369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CC6C976-D184-464C-9064-1C7F44A31227}"/>
              </a:ext>
            </a:extLst>
          </p:cNvPr>
          <p:cNvSpPr/>
          <p:nvPr userDrawn="1"/>
        </p:nvSpPr>
        <p:spPr>
          <a:xfrm>
            <a:off x="271810" y="4692923"/>
            <a:ext cx="2623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SAE International®</a:t>
            </a:r>
          </a:p>
          <a:p>
            <a:r>
              <a:rPr lang="en-US" sz="80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TMSS 2025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42FE0B-CA9C-6D4A-AA86-A90F58A9FAEA}"/>
              </a:ext>
            </a:extLst>
          </p:cNvPr>
          <p:cNvSpPr/>
          <p:nvPr userDrawn="1"/>
        </p:nvSpPr>
        <p:spPr>
          <a:xfrm>
            <a:off x="3590105" y="4797907"/>
            <a:ext cx="19637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8D8A4392-6EB1-D247-92EE-538B37AF4DD6}" type="slidenum">
              <a:rPr lang="en-US" sz="1050" smtClean="0"/>
              <a:pPr algn="ctr"/>
              <a:t>‹#›</a:t>
            </a:fld>
            <a:endParaRPr lang="en-US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7BE11-864B-CF48-B6C8-D8FACF961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931915"/>
            <a:ext cx="8369807" cy="369430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76D64C-A4A2-922F-3CC5-48AEA2CAE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082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1075" y="2724151"/>
            <a:ext cx="5926873" cy="10159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1075" y="3868616"/>
            <a:ext cx="5926873" cy="1274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628B42-8455-CB41-8130-60D681F7AB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97775" y="4140200"/>
            <a:ext cx="1263650" cy="774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b="0" i="0" u="none" strike="noStrike" smtClean="0"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0" i="0" u="none" strike="noStrike">
                <a:solidFill>
                  <a:srgbClr val="222222"/>
                </a:solidFill>
                <a:effectLst/>
                <a:latin typeface="ProximaNova-Regular"/>
              </a:rPr>
              <a:t>Insert your company's logo here.</a:t>
            </a:r>
            <a:endParaRPr lang="en-US"/>
          </a:p>
        </p:txBody>
      </p:sp>
      <p:pic>
        <p:nvPicPr>
          <p:cNvPr id="5" name="Picture 4" descr="A car with a white door&#10;&#10;AI-generated content may be incorrect.">
            <a:extLst>
              <a:ext uri="{FF2B5EF4-FFF2-40B4-BE49-F238E27FC236}">
                <a16:creationId xmlns:a16="http://schemas.microsoft.com/office/drawing/2014/main" id="{E605F198-A734-B493-34A5-920F31FDF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1626"/>
          <a:stretch/>
        </p:blipFill>
        <p:spPr>
          <a:xfrm>
            <a:off x="0" y="0"/>
            <a:ext cx="9144000" cy="17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7E7CA-50F7-58CB-8897-3B5E287E1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DE95415-8A76-4F3A-8717-CD79460D9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49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9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78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5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emf"/><Relationship Id="rId4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212F93-3F25-47E6-C9BE-E3B2B3443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04" y="2238935"/>
            <a:ext cx="6841192" cy="120052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/>
              <a:t>Sensitivity</a:t>
            </a:r>
            <a:r>
              <a:rPr lang="ko-KR" altLang="en-US" sz="2000"/>
              <a:t> </a:t>
            </a:r>
            <a:r>
              <a:rPr lang="en-US" altLang="ko-KR" sz="2000"/>
              <a:t>Analysis</a:t>
            </a:r>
            <a:r>
              <a:rPr lang="ko-KR" altLang="en-US" sz="2000"/>
              <a:t> </a:t>
            </a:r>
            <a:r>
              <a:rPr lang="en-US" altLang="ko-KR" sz="2000"/>
              <a:t>of</a:t>
            </a:r>
            <a:r>
              <a:rPr lang="ko-KR" altLang="en-US" sz="2000"/>
              <a:t> </a:t>
            </a:r>
            <a:r>
              <a:rPr lang="en-US" altLang="ko-KR" sz="2000"/>
              <a:t>Various</a:t>
            </a:r>
            <a:r>
              <a:rPr lang="ko-KR" altLang="en-US" sz="2000"/>
              <a:t> </a:t>
            </a:r>
            <a:r>
              <a:rPr lang="en-US" altLang="ko-KR" sz="2000"/>
              <a:t>Cooling</a:t>
            </a:r>
            <a:r>
              <a:rPr lang="ko-KR" altLang="en-US" sz="2000"/>
              <a:t> </a:t>
            </a:r>
            <a:r>
              <a:rPr lang="en-US" altLang="ko-KR" sz="2000"/>
              <a:t>Methods</a:t>
            </a:r>
            <a:r>
              <a:rPr lang="ko-KR" altLang="en-US" sz="2000"/>
              <a:t> </a:t>
            </a:r>
            <a:br>
              <a:rPr lang="en-US" altLang="ko-KR" sz="2000"/>
            </a:br>
            <a:r>
              <a:rPr lang="en-US" altLang="ko-KR" sz="2000"/>
              <a:t>for</a:t>
            </a:r>
            <a:r>
              <a:rPr lang="ko-KR" altLang="en-US" sz="2000"/>
              <a:t> </a:t>
            </a:r>
            <a:r>
              <a:rPr lang="en-US" altLang="ko-KR" sz="2000"/>
              <a:t>Battery</a:t>
            </a:r>
            <a:r>
              <a:rPr lang="ko-KR" altLang="en-US" sz="2000"/>
              <a:t> </a:t>
            </a:r>
            <a:r>
              <a:rPr lang="en-US" altLang="ko-KR" sz="2000"/>
              <a:t>Thermal Management </a:t>
            </a:r>
            <a:br>
              <a:rPr lang="en-US" altLang="ko-KR" sz="2000"/>
            </a:br>
            <a:r>
              <a:rPr lang="en-US" altLang="ko-KR" sz="2000"/>
              <a:t>Under Fast Charging Conditions Using CFD Simulation</a:t>
            </a:r>
            <a:endParaRPr lang="en-US" sz="200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D9B9ED2-0849-D9D5-8607-1E00773FE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404" y="3690337"/>
            <a:ext cx="5926873" cy="101593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Sangyeop Lee</a:t>
            </a:r>
            <a:r>
              <a:rPr lang="en-US" sz="16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1)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, Cheolsoo Park</a:t>
            </a:r>
            <a:r>
              <a:rPr lang="en-US" sz="16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2)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, and Kyoungdoug Min</a:t>
            </a:r>
            <a:r>
              <a:rPr lang="en-US" sz="16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1)</a:t>
            </a:r>
          </a:p>
          <a:p>
            <a:pPr algn="r"/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Seoul National University, Seoul, South Korea</a:t>
            </a:r>
            <a:r>
              <a:rPr lang="en-US" sz="16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1)</a:t>
            </a:r>
          </a:p>
          <a:p>
            <a:pPr algn="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Hyndai Motor Company</a:t>
            </a:r>
            <a:r>
              <a:rPr lang="en-US" sz="16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2)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D4FB777-EE98-442F-B051-C50B5DFE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068" y="3690337"/>
            <a:ext cx="1690280" cy="448026"/>
          </a:xfrm>
          <a:prstGeom prst="rect">
            <a:avLst/>
          </a:prstGeom>
        </p:spPr>
      </p:pic>
      <p:pic>
        <p:nvPicPr>
          <p:cNvPr id="17" name="Picture 11" descr="D:\그룹로고\현대자동차그룹.png">
            <a:extLst>
              <a:ext uri="{FF2B5EF4-FFF2-40B4-BE49-F238E27FC236}">
                <a16:creationId xmlns:a16="http://schemas.microsoft.com/office/drawing/2014/main" id="{CDAFADFD-9EB2-4FDC-AFFD-07EF3A87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68" y="4138363"/>
            <a:ext cx="1690280" cy="61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1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3C73C5-42CF-4E18-8A35-BAC91E89393E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Methodology - Battery Module Cooling System &amp; Parameters</a:t>
            </a:r>
            <a:endParaRPr lang="en-US" sz="2400" b="1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DA6E805-3FCA-47A9-BD4F-2AE2A6FFE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78900"/>
              </p:ext>
            </p:extLst>
          </p:nvPr>
        </p:nvGraphicFramePr>
        <p:xfrm>
          <a:off x="3132201" y="849585"/>
          <a:ext cx="3562063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09286">
                  <a:extLst>
                    <a:ext uri="{9D8B030D-6E8A-4147-A177-3AD203B41FA5}">
                      <a16:colId xmlns:a16="http://schemas.microsoft.com/office/drawing/2014/main" val="604153469"/>
                    </a:ext>
                  </a:extLst>
                </a:gridCol>
                <a:gridCol w="2152777">
                  <a:extLst>
                    <a:ext uri="{9D8B030D-6E8A-4147-A177-3AD203B41FA5}">
                      <a16:colId xmlns:a16="http://schemas.microsoft.com/office/drawing/2014/main" val="55843388"/>
                    </a:ext>
                  </a:extLst>
                </a:gridCol>
              </a:tblGrid>
              <a:tr h="25081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Module Configuration</a:t>
                      </a:r>
                      <a:endParaRPr lang="ko-KR" alt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404597"/>
                  </a:ext>
                </a:extLst>
              </a:tr>
              <a:tr h="25081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/>
                        <a:t>Battery</a:t>
                      </a:r>
                      <a:endParaRPr lang="ko-KR" altLang="en-US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/>
                        <a:t>NMC Pouch Cell</a:t>
                      </a:r>
                      <a:endParaRPr lang="ko-KR" altLang="en-US" sz="12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9065646"/>
                  </a:ext>
                </a:extLst>
              </a:tr>
              <a:tr h="25081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/>
                        <a:t>Cell connection</a:t>
                      </a:r>
                      <a:endParaRPr lang="ko-KR" altLang="en-US" sz="1200" b="1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/>
                        <a:t>2P - 8S</a:t>
                      </a:r>
                      <a:endParaRPr lang="ko-KR" altLang="en-US" sz="12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12434"/>
                  </a:ext>
                </a:extLst>
              </a:tr>
              <a:tr h="25081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/>
                        <a:t>Cooling type</a:t>
                      </a:r>
                      <a:endParaRPr lang="ko-KR" altLang="en-US" sz="12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/>
                        <a:t>Single/Double-sided</a:t>
                      </a:r>
                      <a:endParaRPr lang="ko-KR" altLang="en-US" sz="1200" b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516814"/>
                  </a:ext>
                </a:extLst>
              </a:tr>
              <a:tr h="25081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/>
                        <a:t>Coolant</a:t>
                      </a:r>
                      <a:endParaRPr lang="ko-KR" altLang="en-US" sz="12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/>
                        <a:t>Ethylene Glycol-Water mixture</a:t>
                      </a:r>
                      <a:endParaRPr lang="ko-KR" altLang="en-US" sz="1200" b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948579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2ED58FD6-C76A-455E-AE7E-B498F53B7967}"/>
              </a:ext>
            </a:extLst>
          </p:cNvPr>
          <p:cNvGrpSpPr>
            <a:grpSpLocks noChangeAspect="1"/>
          </p:cNvGrpSpPr>
          <p:nvPr/>
        </p:nvGrpSpPr>
        <p:grpSpPr>
          <a:xfrm>
            <a:off x="3073716" y="2312812"/>
            <a:ext cx="3670107" cy="2507419"/>
            <a:chOff x="179388" y="764728"/>
            <a:chExt cx="4651280" cy="3177751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58EBDFBD-4787-4F0C-8AAC-990847796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6" t="18044" r="10625" b="18044"/>
            <a:stretch/>
          </p:blipFill>
          <p:spPr>
            <a:xfrm>
              <a:off x="179388" y="1093638"/>
              <a:ext cx="4651280" cy="255820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206E18-BFB8-4601-B756-955FE1E03B08}"/>
                </a:ext>
              </a:extLst>
            </p:cNvPr>
            <p:cNvSpPr txBox="1"/>
            <p:nvPr/>
          </p:nvSpPr>
          <p:spPr>
            <a:xfrm>
              <a:off x="2338665" y="3092050"/>
              <a:ext cx="955856" cy="35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ea typeface="맑은 고딕" panose="020B0503020000020004" pitchFamily="50" charset="-127"/>
                  <a:sym typeface="Wingdings" panose="05000000000000000000" pitchFamily="2" charset="2"/>
                </a:rPr>
                <a:t>Cell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EA7566-FB2C-4DB2-93A1-3809D3EDAF6E}"/>
                </a:ext>
              </a:extLst>
            </p:cNvPr>
            <p:cNvSpPr txBox="1"/>
            <p:nvPr/>
          </p:nvSpPr>
          <p:spPr>
            <a:xfrm>
              <a:off x="2705197" y="3339456"/>
              <a:ext cx="1465287" cy="35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ea typeface="맑은 고딕" panose="020B0503020000020004" pitchFamily="50" charset="-127"/>
                  <a:sym typeface="Wingdings" panose="05000000000000000000" pitchFamily="2" charset="2"/>
                </a:rPr>
                <a:t>Pad/Al plate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BC0C66-4989-4147-AB1A-BA9BBCC9559F}"/>
                </a:ext>
              </a:extLst>
            </p:cNvPr>
            <p:cNvSpPr txBox="1"/>
            <p:nvPr/>
          </p:nvSpPr>
          <p:spPr>
            <a:xfrm>
              <a:off x="3589388" y="3591427"/>
              <a:ext cx="1113824" cy="35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ea typeface="맑은 고딕" panose="020B0503020000020004" pitchFamily="50" charset="-127"/>
                  <a:sym typeface="Wingdings" panose="05000000000000000000" pitchFamily="2" charset="2"/>
                </a:rPr>
                <a:t>End plate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E9C1CA-E30F-4DA6-B74D-159553C95533}"/>
                </a:ext>
              </a:extLst>
            </p:cNvPr>
            <p:cNvSpPr txBox="1"/>
            <p:nvPr/>
          </p:nvSpPr>
          <p:spPr>
            <a:xfrm>
              <a:off x="3346628" y="1040709"/>
              <a:ext cx="1096017" cy="35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ea typeface="맑은 고딕" panose="020B0503020000020004" pitchFamily="50" charset="-127"/>
                  <a:sym typeface="Wingdings" panose="05000000000000000000" pitchFamily="2" charset="2"/>
                </a:rPr>
                <a:t>Gap filler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872DCE-746B-4A8E-8B4E-6DE059E02D61}"/>
                </a:ext>
              </a:extLst>
            </p:cNvPr>
            <p:cNvSpPr txBox="1"/>
            <p:nvPr/>
          </p:nvSpPr>
          <p:spPr>
            <a:xfrm>
              <a:off x="3346626" y="764728"/>
              <a:ext cx="1475096" cy="35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ea typeface="맑은 고딕" panose="020B0503020000020004" pitchFamily="50" charset="-127"/>
                  <a:sym typeface="Wingdings" panose="05000000000000000000" pitchFamily="2" charset="2"/>
                </a:rPr>
                <a:t>Cooling Plate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79FDA3-B68F-4008-8160-6DC0683DA429}"/>
                </a:ext>
              </a:extLst>
            </p:cNvPr>
            <p:cNvSpPr txBox="1"/>
            <p:nvPr/>
          </p:nvSpPr>
          <p:spPr>
            <a:xfrm>
              <a:off x="1331640" y="779313"/>
              <a:ext cx="955857" cy="35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ea typeface="맑은 고딕" panose="020B0503020000020004" pitchFamily="50" charset="-127"/>
                  <a:sym typeface="Wingdings" panose="05000000000000000000" pitchFamily="2" charset="2"/>
                </a:rPr>
                <a:t>Coolant</a:t>
              </a: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3A64286F-BCD7-4E13-83BA-BB8301F6D341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971600" y="1130364"/>
              <a:ext cx="837969" cy="36215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BB21230A-D9DE-467F-8855-C44450B5A375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1322115" y="1130364"/>
              <a:ext cx="487454" cy="39400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F8584898-558A-46D9-B100-EF83CC1E9133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1702624" y="1130364"/>
              <a:ext cx="106945" cy="41961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7ECE3E0C-A8EB-4707-AA15-DE3C22B2C368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H="1" flipV="1">
              <a:off x="1809568" y="1130364"/>
              <a:ext cx="317266" cy="45795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F6A51EE2-92E2-4AA0-9E52-91E7A515D158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2806830" y="1216235"/>
              <a:ext cx="539799" cy="34522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53B150DE-D9C1-4381-A5B9-1BA279DC29F3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2755338" y="940253"/>
              <a:ext cx="591290" cy="39250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4000F1DE-F17A-4D6D-BFAC-36BDAE2CC8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9900" y="2822339"/>
              <a:ext cx="259398" cy="43118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B958262C-8D6C-4706-9536-EEF644804233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3437841" y="2874600"/>
              <a:ext cx="318404" cy="46485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65A68F9-6CFE-46F7-A9E4-200C1EB7AE76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4146300" y="3049125"/>
              <a:ext cx="146306" cy="54230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1" name="표 160">
            <a:extLst>
              <a:ext uri="{FF2B5EF4-FFF2-40B4-BE49-F238E27FC236}">
                <a16:creationId xmlns:a16="http://schemas.microsoft.com/office/drawing/2014/main" id="{CA01668C-A34F-4E63-805F-F2F38E0D9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91099"/>
              </p:ext>
            </p:extLst>
          </p:nvPr>
        </p:nvGraphicFramePr>
        <p:xfrm>
          <a:off x="7063293" y="849585"/>
          <a:ext cx="1790700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558433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Parameters</a:t>
                      </a:r>
                      <a:endParaRPr lang="ko-KR" altLang="en-US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1218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/>
                        <a:t>Coolant inlet temperature</a:t>
                      </a:r>
                      <a:endParaRPr lang="ko-KR" altLang="en-US" sz="12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906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/>
                        <a:t>Coolant mass flow rate</a:t>
                      </a:r>
                      <a:endParaRPr lang="ko-KR" altLang="en-US" sz="12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12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/>
                        <a:t>Pad/Al plate ratio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516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/>
                        <a:t>Gap filler thickness</a:t>
                      </a:r>
                      <a:endParaRPr lang="ko-KR" altLang="en-US" sz="1200" b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131113"/>
                  </a:ext>
                </a:extLst>
              </a:tr>
            </a:tbl>
          </a:graphicData>
        </a:graphic>
      </p:graphicFrame>
      <p:grpSp>
        <p:nvGrpSpPr>
          <p:cNvPr id="214" name="그룹 213">
            <a:extLst>
              <a:ext uri="{FF2B5EF4-FFF2-40B4-BE49-F238E27FC236}">
                <a16:creationId xmlns:a16="http://schemas.microsoft.com/office/drawing/2014/main" id="{ABD10CF8-3B48-42F2-84E9-1176DCD43FB5}"/>
              </a:ext>
            </a:extLst>
          </p:cNvPr>
          <p:cNvGrpSpPr/>
          <p:nvPr/>
        </p:nvGrpSpPr>
        <p:grpSpPr>
          <a:xfrm>
            <a:off x="159028" y="845823"/>
            <a:ext cx="4542223" cy="4169882"/>
            <a:chOff x="159028" y="845823"/>
            <a:chExt cx="4542223" cy="4169882"/>
          </a:xfrm>
        </p:grpSpPr>
        <p:sp>
          <p:nvSpPr>
            <p:cNvPr id="152" name="모서리가 둥근 직사각형 7">
              <a:extLst>
                <a:ext uri="{FF2B5EF4-FFF2-40B4-BE49-F238E27FC236}">
                  <a16:creationId xmlns:a16="http://schemas.microsoft.com/office/drawing/2014/main" id="{A3D14CDF-5BF3-465F-B567-17730F4A56B7}"/>
                </a:ext>
              </a:extLst>
            </p:cNvPr>
            <p:cNvSpPr/>
            <p:nvPr/>
          </p:nvSpPr>
          <p:spPr>
            <a:xfrm>
              <a:off x="159028" y="2862612"/>
              <a:ext cx="2834985" cy="2153093"/>
            </a:xfrm>
            <a:prstGeom prst="roundRect">
              <a:avLst>
                <a:gd name="adj" fmla="val 2511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ko-KR" sz="16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1" name="모서리가 둥근 직사각형 7">
              <a:extLst>
                <a:ext uri="{FF2B5EF4-FFF2-40B4-BE49-F238E27FC236}">
                  <a16:creationId xmlns:a16="http://schemas.microsoft.com/office/drawing/2014/main" id="{298BF4CD-8AEA-448D-AC53-0EB811123B7C}"/>
                </a:ext>
              </a:extLst>
            </p:cNvPr>
            <p:cNvSpPr/>
            <p:nvPr/>
          </p:nvSpPr>
          <p:spPr>
            <a:xfrm>
              <a:off x="164933" y="845823"/>
              <a:ext cx="2834985" cy="1964193"/>
            </a:xfrm>
            <a:prstGeom prst="roundRect">
              <a:avLst>
                <a:gd name="adj" fmla="val 2511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ko-KR" sz="16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F54E51E-F8B2-4B50-B7F0-F3CFD8974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30" t="8908" r="27173" b="8821"/>
            <a:stretch/>
          </p:blipFill>
          <p:spPr>
            <a:xfrm>
              <a:off x="283200" y="1042332"/>
              <a:ext cx="1663577" cy="1576517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AFDB3648-96BB-454F-859B-9DC4EE5C3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660" t="22958" r="31182" b="20005"/>
            <a:stretch/>
          </p:blipFill>
          <p:spPr>
            <a:xfrm>
              <a:off x="1619450" y="1753752"/>
              <a:ext cx="1309355" cy="1030798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327F7D72-8F2D-47AB-9A7F-BEEC6BF84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0" t="6819" r="22665" b="7951"/>
            <a:stretch/>
          </p:blipFill>
          <p:spPr>
            <a:xfrm>
              <a:off x="287541" y="3088141"/>
              <a:ext cx="1663701" cy="1662261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A1D0699C-07E6-4E07-9177-11B5F789E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874" t="21029" r="30901" b="20005"/>
            <a:stretch/>
          </p:blipFill>
          <p:spPr>
            <a:xfrm>
              <a:off x="1632103" y="3913013"/>
              <a:ext cx="1309354" cy="1063721"/>
            </a:xfrm>
            <a:prstGeom prst="rect">
              <a:avLst/>
            </a:prstGeom>
          </p:spPr>
        </p:pic>
        <p:sp>
          <p:nvSpPr>
            <p:cNvPr id="46" name="순서도: 연결자 45">
              <a:extLst>
                <a:ext uri="{FF2B5EF4-FFF2-40B4-BE49-F238E27FC236}">
                  <a16:creationId xmlns:a16="http://schemas.microsoft.com/office/drawing/2014/main" id="{2DD323F2-1137-480F-9AB3-A958CA0B27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53829" y="1926043"/>
              <a:ext cx="66675" cy="6667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순서도: 연결자 46">
              <a:extLst>
                <a:ext uri="{FF2B5EF4-FFF2-40B4-BE49-F238E27FC236}">
                  <a16:creationId xmlns:a16="http://schemas.microsoft.com/office/drawing/2014/main" id="{D1B9725D-DF3B-4C3B-B123-331B6A660D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8219" y="4095862"/>
              <a:ext cx="66675" cy="6667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id="{A1999AB9-F2ED-47C1-A31D-460183BE9433}"/>
                </a:ext>
              </a:extLst>
            </p:cNvPr>
            <p:cNvCxnSpPr>
              <a:cxnSpLocks/>
              <a:stCxn id="46" idx="4"/>
            </p:cNvCxnSpPr>
            <p:nvPr/>
          </p:nvCxnSpPr>
          <p:spPr>
            <a:xfrm rot="16200000" flipH="1">
              <a:off x="1257867" y="2222017"/>
              <a:ext cx="626133" cy="167533"/>
            </a:xfrm>
            <a:prstGeom prst="bentConnector3">
              <a:avLst>
                <a:gd name="adj1" fmla="val 100708"/>
              </a:avLst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연결선: 꺾임 57">
              <a:extLst>
                <a:ext uri="{FF2B5EF4-FFF2-40B4-BE49-F238E27FC236}">
                  <a16:creationId xmlns:a16="http://schemas.microsoft.com/office/drawing/2014/main" id="{4ADDD235-24BB-433A-A61E-501F3DECD41F}"/>
                </a:ext>
              </a:extLst>
            </p:cNvPr>
            <p:cNvCxnSpPr>
              <a:cxnSpLocks/>
              <a:stCxn id="47" idx="4"/>
            </p:cNvCxnSpPr>
            <p:nvPr/>
          </p:nvCxnSpPr>
          <p:spPr>
            <a:xfrm rot="16200000" flipH="1">
              <a:off x="1239280" y="4404813"/>
              <a:ext cx="657694" cy="173141"/>
            </a:xfrm>
            <a:prstGeom prst="bentConnector3">
              <a:avLst>
                <a:gd name="adj1" fmla="val 99240"/>
              </a:avLst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DB6AEEC8-186E-47E0-A35E-59F64431CF76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 flipV="1">
              <a:off x="2370263" y="3665176"/>
              <a:ext cx="354873" cy="4306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DB28997C-1F2D-44B5-A747-B40A57BD1703}"/>
                </a:ext>
              </a:extLst>
            </p:cNvPr>
            <p:cNvCxnSpPr>
              <a:cxnSpLocks/>
              <a:stCxn id="77" idx="0"/>
            </p:cNvCxnSpPr>
            <p:nvPr/>
          </p:nvCxnSpPr>
          <p:spPr>
            <a:xfrm flipH="1" flipV="1">
              <a:off x="2373130" y="2451311"/>
              <a:ext cx="352006" cy="75220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811EE7D-12E9-436D-8B7A-94F09B86CF50}"/>
                </a:ext>
              </a:extLst>
            </p:cNvPr>
            <p:cNvSpPr txBox="1"/>
            <p:nvPr/>
          </p:nvSpPr>
          <p:spPr>
            <a:xfrm>
              <a:off x="197540" y="845824"/>
              <a:ext cx="2095269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marL="171450" indent="-1714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ko-KR" sz="1200" b="1">
                  <a:latin typeface="Calibri" pitchFamily="34" charset="0"/>
                  <a:ea typeface="맑은 고딕" pitchFamily="50" charset="-127"/>
                </a:rPr>
                <a:t>Single-sided cooling system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0F6691FF-4393-4229-B28D-455CEC77DF71}"/>
                </a:ext>
              </a:extLst>
            </p:cNvPr>
            <p:cNvSpPr txBox="1"/>
            <p:nvPr/>
          </p:nvSpPr>
          <p:spPr>
            <a:xfrm>
              <a:off x="197540" y="2862612"/>
              <a:ext cx="2209110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marL="171450" indent="-1714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ko-KR" sz="1200" b="1">
                  <a:latin typeface="Calibri" pitchFamily="34" charset="0"/>
                  <a:ea typeface="맑은 고딕" pitchFamily="50" charset="-127"/>
                </a:rPr>
                <a:t>Double-sided cooling system</a:t>
              </a:r>
            </a:p>
          </p:txBody>
        </p:sp>
        <p:cxnSp>
          <p:nvCxnSpPr>
            <p:cNvPr id="202" name="직선 연결선 201">
              <a:extLst>
                <a:ext uri="{FF2B5EF4-FFF2-40B4-BE49-F238E27FC236}">
                  <a16:creationId xmlns:a16="http://schemas.microsoft.com/office/drawing/2014/main" id="{EF40EA40-6C16-480C-AEC1-AA16BFD659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4139" y="4521994"/>
              <a:ext cx="2077112" cy="44759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직선 연결선 208">
              <a:extLst>
                <a:ext uri="{FF2B5EF4-FFF2-40B4-BE49-F238E27FC236}">
                  <a16:creationId xmlns:a16="http://schemas.microsoft.com/office/drawing/2014/main" id="{96B1E9C4-8DCE-47CF-8A07-399ABB0951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3350" y="2862612"/>
              <a:ext cx="898526" cy="141399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4C516B1-CDF3-42D7-8C29-36F472C36AFF}"/>
                </a:ext>
              </a:extLst>
            </p:cNvPr>
            <p:cNvSpPr txBox="1"/>
            <p:nvPr/>
          </p:nvSpPr>
          <p:spPr>
            <a:xfrm>
              <a:off x="2021123" y="3203511"/>
              <a:ext cx="1408026" cy="4616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 b="1">
                  <a:latin typeface="Calibri" pitchFamily="34" charset="0"/>
                  <a:ea typeface="맑은 고딕" pitchFamily="50" charset="-127"/>
                </a:rPr>
                <a:t>Module placed in the straight path</a:t>
              </a:r>
            </a:p>
          </p:txBody>
        </p:sp>
      </p:grpSp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CD2B48D9-EFA7-434C-A92E-F28EF30C122C}"/>
              </a:ext>
            </a:extLst>
          </p:cNvPr>
          <p:cNvGrpSpPr/>
          <p:nvPr/>
        </p:nvGrpSpPr>
        <p:grpSpPr>
          <a:xfrm>
            <a:off x="4011300" y="2553589"/>
            <a:ext cx="5132695" cy="2067823"/>
            <a:chOff x="4011300" y="2553589"/>
            <a:chExt cx="5132695" cy="2067823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ABD3E550-721F-46AE-B2AE-F525BEC4D0AD}"/>
                </a:ext>
              </a:extLst>
            </p:cNvPr>
            <p:cNvSpPr txBox="1"/>
            <p:nvPr/>
          </p:nvSpPr>
          <p:spPr>
            <a:xfrm>
              <a:off x="8310562" y="2585613"/>
              <a:ext cx="833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ea typeface="맑은 고딕" panose="020B0503020000020004" pitchFamily="50" charset="-127"/>
                  <a:sym typeface="Wingdings" panose="05000000000000000000" pitchFamily="2" charset="2"/>
                </a:rPr>
                <a:t>Thickness</a:t>
              </a:r>
            </a:p>
          </p:txBody>
        </p:sp>
        <p:grpSp>
          <p:nvGrpSpPr>
            <p:cNvPr id="154" name="그룹 153">
              <a:extLst>
                <a:ext uri="{FF2B5EF4-FFF2-40B4-BE49-F238E27FC236}">
                  <a16:creationId xmlns:a16="http://schemas.microsoft.com/office/drawing/2014/main" id="{7F7FFBD4-3C0F-41DA-A5DF-11C87F0268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12388" y="3502251"/>
              <a:ext cx="1761587" cy="1119161"/>
              <a:chOff x="5549767" y="3345679"/>
              <a:chExt cx="2547619" cy="1618540"/>
            </a:xfrm>
          </p:grpSpPr>
          <p:pic>
            <p:nvPicPr>
              <p:cNvPr id="155" name="그림 154">
                <a:extLst>
                  <a:ext uri="{FF2B5EF4-FFF2-40B4-BE49-F238E27FC236}">
                    <a16:creationId xmlns:a16="http://schemas.microsoft.com/office/drawing/2014/main" id="{39DC3847-9D27-4EAD-B7D2-27FBDBDE2D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75" t="13420" r="19155" b="12344"/>
              <a:stretch/>
            </p:blipFill>
            <p:spPr>
              <a:xfrm>
                <a:off x="5549767" y="3345679"/>
                <a:ext cx="1716005" cy="1618540"/>
              </a:xfrm>
              <a:prstGeom prst="rect">
                <a:avLst/>
              </a:prstGeom>
            </p:spPr>
          </p:pic>
          <p:cxnSp>
            <p:nvCxnSpPr>
              <p:cNvPr id="156" name="직선 연결선 155">
                <a:extLst>
                  <a:ext uri="{FF2B5EF4-FFF2-40B4-BE49-F238E27FC236}">
                    <a16:creationId xmlns:a16="http://schemas.microsoft.com/office/drawing/2014/main" id="{8A0EC988-36D6-4A93-AAFC-B19EA3FB49AC}"/>
                  </a:ext>
                </a:extLst>
              </p:cNvPr>
              <p:cNvCxnSpPr>
                <a:cxnSpLocks/>
                <a:stCxn id="159" idx="1"/>
              </p:cNvCxnSpPr>
              <p:nvPr/>
            </p:nvCxnSpPr>
            <p:spPr>
              <a:xfrm flipH="1" flipV="1">
                <a:off x="6503436" y="4257372"/>
                <a:ext cx="589089" cy="389125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직선 연결선 156">
                <a:extLst>
                  <a:ext uri="{FF2B5EF4-FFF2-40B4-BE49-F238E27FC236}">
                    <a16:creationId xmlns:a16="http://schemas.microsoft.com/office/drawing/2014/main" id="{1A40845D-1EB8-48EA-8BC9-CAAE9F40C5D9}"/>
                  </a:ext>
                </a:extLst>
              </p:cNvPr>
              <p:cNvCxnSpPr>
                <a:cxnSpLocks/>
                <a:stCxn id="158" idx="1"/>
              </p:cNvCxnSpPr>
              <p:nvPr/>
            </p:nvCxnSpPr>
            <p:spPr>
              <a:xfrm flipH="1" flipV="1">
                <a:off x="6503436" y="4257375"/>
                <a:ext cx="580666" cy="97875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7F4409F6-3A7E-4D42-B4EA-47028EE441C7}"/>
                  </a:ext>
                </a:extLst>
              </p:cNvPr>
              <p:cNvSpPr txBox="1"/>
              <p:nvPr/>
            </p:nvSpPr>
            <p:spPr>
              <a:xfrm>
                <a:off x="7084103" y="4154950"/>
                <a:ext cx="714866" cy="400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ea typeface="맑은 고딕" panose="020B0503020000020004" pitchFamily="50" charset="-127"/>
                    <a:sym typeface="Wingdings" panose="05000000000000000000" pitchFamily="2" charset="2"/>
                  </a:rPr>
                  <a:t>Pad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E9E5C570-6A21-4301-9631-A4FF21810B14}"/>
                  </a:ext>
                </a:extLst>
              </p:cNvPr>
              <p:cNvSpPr txBox="1"/>
              <p:nvPr/>
            </p:nvSpPr>
            <p:spPr>
              <a:xfrm>
                <a:off x="7092527" y="4446197"/>
                <a:ext cx="1004859" cy="400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ea typeface="맑은 고딕" panose="020B0503020000020004" pitchFamily="50" charset="-127"/>
                    <a:sym typeface="Wingdings" panose="05000000000000000000" pitchFamily="2" charset="2"/>
                  </a:rPr>
                  <a:t>Al plate</a:t>
                </a:r>
              </a:p>
            </p:txBody>
          </p:sp>
        </p:grpSp>
        <p:pic>
          <p:nvPicPr>
            <p:cNvPr id="172" name="그림 171">
              <a:extLst>
                <a:ext uri="{FF2B5EF4-FFF2-40B4-BE49-F238E27FC236}">
                  <a16:creationId xmlns:a16="http://schemas.microsoft.com/office/drawing/2014/main" id="{5856F931-535F-409F-A991-2D2393D3F5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474" t="47427" r="49877" b="24204"/>
            <a:stretch/>
          </p:blipFill>
          <p:spPr>
            <a:xfrm>
              <a:off x="7083788" y="2558574"/>
              <a:ext cx="1222248" cy="727484"/>
            </a:xfrm>
            <a:prstGeom prst="rect">
              <a:avLst/>
            </a:prstGeom>
            <a:ln w="12700">
              <a:solidFill>
                <a:srgbClr val="C00000"/>
              </a:solidFill>
            </a:ln>
          </p:spPr>
        </p:pic>
        <p:cxnSp>
          <p:nvCxnSpPr>
            <p:cNvPr id="173" name="직선 화살표 연결선 172">
              <a:extLst>
                <a:ext uri="{FF2B5EF4-FFF2-40B4-BE49-F238E27FC236}">
                  <a16:creationId xmlns:a16="http://schemas.microsoft.com/office/drawing/2014/main" id="{B4561569-84F7-48B4-BF9D-F02D5F083D47}"/>
                </a:ext>
              </a:extLst>
            </p:cNvPr>
            <p:cNvCxnSpPr>
              <a:cxnSpLocks/>
            </p:cNvCxnSpPr>
            <p:nvPr/>
          </p:nvCxnSpPr>
          <p:spPr>
            <a:xfrm>
              <a:off x="8342477" y="2562311"/>
              <a:ext cx="0" cy="32476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7FC3C61-7E1B-4F5B-BE94-F1C18190E66A}"/>
                </a:ext>
              </a:extLst>
            </p:cNvPr>
            <p:cNvSpPr txBox="1"/>
            <p:nvPr/>
          </p:nvSpPr>
          <p:spPr>
            <a:xfrm rot="375155">
              <a:off x="4011300" y="3318706"/>
              <a:ext cx="721633" cy="642026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altLang="ko-KR" sz="1200" b="1"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6770F5A0-717A-44A7-A42C-84018422BC1F}"/>
                </a:ext>
              </a:extLst>
            </p:cNvPr>
            <p:cNvSpPr txBox="1"/>
            <p:nvPr/>
          </p:nvSpPr>
          <p:spPr>
            <a:xfrm rot="375155">
              <a:off x="4456322" y="3049796"/>
              <a:ext cx="251838" cy="179629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altLang="ko-KR" sz="1200" b="1">
                <a:latin typeface="Calibri" pitchFamily="34" charset="0"/>
                <a:ea typeface="맑은 고딕" pitchFamily="50" charset="-127"/>
              </a:endParaRPr>
            </a:p>
          </p:txBody>
        </p:sp>
        <p:cxnSp>
          <p:nvCxnSpPr>
            <p:cNvPr id="178" name="직선 연결선 177">
              <a:extLst>
                <a:ext uri="{FF2B5EF4-FFF2-40B4-BE49-F238E27FC236}">
                  <a16:creationId xmlns:a16="http://schemas.microsoft.com/office/drawing/2014/main" id="{1DFD957F-1958-4CC8-B3FF-76184F5853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3155" y="2553589"/>
              <a:ext cx="2366107" cy="509149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180">
              <a:extLst>
                <a:ext uri="{FF2B5EF4-FFF2-40B4-BE49-F238E27FC236}">
                  <a16:creationId xmlns:a16="http://schemas.microsoft.com/office/drawing/2014/main" id="{404A8826-F243-42B1-9652-0790550C8F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1251" y="3242608"/>
              <a:ext cx="2378011" cy="38710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직선 연결선 188">
              <a:extLst>
                <a:ext uri="{FF2B5EF4-FFF2-40B4-BE49-F238E27FC236}">
                  <a16:creationId xmlns:a16="http://schemas.microsoft.com/office/drawing/2014/main" id="{F8815C51-E18C-40AD-8ECA-A8F4AAAD74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65749" y="3359647"/>
              <a:ext cx="3192894" cy="151483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191">
              <a:extLst>
                <a:ext uri="{FF2B5EF4-FFF2-40B4-BE49-F238E27FC236}">
                  <a16:creationId xmlns:a16="http://schemas.microsoft.com/office/drawing/2014/main" id="{3038F430-98D9-4A07-8058-701544121D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1252" y="3998121"/>
              <a:ext cx="2544892" cy="436399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연결선 216">
              <a:extLst>
                <a:ext uri="{FF2B5EF4-FFF2-40B4-BE49-F238E27FC236}">
                  <a16:creationId xmlns:a16="http://schemas.microsoft.com/office/drawing/2014/main" id="{EB96CAE9-7BF2-4933-92FD-5692A751C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19263" y="2669076"/>
              <a:ext cx="893125" cy="11547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912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Methodology - Thermal &amp; Battery Modeling</a:t>
            </a:r>
            <a:endParaRPr lang="en-US" sz="2400" b="1"/>
          </a:p>
        </p:txBody>
      </p:sp>
      <p:sp>
        <p:nvSpPr>
          <p:cNvPr id="104" name="모서리가 둥근 직사각형 9">
            <a:extLst>
              <a:ext uri="{FF2B5EF4-FFF2-40B4-BE49-F238E27FC236}">
                <a16:creationId xmlns:a16="http://schemas.microsoft.com/office/drawing/2014/main" id="{F8041F03-20B9-4D75-BE77-83EEA850773D}"/>
              </a:ext>
            </a:extLst>
          </p:cNvPr>
          <p:cNvSpPr/>
          <p:nvPr/>
        </p:nvSpPr>
        <p:spPr>
          <a:xfrm>
            <a:off x="4503289" y="836712"/>
            <a:ext cx="4209740" cy="234000"/>
          </a:xfrm>
          <a:prstGeom prst="roundRect">
            <a:avLst>
              <a:gd name="adj" fmla="val 27578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latin typeface="Calibri" pitchFamily="34" charset="0"/>
              </a:rPr>
              <a:t>Battery</a:t>
            </a:r>
            <a:endParaRPr lang="ko-KR" altLang="en-US" sz="1600" b="1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직사각형 113">
                <a:extLst>
                  <a:ext uri="{FF2B5EF4-FFF2-40B4-BE49-F238E27FC236}">
                    <a16:creationId xmlns:a16="http://schemas.microsoft.com/office/drawing/2014/main" id="{56200533-AF3B-4F92-994D-EC65586A00FE}"/>
                  </a:ext>
                </a:extLst>
              </p:cNvPr>
              <p:cNvSpPr/>
              <p:nvPr/>
            </p:nvSpPr>
            <p:spPr>
              <a:xfrm>
                <a:off x="5123998" y="1540703"/>
                <a:ext cx="2704971" cy="501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ko-KR" altLang="en-US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𝑏</m:t>
                          </m:r>
                        </m:sub>
                      </m:sSub>
                      <m:f>
                        <m:f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𝜕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𝑡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=</m:t>
                      </m:r>
                      <m:r>
                        <a:rPr lang="ko-KR" altLang="en-US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𝛻</m:t>
                      </m:r>
                      <m:r>
                        <a:rPr lang="ko-KR" altLang="en-US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∙</m:t>
                      </m:r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𝑏</m:t>
                              </m:r>
                            </m:sub>
                          </m:sSub>
                          <m:r>
                            <a:rPr lang="ko-KR" altLang="en-US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acc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𝑔𝑒𝑛</m:t>
                          </m:r>
                        </m:sub>
                      </m:sSub>
                    </m:oMath>
                  </m:oMathPara>
                </a14:m>
                <a:endParaRPr lang="ko-KR" altLang="en-US" sz="1400"/>
              </a:p>
            </p:txBody>
          </p:sp>
        </mc:Choice>
        <mc:Fallback xmlns="">
          <p:sp>
            <p:nvSpPr>
              <p:cNvPr id="114" name="직사각형 113">
                <a:extLst>
                  <a:ext uri="{FF2B5EF4-FFF2-40B4-BE49-F238E27FC236}">
                    <a16:creationId xmlns:a16="http://schemas.microsoft.com/office/drawing/2014/main" id="{56200533-AF3B-4F92-994D-EC65586A00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998" y="1540703"/>
                <a:ext cx="2704971" cy="501997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>
            <a:extLst>
              <a:ext uri="{FF2B5EF4-FFF2-40B4-BE49-F238E27FC236}">
                <a16:creationId xmlns:a16="http://schemas.microsoft.com/office/drawing/2014/main" id="{BF39255F-0362-4642-B5B2-D5CAC34E9397}"/>
              </a:ext>
            </a:extLst>
          </p:cNvPr>
          <p:cNvSpPr txBox="1"/>
          <p:nvPr/>
        </p:nvSpPr>
        <p:spPr>
          <a:xfrm>
            <a:off x="6297206" y="242442"/>
            <a:ext cx="2452662" cy="4985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ko-KR" sz="1200" i="1">
                <a:latin typeface="Calibri" pitchFamily="34" charset="0"/>
                <a:ea typeface="맑은 고딕" pitchFamily="50" charset="-127"/>
              </a:rPr>
              <a:t>ECM: Equivalent-Circuit Model</a:t>
            </a:r>
          </a:p>
          <a:p>
            <a:pPr algn="r">
              <a:spcBef>
                <a:spcPct val="20000"/>
              </a:spcBef>
            </a:pPr>
            <a:r>
              <a:rPr lang="en-US" altLang="ko-KR" sz="1200" i="1">
                <a:latin typeface="Calibri" pitchFamily="34" charset="0"/>
                <a:ea typeface="맑은 고딕" pitchFamily="50" charset="-127"/>
              </a:rPr>
              <a:t>OCV: Open Circuit Voltage</a:t>
            </a:r>
          </a:p>
        </p:txBody>
      </p:sp>
      <p:sp>
        <p:nvSpPr>
          <p:cNvPr id="56" name="모서리가 둥근 직사각형 9">
            <a:extLst>
              <a:ext uri="{FF2B5EF4-FFF2-40B4-BE49-F238E27FC236}">
                <a16:creationId xmlns:a16="http://schemas.microsoft.com/office/drawing/2014/main" id="{00A8BAE2-6DCB-4492-A322-5A5ACB7F5A47}"/>
              </a:ext>
            </a:extLst>
          </p:cNvPr>
          <p:cNvSpPr/>
          <p:nvPr/>
        </p:nvSpPr>
        <p:spPr>
          <a:xfrm>
            <a:off x="430972" y="836712"/>
            <a:ext cx="3772728" cy="234000"/>
          </a:xfrm>
          <a:prstGeom prst="roundRect">
            <a:avLst>
              <a:gd name="adj" fmla="val 22613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latin typeface="Calibri" pitchFamily="34" charset="0"/>
              </a:rPr>
              <a:t>Coolant</a:t>
            </a:r>
            <a:endParaRPr lang="ko-KR" altLang="en-US" sz="1600" b="1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F0FF39D4-34A5-4ADD-A372-3C9E9F7DCCC3}"/>
                  </a:ext>
                </a:extLst>
              </p:cNvPr>
              <p:cNvSpPr/>
              <p:nvPr/>
            </p:nvSpPr>
            <p:spPr>
              <a:xfrm>
                <a:off x="744490" y="2119423"/>
                <a:ext cx="9204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𝛻</m:t>
                      </m:r>
                      <m:r>
                        <a:rPr lang="ko-KR" altLang="en-US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ko-KR" altLang="en-US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acc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𝑣</m:t>
                          </m:r>
                        </m:e>
                      </m:acc>
                      <m:r>
                        <a:rPr lang="en-US" altLang="ko-KR" sz="1400" b="0" i="1">
                          <a:latin typeface="Cambria Math" panose="02040503050406030204" pitchFamily="18" charset="0"/>
                          <a:ea typeface="맑은 고딕" pitchFamily="50" charset="-127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0</m:t>
                      </m:r>
                    </m:oMath>
                  </m:oMathPara>
                </a14:m>
                <a:endParaRPr lang="ko-KR" altLang="en-US" sz="1400"/>
              </a:p>
            </p:txBody>
          </p:sp>
        </mc:Choice>
        <mc:Fallback xmlns=""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F0FF39D4-34A5-4ADD-A372-3C9E9F7DC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0" y="2119423"/>
                <a:ext cx="920445" cy="307777"/>
              </a:xfrm>
              <a:prstGeom prst="rect">
                <a:avLst/>
              </a:prstGeom>
              <a:blipFill>
                <a:blip r:embed="rId3"/>
                <a:stretch>
                  <a:fillRect t="-1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직사각형 65">
            <a:extLst>
              <a:ext uri="{FF2B5EF4-FFF2-40B4-BE49-F238E27FC236}">
                <a16:creationId xmlns:a16="http://schemas.microsoft.com/office/drawing/2014/main" id="{409C70D8-0754-44BC-8B96-82C9BDE45D3B}"/>
              </a:ext>
            </a:extLst>
          </p:cNvPr>
          <p:cNvSpPr/>
          <p:nvPr/>
        </p:nvSpPr>
        <p:spPr>
          <a:xfrm>
            <a:off x="437924" y="1780401"/>
            <a:ext cx="2312545" cy="317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  <a:latin typeface="Calibri" pitchFamily="34" charset="0"/>
              </a:rPr>
              <a:t>Conservation Equations</a:t>
            </a:r>
            <a:endParaRPr lang="ko-KR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3BDA5614-DB10-4E9B-AA6D-0DD2A12991FA}"/>
                  </a:ext>
                </a:extLst>
              </p:cNvPr>
              <p:cNvSpPr/>
              <p:nvPr/>
            </p:nvSpPr>
            <p:spPr>
              <a:xfrm>
                <a:off x="744490" y="2388709"/>
                <a:ext cx="1982466" cy="520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ko-KR" altLang="en-US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acc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𝑑𝑡</m:t>
                          </m:r>
                        </m:den>
                      </m:f>
                      <m:r>
                        <a:rPr lang="en-US" altLang="ko-KR" sz="1400" b="0" i="1">
                          <a:latin typeface="Cambria Math" panose="02040503050406030204" pitchFamily="18" charset="0"/>
                          <a:ea typeface="맑은 고딕" pitchFamily="50" charset="-127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−</m:t>
                      </m:r>
                      <m:r>
                        <a:rPr lang="ko-KR" altLang="en-US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𝛻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𝑝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+ </m:t>
                      </m:r>
                      <m:r>
                        <a:rPr lang="ko-KR" altLang="en-US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𝜇</m:t>
                      </m:r>
                      <m:sSup>
                        <m:sSup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pPr>
                        <m:e>
                          <m:r>
                            <a:rPr lang="ko-KR" altLang="en-US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𝛻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2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acc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ko-KR" altLang="en-US" sz="1400"/>
              </a:p>
            </p:txBody>
          </p:sp>
        </mc:Choice>
        <mc:Fallback xmlns=""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3BDA5614-DB10-4E9B-AA6D-0DD2A1299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0" y="2388709"/>
                <a:ext cx="1982466" cy="520142"/>
              </a:xfrm>
              <a:prstGeom prst="rect">
                <a:avLst/>
              </a:prstGeom>
              <a:blipFill>
                <a:blip r:embed="rId4"/>
                <a:stretch>
                  <a:fillRect t="-7059" r="-7077" b="-11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B0DAC499-AA7B-413F-8784-02E5939F1442}"/>
                  </a:ext>
                </a:extLst>
              </p:cNvPr>
              <p:cNvSpPr/>
              <p:nvPr/>
            </p:nvSpPr>
            <p:spPr>
              <a:xfrm>
                <a:off x="744490" y="2870360"/>
                <a:ext cx="3245760" cy="501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ko-KR" altLang="en-US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𝜕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𝑡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+</m:t>
                      </m:r>
                      <m:r>
                        <a:rPr lang="ko-KR" altLang="en-US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𝛻</m:t>
                      </m:r>
                      <m:r>
                        <a:rPr lang="ko-KR" altLang="en-US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∙</m:t>
                      </m:r>
                      <m:d>
                        <m:d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ko-KR" altLang="en-US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acc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=</m:t>
                      </m:r>
                      <m:r>
                        <a:rPr lang="ko-KR" altLang="en-US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𝛻</m:t>
                      </m:r>
                      <m:r>
                        <a:rPr lang="ko-KR" altLang="en-US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∙(</m:t>
                      </m:r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𝑐</m:t>
                          </m:r>
                        </m:sub>
                      </m:sSub>
                      <m:r>
                        <a:rPr lang="ko-KR" altLang="en-US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𝛻</m:t>
                      </m:r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𝑐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)</m:t>
                      </m:r>
                    </m:oMath>
                  </m:oMathPara>
                </a14:m>
                <a:endParaRPr lang="ko-KR" altLang="en-US" sz="1400"/>
              </a:p>
            </p:txBody>
          </p:sp>
        </mc:Choice>
        <mc:Fallback xmlns=""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B0DAC499-AA7B-413F-8784-02E5939F1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0" y="2870360"/>
                <a:ext cx="3245760" cy="501997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" name="표 66">
            <a:extLst>
              <a:ext uri="{FF2B5EF4-FFF2-40B4-BE49-F238E27FC236}">
                <a16:creationId xmlns:a16="http://schemas.microsoft.com/office/drawing/2014/main" id="{A9DF9D49-30A1-4D3F-B7F9-F6A8960C6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60183"/>
              </p:ext>
            </p:extLst>
          </p:nvPr>
        </p:nvGraphicFramePr>
        <p:xfrm>
          <a:off x="587731" y="1222645"/>
          <a:ext cx="3179810" cy="548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91431">
                  <a:extLst>
                    <a:ext uri="{9D8B030D-6E8A-4147-A177-3AD203B41FA5}">
                      <a16:colId xmlns:a16="http://schemas.microsoft.com/office/drawing/2014/main" val="604153469"/>
                    </a:ext>
                  </a:extLst>
                </a:gridCol>
                <a:gridCol w="1588379">
                  <a:extLst>
                    <a:ext uri="{9D8B030D-6E8A-4147-A177-3AD203B41FA5}">
                      <a16:colId xmlns:a16="http://schemas.microsoft.com/office/drawing/2014/main" val="55843388"/>
                    </a:ext>
                  </a:extLst>
                </a:gridCol>
              </a:tblGrid>
              <a:tr h="1896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/>
                        <a:t>Turbulence Model</a:t>
                      </a:r>
                      <a:endParaRPr lang="ko-KR" alt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/>
                        <a:t>SST K-omega</a:t>
                      </a:r>
                      <a:endParaRPr lang="ko-KR" altLang="en-US" sz="12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9065646"/>
                  </a:ext>
                </a:extLst>
              </a:tr>
              <a:tr h="1896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/>
                        <a:t>Flow Model</a:t>
                      </a:r>
                      <a:endParaRPr lang="ko-KR" altLang="en-US" sz="12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/>
                        <a:t>Segregated Flow</a:t>
                      </a:r>
                      <a:endParaRPr lang="ko-KR" altLang="en-US" sz="1200" b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9485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068D6DE-05A3-422D-924B-BA391D31CE19}"/>
                  </a:ext>
                </a:extLst>
              </p:cNvPr>
              <p:cNvSpPr txBox="1"/>
              <p:nvPr/>
            </p:nvSpPr>
            <p:spPr>
              <a:xfrm>
                <a:off x="840219" y="3595230"/>
                <a:ext cx="2288319" cy="35375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R="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𝑠𝑜𝑙𝑖𝑑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|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𝑠𝑢𝑟𝑓𝑎𝑐𝑒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𝑓𝑙𝑢𝑖𝑑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|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𝑠𝑢𝑟𝑓𝑎𝑐𝑒</m:t>
                          </m:r>
                        </m:sub>
                      </m:sSub>
                    </m:oMath>
                  </m:oMathPara>
                </a14:m>
                <a:endParaRPr lang="ko-KR" altLang="en-US" sz="1400" dirty="0" err="1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068D6DE-05A3-422D-924B-BA391D31C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19" y="3595230"/>
                <a:ext cx="2288319" cy="353751"/>
              </a:xfrm>
              <a:prstGeom prst="rect">
                <a:avLst/>
              </a:prstGeom>
              <a:blipFill>
                <a:blip r:embed="rId6"/>
                <a:stretch>
                  <a:fillRect l="-267" b="-68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3FBFEC7-6C3E-44D9-BA62-A3361DFB01CD}"/>
                  </a:ext>
                </a:extLst>
              </p:cNvPr>
              <p:cNvSpPr txBox="1"/>
              <p:nvPr/>
            </p:nvSpPr>
            <p:spPr>
              <a:xfrm>
                <a:off x="843424" y="3842829"/>
                <a:ext cx="2281907" cy="35375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R="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𝑠𝑜𝑙𝑖𝑑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|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𝑠𝑢𝑟𝑓𝑎𝑐𝑒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𝑞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𝑓𝑙𝑢𝑖𝑑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|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𝑠𝑢𝑟𝑓𝑎𝑐𝑒</m:t>
                          </m:r>
                        </m:sub>
                      </m:sSub>
                    </m:oMath>
                  </m:oMathPara>
                </a14:m>
                <a:endParaRPr lang="ko-KR" altLang="en-US" sz="1400" dirty="0" err="1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3FBFEC7-6C3E-44D9-BA62-A3361DFB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24" y="3842829"/>
                <a:ext cx="2281907" cy="353751"/>
              </a:xfrm>
              <a:prstGeom prst="rect">
                <a:avLst/>
              </a:prstGeom>
              <a:blipFill>
                <a:blip r:embed="rId7"/>
                <a:stretch>
                  <a:fillRect l="-800" b="-68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899A497-B201-46F1-871C-77CB4096EC44}"/>
                  </a:ext>
                </a:extLst>
              </p:cNvPr>
              <p:cNvSpPr txBox="1"/>
              <p:nvPr/>
            </p:nvSpPr>
            <p:spPr>
              <a:xfrm>
                <a:off x="748779" y="4089724"/>
                <a:ext cx="3831497" cy="61452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−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𝑠𝑜𝑙𝑖𝑑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ea typeface="맑은 고딕" pitchFamily="50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맑은 고딕" pitchFamily="50" charset="-127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맑은 고딕" pitchFamily="50" charset="-127"/>
                                    </a:rPr>
                                    <m:t>𝑠𝑜𝑙𝑖𝑑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𝜕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|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𝑠𝑢𝑟𝑓𝑎𝑐𝑒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h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𝑓𝑙𝑢𝑖𝑑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(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𝑠𝑢𝑟𝑓𝑎𝑐𝑒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𝑟𝑒𝑓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)</m:t>
                      </m:r>
                    </m:oMath>
                  </m:oMathPara>
                </a14:m>
                <a:endParaRPr lang="ko-KR" altLang="en-US" sz="1400" dirty="0" err="1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899A497-B201-46F1-871C-77CB4096E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79" y="4089724"/>
                <a:ext cx="3831497" cy="6145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화살표: 오른쪽 128">
            <a:extLst>
              <a:ext uri="{FF2B5EF4-FFF2-40B4-BE49-F238E27FC236}">
                <a16:creationId xmlns:a16="http://schemas.microsoft.com/office/drawing/2014/main" id="{9D9D6713-DDB3-45FE-9AE5-45C566408445}"/>
              </a:ext>
            </a:extLst>
          </p:cNvPr>
          <p:cNvSpPr/>
          <p:nvPr/>
        </p:nvSpPr>
        <p:spPr>
          <a:xfrm>
            <a:off x="528466" y="4367057"/>
            <a:ext cx="216024" cy="2122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itchFamily="34" charset="0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6BCB799F-2C1D-4E6F-802F-9E360A3237EB}"/>
              </a:ext>
            </a:extLst>
          </p:cNvPr>
          <p:cNvSpPr/>
          <p:nvPr/>
        </p:nvSpPr>
        <p:spPr>
          <a:xfrm>
            <a:off x="430972" y="3335665"/>
            <a:ext cx="2312545" cy="317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  <a:latin typeface="Calibri" pitchFamily="34" charset="0"/>
              </a:rPr>
              <a:t>Conjugate Heat Transfer</a:t>
            </a:r>
            <a:endParaRPr lang="ko-KR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B089A43-8E1A-4FFA-8FF3-7E004DFFC580}"/>
              </a:ext>
            </a:extLst>
          </p:cNvPr>
          <p:cNvGrpSpPr/>
          <p:nvPr/>
        </p:nvGrpSpPr>
        <p:grpSpPr>
          <a:xfrm>
            <a:off x="4405746" y="2111600"/>
            <a:ext cx="4438217" cy="2494488"/>
            <a:chOff x="4405746" y="1870300"/>
            <a:chExt cx="4438217" cy="2494488"/>
          </a:xfrm>
        </p:grpSpPr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A69347DB-D3AF-4413-8018-F3416372C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49" t="3815" r="1879" b="4060"/>
            <a:stretch/>
          </p:blipFill>
          <p:spPr>
            <a:xfrm>
              <a:off x="6900834" y="2782821"/>
              <a:ext cx="1890178" cy="1324207"/>
            </a:xfrm>
            <a:prstGeom prst="rect">
              <a:avLst/>
            </a:prstGeom>
            <a:ln w="19050">
              <a:noFill/>
            </a:ln>
          </p:spPr>
        </p:pic>
        <p:grpSp>
          <p:nvGrpSpPr>
            <p:cNvPr id="110" name="그룹 109">
              <a:extLst>
                <a:ext uri="{FF2B5EF4-FFF2-40B4-BE49-F238E27FC236}">
                  <a16:creationId xmlns:a16="http://schemas.microsoft.com/office/drawing/2014/main" id="{7E11D0B3-6437-4AA7-BD82-B14B85A4CE82}"/>
                </a:ext>
              </a:extLst>
            </p:cNvPr>
            <p:cNvGrpSpPr/>
            <p:nvPr/>
          </p:nvGrpSpPr>
          <p:grpSpPr>
            <a:xfrm>
              <a:off x="4405746" y="1870300"/>
              <a:ext cx="4001249" cy="723644"/>
              <a:chOff x="4878621" y="1379856"/>
              <a:chExt cx="4001249" cy="7236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직사각형 116">
                    <a:extLst>
                      <a:ext uri="{FF2B5EF4-FFF2-40B4-BE49-F238E27FC236}">
                        <a16:creationId xmlns:a16="http://schemas.microsoft.com/office/drawing/2014/main" id="{6C1A948F-F374-4FE7-A981-19BF0FCA164D}"/>
                      </a:ext>
                    </a:extLst>
                  </p:cNvPr>
                  <p:cNvSpPr/>
                  <p:nvPr/>
                </p:nvSpPr>
                <p:spPr>
                  <a:xfrm>
                    <a:off x="5158980" y="1601503"/>
                    <a:ext cx="3720890" cy="501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b="1" i="1">
                                      <a:latin typeface="Cambria Math" panose="02040503050406030204" pitchFamily="18" charset="0"/>
                                      <a:ea typeface="맑은 고딕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  <a:ea typeface="맑은 고딕" pitchFamily="50" charset="-127"/>
                                    </a:rPr>
                                    <m:t>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𝒈𝒆𝒏</m:t>
                              </m:r>
                            </m:sub>
                          </m:sSub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400" b="1" i="1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b="1" i="1">
                                      <a:latin typeface="Cambria Math" panose="02040503050406030204" pitchFamily="18" charset="0"/>
                                      <a:ea typeface="맑은 고딕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  <a:ea typeface="맑은 고딕" pitchFamily="50" charset="-127"/>
                                    </a:rPr>
                                    <m:t>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𝒊𝒓𝒓</m:t>
                              </m:r>
                            </m:sub>
                          </m:sSub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b="1" i="1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ko-KR" sz="1400" b="1" i="1">
                                      <a:latin typeface="Cambria Math" panose="02040503050406030204" pitchFamily="18" charset="0"/>
                                      <a:ea typeface="맑은 고딕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  <a:ea typeface="맑은 고딕" pitchFamily="50" charset="-127"/>
                                    </a:rPr>
                                    <m:t>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𝒓𝒆𝒗</m:t>
                              </m:r>
                            </m:sub>
                          </m:sSub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=</m:t>
                          </m:r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𝑰</m:t>
                          </m:r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(</m:t>
                          </m:r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𝑶𝑪𝑽</m:t>
                          </m:r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−</m:t>
                          </m:r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𝑽</m:t>
                          </m:r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)−</m:t>
                          </m:r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𝑰𝑻</m:t>
                          </m:r>
                          <m:f>
                            <m:fPr>
                              <m:ctrlPr>
                                <a:rPr lang="en-US" altLang="ko-KR" sz="1400" b="1" i="1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fPr>
                            <m:num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𝝏</m:t>
                              </m:r>
                              <m:sSub>
                                <m:sSubPr>
                                  <m:ctrlPr>
                                    <a:rPr lang="en-US" altLang="ko-KR" sz="1400" b="1" i="1" smtClean="0">
                                      <a:latin typeface="Cambria Math" panose="02040503050406030204" pitchFamily="18" charset="0"/>
                                      <a:ea typeface="맑은 고딕" pitchFamily="50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  <a:ea typeface="맑은 고딕" pitchFamily="50" charset="-127"/>
                                    </a:rPr>
                                    <m:t>𝑼</m:t>
                                  </m:r>
                                </m:e>
                                <m:sub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  <a:ea typeface="맑은 고딕" pitchFamily="50" charset="-127"/>
                                    </a:rPr>
                                    <m:t>𝒐𝒄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𝝏</m:t>
                              </m:r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𝑻</m:t>
                              </m:r>
                            </m:den>
                          </m:f>
                        </m:oMath>
                      </m:oMathPara>
                    </a14:m>
                    <a:endParaRPr lang="ko-KR" altLang="en-US" sz="1400"/>
                  </a:p>
                </p:txBody>
              </p:sp>
            </mc:Choice>
            <mc:Fallback xmlns="">
              <p:sp>
                <p:nvSpPr>
                  <p:cNvPr id="117" name="직사각형 116">
                    <a:extLst>
                      <a:ext uri="{FF2B5EF4-FFF2-40B4-BE49-F238E27FC236}">
                        <a16:creationId xmlns:a16="http://schemas.microsoft.com/office/drawing/2014/main" id="{6C1A948F-F374-4FE7-A981-19BF0FCA164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8980" y="1601503"/>
                    <a:ext cx="3720890" cy="501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243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8" name="직사각형 117">
                <a:extLst>
                  <a:ext uri="{FF2B5EF4-FFF2-40B4-BE49-F238E27FC236}">
                    <a16:creationId xmlns:a16="http://schemas.microsoft.com/office/drawing/2014/main" id="{F151435A-A3FC-450A-90CA-C1A56A667703}"/>
                  </a:ext>
                </a:extLst>
              </p:cNvPr>
              <p:cNvSpPr/>
              <p:nvPr/>
            </p:nvSpPr>
            <p:spPr>
              <a:xfrm>
                <a:off x="4878621" y="1379856"/>
                <a:ext cx="1917087" cy="3174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>
                    <a:solidFill>
                      <a:schemeClr val="tx1"/>
                    </a:solidFill>
                    <a:latin typeface="Calibri" pitchFamily="34" charset="0"/>
                  </a:rPr>
                  <a:t>Bernardi Equation</a:t>
                </a:r>
                <a:endParaRPr lang="ko-KR" altLang="en-US" sz="14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19" name="직사각형 118">
                <a:extLst>
                  <a:ext uri="{FF2B5EF4-FFF2-40B4-BE49-F238E27FC236}">
                    <a16:creationId xmlns:a16="http://schemas.microsoft.com/office/drawing/2014/main" id="{806CF447-7A10-48C5-91FF-DCBE97D55FE8}"/>
                  </a:ext>
                </a:extLst>
              </p:cNvPr>
              <p:cNvSpPr/>
              <p:nvPr/>
            </p:nvSpPr>
            <p:spPr>
              <a:xfrm>
                <a:off x="8360019" y="1649959"/>
                <a:ext cx="421756" cy="424467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Calibri" pitchFamily="34" charset="0"/>
                </a:endParaRPr>
              </a:p>
            </p:txBody>
          </p:sp>
          <p:sp>
            <p:nvSpPr>
              <p:cNvPr id="120" name="직사각형 119">
                <a:extLst>
                  <a:ext uri="{FF2B5EF4-FFF2-40B4-BE49-F238E27FC236}">
                    <a16:creationId xmlns:a16="http://schemas.microsoft.com/office/drawing/2014/main" id="{C4F6D5A8-DCB1-4428-9201-13AE24C29BEF}"/>
                  </a:ext>
                </a:extLst>
              </p:cNvPr>
              <p:cNvSpPr/>
              <p:nvPr/>
            </p:nvSpPr>
            <p:spPr>
              <a:xfrm>
                <a:off x="7112627" y="1649959"/>
                <a:ext cx="817742" cy="424467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Calibri" pitchFamily="34" charset="0"/>
                </a:endParaRPr>
              </a:p>
            </p:txBody>
          </p:sp>
        </p:grpSp>
        <p:cxnSp>
          <p:nvCxnSpPr>
            <p:cNvPr id="113" name="직선 연결선 112">
              <a:extLst>
                <a:ext uri="{FF2B5EF4-FFF2-40B4-BE49-F238E27FC236}">
                  <a16:creationId xmlns:a16="http://schemas.microsoft.com/office/drawing/2014/main" id="{6A895919-4F8A-4242-8131-E092C0976400}"/>
                </a:ext>
              </a:extLst>
            </p:cNvPr>
            <p:cNvCxnSpPr>
              <a:cxnSpLocks/>
              <a:stCxn id="119" idx="2"/>
              <a:endCxn id="115" idx="0"/>
            </p:cNvCxnSpPr>
            <p:nvPr/>
          </p:nvCxnSpPr>
          <p:spPr bwMode="auto">
            <a:xfrm flipH="1">
              <a:off x="7854760" y="2564870"/>
              <a:ext cx="243262" cy="197138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DEB9C0F1-7A3F-4B6B-AFC9-78DF4532BA75}"/>
                </a:ext>
              </a:extLst>
            </p:cNvPr>
            <p:cNvSpPr/>
            <p:nvPr/>
          </p:nvSpPr>
          <p:spPr>
            <a:xfrm>
              <a:off x="6865556" y="2762008"/>
              <a:ext cx="1978407" cy="134502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Calibri" pitchFamily="34" charset="0"/>
              </a:endParaRPr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1B37F6BA-AB62-4834-A0E3-F49A64B98597}"/>
                </a:ext>
              </a:extLst>
            </p:cNvPr>
            <p:cNvSpPr/>
            <p:nvPr/>
          </p:nvSpPr>
          <p:spPr>
            <a:xfrm>
              <a:off x="4736942" y="4047306"/>
              <a:ext cx="1917087" cy="3174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2RC ECM model</a:t>
              </a:r>
              <a:endParaRPr lang="ko-KR" alt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55C4D3C4-ABFD-4C53-BF36-7019E4F7E6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03289" y="2564870"/>
              <a:ext cx="2545334" cy="1506559"/>
              <a:chOff x="4477687" y="2337860"/>
              <a:chExt cx="2545334" cy="1506559"/>
            </a:xfrm>
          </p:grpSpPr>
          <p:pic>
            <p:nvPicPr>
              <p:cNvPr id="108" name="그림 107">
                <a:extLst>
                  <a:ext uri="{FF2B5EF4-FFF2-40B4-BE49-F238E27FC236}">
                    <a16:creationId xmlns:a16="http://schemas.microsoft.com/office/drawing/2014/main" id="{B7C6DC20-0CE7-4323-A26B-CBFA7A95E9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9803" r="5717" b="19502"/>
              <a:stretch/>
            </p:blipFill>
            <p:spPr>
              <a:xfrm>
                <a:off x="4477687" y="2698753"/>
                <a:ext cx="2276165" cy="1145666"/>
              </a:xfrm>
              <a:prstGeom prst="rect">
                <a:avLst/>
              </a:prstGeom>
            </p:spPr>
          </p:pic>
          <p:cxnSp>
            <p:nvCxnSpPr>
              <p:cNvPr id="112" name="직선 연결선 111">
                <a:extLst>
                  <a:ext uri="{FF2B5EF4-FFF2-40B4-BE49-F238E27FC236}">
                    <a16:creationId xmlns:a16="http://schemas.microsoft.com/office/drawing/2014/main" id="{DAD5EC8A-D225-4B64-826A-E0495EF4129F}"/>
                  </a:ext>
                </a:extLst>
              </p:cNvPr>
              <p:cNvCxnSpPr>
                <a:cxnSpLocks/>
                <a:stCxn id="120" idx="2"/>
                <a:endCxn id="111" idx="0"/>
              </p:cNvCxnSpPr>
              <p:nvPr/>
            </p:nvCxnSpPr>
            <p:spPr bwMode="auto">
              <a:xfrm flipH="1">
                <a:off x="5669885" y="2337860"/>
                <a:ext cx="1353136" cy="443440"/>
              </a:xfrm>
              <a:prstGeom prst="line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15113069-7AA7-479B-B8DE-2612E5394799}"/>
                  </a:ext>
                </a:extLst>
              </p:cNvPr>
              <p:cNvSpPr/>
              <p:nvPr/>
            </p:nvSpPr>
            <p:spPr>
              <a:xfrm>
                <a:off x="4776788" y="3421856"/>
                <a:ext cx="271462" cy="1357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직사각형 110">
                <a:extLst>
                  <a:ext uri="{FF2B5EF4-FFF2-40B4-BE49-F238E27FC236}">
                    <a16:creationId xmlns:a16="http://schemas.microsoft.com/office/drawing/2014/main" id="{B3D874DD-7BF9-46FF-8DE5-BC26F0A33637}"/>
                  </a:ext>
                </a:extLst>
              </p:cNvPr>
              <p:cNvSpPr/>
              <p:nvPr/>
            </p:nvSpPr>
            <p:spPr>
              <a:xfrm>
                <a:off x="4791075" y="2781300"/>
                <a:ext cx="1757619" cy="813930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Calibri" pitchFamily="34" charset="0"/>
                </a:endParaRPr>
              </a:p>
            </p:txBody>
          </p:sp>
          <p:pic>
            <p:nvPicPr>
              <p:cNvPr id="142" name="그림 141">
                <a:extLst>
                  <a:ext uri="{FF2B5EF4-FFF2-40B4-BE49-F238E27FC236}">
                    <a16:creationId xmlns:a16="http://schemas.microsoft.com/office/drawing/2014/main" id="{5A819186-D64D-4FA9-9B85-A4A3499C1C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20904" t="49636" r="70347" b="40827"/>
              <a:stretch/>
            </p:blipFill>
            <p:spPr>
              <a:xfrm>
                <a:off x="4658916" y="3630465"/>
                <a:ext cx="235743" cy="135732"/>
              </a:xfrm>
              <a:prstGeom prst="rect">
                <a:avLst/>
              </a:prstGeom>
            </p:spPr>
          </p:pic>
        </p:grpSp>
        <p:sp>
          <p:nvSpPr>
            <p:cNvPr id="143" name="직사각형 142">
              <a:extLst>
                <a:ext uri="{FF2B5EF4-FFF2-40B4-BE49-F238E27FC236}">
                  <a16:creationId xmlns:a16="http://schemas.microsoft.com/office/drawing/2014/main" id="{6C695749-6C4A-4911-9E83-99B0044BEF15}"/>
                </a:ext>
              </a:extLst>
            </p:cNvPr>
            <p:cNvSpPr/>
            <p:nvPr/>
          </p:nvSpPr>
          <p:spPr>
            <a:xfrm>
              <a:off x="4700926" y="2708462"/>
              <a:ext cx="870108" cy="3174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rgbClr val="C00000"/>
                  </a:solidFill>
                  <a:latin typeface="Calibri" pitchFamily="34" charset="0"/>
                </a:rPr>
                <a:t>Voltage</a:t>
              </a:r>
              <a:endParaRPr lang="ko-KR" altLang="en-US" sz="14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CC7E5602-11D6-49CD-93A4-57A7214BF83A}"/>
              </a:ext>
            </a:extLst>
          </p:cNvPr>
          <p:cNvSpPr/>
          <p:nvPr/>
        </p:nvSpPr>
        <p:spPr>
          <a:xfrm>
            <a:off x="4407595" y="1285101"/>
            <a:ext cx="3155255" cy="317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  <a:latin typeface="Calibri" pitchFamily="34" charset="0"/>
              </a:rPr>
              <a:t>Energy Conservation</a:t>
            </a:r>
            <a:endParaRPr lang="ko-KR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0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6319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Methodology - Simulation set up</a:t>
            </a:r>
            <a:endParaRPr lang="en-US" sz="2400" b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4919E1-1F80-4BD1-BA06-2045DC126468}"/>
              </a:ext>
            </a:extLst>
          </p:cNvPr>
          <p:cNvSpPr txBox="1"/>
          <p:nvPr/>
        </p:nvSpPr>
        <p:spPr>
          <a:xfrm>
            <a:off x="6948264" y="370952"/>
            <a:ext cx="202061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ko-KR" sz="1400" i="1">
                <a:latin typeface="Calibri" pitchFamily="34" charset="0"/>
                <a:ea typeface="맑은 고딕" pitchFamily="50" charset="-127"/>
              </a:rPr>
              <a:t>SOC: State of Charge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EA9B27F-229E-4AD1-B58B-5D7DC9227C65}"/>
              </a:ext>
            </a:extLst>
          </p:cNvPr>
          <p:cNvGrpSpPr/>
          <p:nvPr/>
        </p:nvGrpSpPr>
        <p:grpSpPr>
          <a:xfrm>
            <a:off x="4630733" y="1235384"/>
            <a:ext cx="2016205" cy="818230"/>
            <a:chOff x="5352623" y="3148826"/>
            <a:chExt cx="1871958" cy="97399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4F61F8F-4FCF-4323-BFFC-0C1DAD421BE2}"/>
                </a:ext>
              </a:extLst>
            </p:cNvPr>
            <p:cNvSpPr txBox="1"/>
            <p:nvPr/>
          </p:nvSpPr>
          <p:spPr>
            <a:xfrm>
              <a:off x="5352623" y="3312587"/>
              <a:ext cx="1871958" cy="6421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Optimal grid number </a:t>
              </a:r>
            </a:p>
            <a:p>
              <a:pPr algn="ctr"/>
              <a:r>
                <a:rPr lang="en-US" altLang="ko-KR" sz="1400" b="1">
                  <a:latin typeface="맑은 고딕" panose="020B0503020000020004" pitchFamily="50" charset="-127"/>
                  <a:ea typeface="맑은 고딕" panose="020B0503020000020004" pitchFamily="50" charset="-127"/>
                  <a:sym typeface="Wingdings" panose="05000000000000000000" pitchFamily="2" charset="2"/>
                </a:rPr>
                <a:t></a:t>
              </a:r>
              <a:r>
                <a:rPr lang="en-US" altLang="ko-KR" sz="1400" b="1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anose="05000000000000000000" pitchFamily="2" charset="2"/>
                </a:rPr>
                <a:t> </a:t>
              </a:r>
              <a:r>
                <a:rPr lang="en-US" altLang="ko-KR" sz="1400" b="1">
                  <a:latin typeface="맑은 고딕" panose="020B0503020000020004" pitchFamily="50" charset="-127"/>
                  <a:ea typeface="맑은 고딕" panose="020B0503020000020004" pitchFamily="50" charset="-127"/>
                  <a:sym typeface="Wingdings" panose="05000000000000000000" pitchFamily="2" charset="2"/>
                </a:rPr>
                <a:t>9,600,000</a:t>
              </a:r>
              <a:endPara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006BCD78-4B40-4BE1-932F-9F10C03517E5}"/>
                </a:ext>
              </a:extLst>
            </p:cNvPr>
            <p:cNvSpPr/>
            <p:nvPr/>
          </p:nvSpPr>
          <p:spPr bwMode="auto">
            <a:xfrm>
              <a:off x="5368752" y="3148826"/>
              <a:ext cx="1839700" cy="973990"/>
            </a:xfrm>
            <a:prstGeom prst="roundRect">
              <a:avLst>
                <a:gd name="adj" fmla="val 6637"/>
              </a:avLst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8" name="모서리가 둥근 직사각형 9">
            <a:extLst>
              <a:ext uri="{FF2B5EF4-FFF2-40B4-BE49-F238E27FC236}">
                <a16:creationId xmlns:a16="http://schemas.microsoft.com/office/drawing/2014/main" id="{CF182E50-C444-4EC2-A82C-E3F3F850A361}"/>
              </a:ext>
            </a:extLst>
          </p:cNvPr>
          <p:cNvSpPr/>
          <p:nvPr/>
        </p:nvSpPr>
        <p:spPr>
          <a:xfrm>
            <a:off x="4875410" y="894757"/>
            <a:ext cx="3690512" cy="234000"/>
          </a:xfrm>
          <a:prstGeom prst="roundRect">
            <a:avLst>
              <a:gd name="adj" fmla="val 27578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latin typeface="Calibri" pitchFamily="34" charset="0"/>
              </a:rPr>
              <a:t>Grid Setting &amp; Independence Test</a:t>
            </a:r>
            <a:endParaRPr lang="ko-KR" altLang="en-US" sz="1600" b="1" dirty="0">
              <a:latin typeface="Calibri" pitchFamily="34" charset="0"/>
            </a:endParaRPr>
          </a:p>
        </p:txBody>
      </p:sp>
      <p:graphicFrame>
        <p:nvGraphicFramePr>
          <p:cNvPr id="54" name="표 53">
            <a:extLst>
              <a:ext uri="{FF2B5EF4-FFF2-40B4-BE49-F238E27FC236}">
                <a16:creationId xmlns:a16="http://schemas.microsoft.com/office/drawing/2014/main" id="{B55AAF67-FBFF-4112-B6E6-F52EDC563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78875"/>
              </p:ext>
            </p:extLst>
          </p:nvPr>
        </p:nvGraphicFramePr>
        <p:xfrm>
          <a:off x="6751671" y="1230654"/>
          <a:ext cx="2071095" cy="822960"/>
        </p:xfrm>
        <a:graphic>
          <a:graphicData uri="http://schemas.openxmlformats.org/drawingml/2006/table">
            <a:tbl>
              <a:tblPr firstRow="1" bandRow="1"/>
              <a:tblGrid>
                <a:gridCol w="883569">
                  <a:extLst>
                    <a:ext uri="{9D8B030D-6E8A-4147-A177-3AD203B41FA5}">
                      <a16:colId xmlns:a16="http://schemas.microsoft.com/office/drawing/2014/main" val="604153469"/>
                    </a:ext>
                  </a:extLst>
                </a:gridCol>
                <a:gridCol w="1187526">
                  <a:extLst>
                    <a:ext uri="{9D8B030D-6E8A-4147-A177-3AD203B41FA5}">
                      <a16:colId xmlns:a16="http://schemas.microsoft.com/office/drawing/2014/main" val="934070351"/>
                    </a:ext>
                  </a:extLst>
                </a:gridCol>
              </a:tblGrid>
              <a:tr h="20907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Material</a:t>
                      </a:r>
                      <a:endParaRPr lang="ko-KR" altLang="en-US" sz="12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Grid numbers</a:t>
                      </a:r>
                      <a:endParaRPr lang="ko-KR" altLang="en-US" sz="12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326608"/>
                  </a:ext>
                </a:extLst>
              </a:tr>
              <a:tr h="20907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Solid</a:t>
                      </a:r>
                      <a:endParaRPr lang="ko-KR" altLang="en-US" sz="12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6,900,000</a:t>
                      </a:r>
                      <a:endParaRPr lang="ko-KR" altLang="en-US" sz="12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80577"/>
                  </a:ext>
                </a:extLst>
              </a:tr>
              <a:tr h="20907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Fluid</a:t>
                      </a:r>
                      <a:endParaRPr lang="ko-KR" altLang="en-US" sz="12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2,700,000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861358"/>
                  </a:ext>
                </a:extLst>
              </a:tr>
            </a:tbl>
          </a:graphicData>
        </a:graphic>
      </p:graphicFrame>
      <p:graphicFrame>
        <p:nvGraphicFramePr>
          <p:cNvPr id="56" name="표 55">
            <a:extLst>
              <a:ext uri="{FF2B5EF4-FFF2-40B4-BE49-F238E27FC236}">
                <a16:creationId xmlns:a16="http://schemas.microsoft.com/office/drawing/2014/main" id="{16C10FCF-1D2B-4C27-875C-AFA9DFEA7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012380"/>
              </p:ext>
            </p:extLst>
          </p:nvPr>
        </p:nvGraphicFramePr>
        <p:xfrm>
          <a:off x="682081" y="3250267"/>
          <a:ext cx="3599707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27173">
                  <a:extLst>
                    <a:ext uri="{9D8B030D-6E8A-4147-A177-3AD203B41FA5}">
                      <a16:colId xmlns:a16="http://schemas.microsoft.com/office/drawing/2014/main" val="933610118"/>
                    </a:ext>
                  </a:extLst>
                </a:gridCol>
                <a:gridCol w="1372534">
                  <a:extLst>
                    <a:ext uri="{9D8B030D-6E8A-4147-A177-3AD203B41FA5}">
                      <a16:colId xmlns:a16="http://schemas.microsoft.com/office/drawing/2014/main" val="3913223646"/>
                    </a:ext>
                  </a:extLst>
                </a:gridCol>
              </a:tblGrid>
              <a:tr h="2120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/>
                        <a:t>Load</a:t>
                      </a:r>
                      <a:endParaRPr lang="ko-KR" altLang="en-US" sz="1200" b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>
                          <a:latin typeface="+mn-lt"/>
                        </a:rPr>
                        <a:t>2C-rate charge</a:t>
                      </a:r>
                      <a:endParaRPr lang="ko-KR" altLang="en-US" sz="1200" b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99167"/>
                  </a:ext>
                </a:extLst>
              </a:tr>
              <a:tr h="2120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/>
                        <a:t>Cell capacity</a:t>
                      </a:r>
                      <a:endParaRPr lang="ko-KR" altLang="en-US" sz="12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latin typeface="+mn-lt"/>
                        </a:rPr>
                        <a:t>55.6 Ah</a:t>
                      </a:r>
                      <a:endParaRPr lang="ko-KR" altLang="en-US" sz="120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9823502"/>
                  </a:ext>
                </a:extLst>
              </a:tr>
              <a:tr h="2120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/>
                        <a:t>SOC range</a:t>
                      </a:r>
                      <a:endParaRPr lang="ko-KR" altLang="en-US" sz="1200" b="1"/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latin typeface="+mn-lt"/>
                        </a:rPr>
                        <a:t>20% - 80%</a:t>
                      </a:r>
                      <a:endParaRPr lang="ko-KR" altLang="en-US" sz="1200">
                        <a:latin typeface="+mn-lt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31467"/>
                  </a:ext>
                </a:extLst>
              </a:tr>
              <a:tr h="2120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/>
                        <a:t>Total time</a:t>
                      </a:r>
                      <a:endParaRPr lang="ko-KR" altLang="en-US" sz="1200" b="1"/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latin typeface="+mn-lt"/>
                        </a:rPr>
                        <a:t>1080 s</a:t>
                      </a:r>
                      <a:endParaRPr lang="ko-KR" altLang="en-US" sz="1200">
                        <a:latin typeface="+mn-lt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188730"/>
                  </a:ext>
                </a:extLst>
              </a:tr>
              <a:tr h="2120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/>
                        <a:t>Ambient/Initial temperature</a:t>
                      </a:r>
                      <a:endParaRPr lang="ko-KR" altLang="en-US" sz="1200" b="1"/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>
                          <a:latin typeface="+mn-lt"/>
                        </a:rPr>
                        <a:t>25</a:t>
                      </a:r>
                      <a:r>
                        <a:rPr lang="en-US" altLang="ko-KR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℃</a:t>
                      </a:r>
                      <a:endParaRPr lang="ko-KR" altLang="en-US" sz="1200">
                        <a:latin typeface="+mn-lt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7897"/>
                  </a:ext>
                </a:extLst>
              </a:tr>
            </a:tbl>
          </a:graphicData>
        </a:graphic>
      </p:graphicFrame>
      <p:sp>
        <p:nvSpPr>
          <p:cNvPr id="59" name="모서리가 둥근 직사각형 9">
            <a:extLst>
              <a:ext uri="{FF2B5EF4-FFF2-40B4-BE49-F238E27FC236}">
                <a16:creationId xmlns:a16="http://schemas.microsoft.com/office/drawing/2014/main" id="{1BCCDD44-C1ED-47C4-9B20-03779BEB2659}"/>
              </a:ext>
            </a:extLst>
          </p:cNvPr>
          <p:cNvSpPr/>
          <p:nvPr/>
        </p:nvSpPr>
        <p:spPr>
          <a:xfrm>
            <a:off x="682082" y="894757"/>
            <a:ext cx="3599706" cy="234000"/>
          </a:xfrm>
          <a:prstGeom prst="roundRect">
            <a:avLst>
              <a:gd name="adj" fmla="val 27578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latin typeface="Calibri" pitchFamily="34" charset="0"/>
              </a:rPr>
              <a:t>Half – Module Analysis</a:t>
            </a:r>
            <a:endParaRPr lang="ko-KR" altLang="en-US" sz="1600" b="1" dirty="0">
              <a:latin typeface="Calibri" pitchFamily="34" charset="0"/>
            </a:endParaRPr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B73483FC-9F3B-4B68-8EAB-ECA64A29CA45}"/>
              </a:ext>
            </a:extLst>
          </p:cNvPr>
          <p:cNvGrpSpPr>
            <a:grpSpLocks noChangeAspect="1"/>
          </p:cNvGrpSpPr>
          <p:nvPr/>
        </p:nvGrpSpPr>
        <p:grpSpPr>
          <a:xfrm>
            <a:off x="4655891" y="2136302"/>
            <a:ext cx="1981461" cy="1319380"/>
            <a:chOff x="4686045" y="2247900"/>
            <a:chExt cx="2016205" cy="1288028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A071A7C6-4E31-4712-B525-B993619922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14" t="4387" r="7680" b="5474"/>
            <a:stretch/>
          </p:blipFill>
          <p:spPr>
            <a:xfrm>
              <a:off x="4686045" y="2247900"/>
              <a:ext cx="2016205" cy="1277367"/>
            </a:xfrm>
            <a:prstGeom prst="rect">
              <a:avLst/>
            </a:prstGeom>
          </p:spPr>
        </p:pic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1571795-CFDB-4510-A055-B2A2AD373BAD}"/>
                </a:ext>
              </a:extLst>
            </p:cNvPr>
            <p:cNvSpPr/>
            <p:nvPr/>
          </p:nvSpPr>
          <p:spPr bwMode="auto">
            <a:xfrm>
              <a:off x="5425576" y="2589872"/>
              <a:ext cx="243732" cy="247039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01E498-1C10-4B41-89F2-CA14F6EB841A}"/>
                    </a:ext>
                  </a:extLst>
                </p:cNvPr>
                <p:cNvSpPr txBox="1"/>
                <p:nvPr/>
              </p:nvSpPr>
              <p:spPr>
                <a:xfrm>
                  <a:off x="6366936" y="3408264"/>
                  <a:ext cx="334835" cy="127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800" b="1">
                      <a:ea typeface="Cambria Math" panose="02040503050406030204" pitchFamily="18" charset="0"/>
                    </a:rPr>
                    <a:t>[</a:t>
                  </a:r>
                  <a14:m>
                    <m:oMath xmlns:m="http://schemas.openxmlformats.org/officeDocument/2006/math">
                      <m:r>
                        <a:rPr lang="en-US" altLang="ko-KR" sz="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ko-KR" sz="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en-US" altLang="ko-KR" sz="800" b="1"/>
                    <a:t>]</a:t>
                  </a:r>
                  <a:endParaRPr lang="ko-KR" altLang="en-US" sz="800" b="1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01E498-1C10-4B41-89F2-CA14F6EB84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6936" y="3408264"/>
                  <a:ext cx="334835" cy="127664"/>
                </a:xfrm>
                <a:prstGeom prst="rect">
                  <a:avLst/>
                </a:prstGeom>
                <a:blipFill>
                  <a:blip r:embed="rId4"/>
                  <a:stretch>
                    <a:fillRect l="-20000" t="-19048" r="-18182" b="-5238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F9CDB8A2-8F74-48D6-83F2-0138AAF6B0AE}"/>
              </a:ext>
            </a:extLst>
          </p:cNvPr>
          <p:cNvGrpSpPr>
            <a:grpSpLocks noChangeAspect="1"/>
          </p:cNvGrpSpPr>
          <p:nvPr/>
        </p:nvGrpSpPr>
        <p:grpSpPr>
          <a:xfrm>
            <a:off x="6796008" y="2136302"/>
            <a:ext cx="1982419" cy="1312874"/>
            <a:chOff x="6824632" y="2247900"/>
            <a:chExt cx="2017180" cy="1281677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DB3FE284-E08C-45A9-AFB4-CBFE154C4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14" t="4387" r="7681" b="5474"/>
            <a:stretch/>
          </p:blipFill>
          <p:spPr>
            <a:xfrm>
              <a:off x="6824632" y="2247900"/>
              <a:ext cx="2016205" cy="1277367"/>
            </a:xfrm>
            <a:prstGeom prst="rect">
              <a:avLst/>
            </a:prstGeom>
          </p:spPr>
        </p:pic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2F573502-1117-414E-8196-3A19B9DBADC1}"/>
                </a:ext>
              </a:extLst>
            </p:cNvPr>
            <p:cNvSpPr/>
            <p:nvPr/>
          </p:nvSpPr>
          <p:spPr bwMode="auto">
            <a:xfrm>
              <a:off x="7596179" y="2460950"/>
              <a:ext cx="243732" cy="247039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4031E0D-8BA3-4539-B3FE-16C929976F6F}"/>
                    </a:ext>
                  </a:extLst>
                </p:cNvPr>
                <p:cNvSpPr txBox="1"/>
                <p:nvPr/>
              </p:nvSpPr>
              <p:spPr>
                <a:xfrm>
                  <a:off x="8506977" y="3401913"/>
                  <a:ext cx="334835" cy="127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800" b="1">
                      <a:ea typeface="Cambria Math" panose="02040503050406030204" pitchFamily="18" charset="0"/>
                    </a:rPr>
                    <a:t>[</a:t>
                  </a:r>
                  <a14:m>
                    <m:oMath xmlns:m="http://schemas.openxmlformats.org/officeDocument/2006/math">
                      <m:r>
                        <a:rPr lang="en-US" altLang="ko-KR" sz="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ko-KR" sz="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en-US" altLang="ko-KR" sz="800" b="1"/>
                    <a:t>]</a:t>
                  </a:r>
                  <a:endParaRPr lang="ko-KR" altLang="en-US" sz="800" b="1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4031E0D-8BA3-4539-B3FE-16C929976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6977" y="3401913"/>
                  <a:ext cx="334835" cy="127664"/>
                </a:xfrm>
                <a:prstGeom prst="rect">
                  <a:avLst/>
                </a:prstGeom>
                <a:blipFill>
                  <a:blip r:embed="rId4"/>
                  <a:stretch>
                    <a:fillRect l="-20000" t="-19048" r="-18182" b="-5238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F552B680-5B7D-4AAA-B1F6-1B2EC181F0F1}"/>
              </a:ext>
            </a:extLst>
          </p:cNvPr>
          <p:cNvGrpSpPr/>
          <p:nvPr/>
        </p:nvGrpSpPr>
        <p:grpSpPr>
          <a:xfrm>
            <a:off x="569213" y="1278553"/>
            <a:ext cx="3769159" cy="1760270"/>
            <a:chOff x="569213" y="1278553"/>
            <a:chExt cx="3769159" cy="1760270"/>
          </a:xfrm>
        </p:grpSpPr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1BAF6D22-194D-433F-884E-5A4083626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12885" r="22420" b="16591"/>
            <a:stretch/>
          </p:blipFill>
          <p:spPr>
            <a:xfrm>
              <a:off x="1670505" y="1278553"/>
              <a:ext cx="1886170" cy="1647246"/>
            </a:xfrm>
            <a:prstGeom prst="rect">
              <a:avLst/>
            </a:prstGeom>
          </p:spPr>
        </p:pic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D8D2DE60-ABE1-49F7-92E7-16DE9636376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095875" y="2311578"/>
              <a:ext cx="243096" cy="14937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28047751-F673-4EAB-8D81-7B53737697C8}"/>
                </a:ext>
              </a:extLst>
            </p:cNvPr>
            <p:cNvSpPr/>
            <p:nvPr/>
          </p:nvSpPr>
          <p:spPr>
            <a:xfrm>
              <a:off x="3226986" y="2311577"/>
              <a:ext cx="1111386" cy="599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Cut plane</a:t>
              </a:r>
              <a:b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</a:br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  <a:sym typeface="Wingdings" panose="05000000000000000000" pitchFamily="2" charset="2"/>
                </a:rPr>
                <a:t> Adiabatic</a:t>
              </a:r>
              <a:endParaRPr lang="ko-KR" alt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BD00E4F1-4C7E-49F9-B480-E3E9D89130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2893" y="1759619"/>
              <a:ext cx="192952" cy="202594"/>
            </a:xfrm>
            <a:prstGeom prst="straightConnector1">
              <a:avLst/>
            </a:prstGeom>
            <a:ln w="38100">
              <a:solidFill>
                <a:srgbClr val="4069E4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02B024EE-7F6D-49E6-A733-35F128A975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6121" y="2723722"/>
              <a:ext cx="212817" cy="210067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모서리가 둥근 직사각형 7">
              <a:extLst>
                <a:ext uri="{FF2B5EF4-FFF2-40B4-BE49-F238E27FC236}">
                  <a16:creationId xmlns:a16="http://schemas.microsoft.com/office/drawing/2014/main" id="{ECB40A3B-4F69-4C8A-AB47-76A59AB01BA3}"/>
                </a:ext>
              </a:extLst>
            </p:cNvPr>
            <p:cNvSpPr/>
            <p:nvPr/>
          </p:nvSpPr>
          <p:spPr>
            <a:xfrm>
              <a:off x="686129" y="1779794"/>
              <a:ext cx="1001473" cy="252960"/>
            </a:xfrm>
            <a:prstGeom prst="roundRect">
              <a:avLst>
                <a:gd name="adj" fmla="val 21941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rgbClr val="4069E4"/>
                  </a:solidFill>
                  <a:latin typeface="Calibri" pitchFamily="34" charset="0"/>
                </a:rPr>
                <a:t>Coolant in</a:t>
              </a:r>
              <a:endParaRPr lang="ko-KR" altLang="en-US" sz="1400" b="1" dirty="0">
                <a:solidFill>
                  <a:srgbClr val="4069E4"/>
                </a:solidFill>
                <a:latin typeface="Calibri" pitchFamily="34" charset="0"/>
              </a:endParaRPr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D1F66F89-168F-4970-A4BF-01C05FBA9F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9387" y="1842351"/>
              <a:ext cx="192952" cy="202594"/>
            </a:xfrm>
            <a:prstGeom prst="straightConnector1">
              <a:avLst/>
            </a:prstGeom>
            <a:ln w="38100">
              <a:solidFill>
                <a:srgbClr val="4069E4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DCAD26F9-1806-41DD-A91E-C8A434C3FB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1050" y="2828756"/>
              <a:ext cx="212817" cy="210067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모서리가 둥근 직사각형 7">
              <a:extLst>
                <a:ext uri="{FF2B5EF4-FFF2-40B4-BE49-F238E27FC236}">
                  <a16:creationId xmlns:a16="http://schemas.microsoft.com/office/drawing/2014/main" id="{23FABFEA-64EE-4949-84D1-CF21E9BA7774}"/>
                </a:ext>
              </a:extLst>
            </p:cNvPr>
            <p:cNvSpPr/>
            <p:nvPr/>
          </p:nvSpPr>
          <p:spPr>
            <a:xfrm>
              <a:off x="569213" y="2779815"/>
              <a:ext cx="1123511" cy="252960"/>
            </a:xfrm>
            <a:prstGeom prst="roundRect">
              <a:avLst>
                <a:gd name="adj" fmla="val 21941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rgbClr val="C00000"/>
                  </a:solidFill>
                  <a:latin typeface="Calibri" pitchFamily="34" charset="0"/>
                </a:rPr>
                <a:t>Coolant out</a:t>
              </a:r>
              <a:endParaRPr lang="ko-KR" altLang="en-US" sz="14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C690A43B-FBE7-4FB5-8998-40FA7D7783B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64781" y="1842352"/>
              <a:ext cx="79059" cy="1083447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FCAA4FA9-DF25-4DE4-A31E-9310CA6DD4A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913" y="1369219"/>
              <a:ext cx="1086833" cy="473133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68DBE80B-30FD-4710-841B-EDBB4762ABB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28216" y="1369219"/>
              <a:ext cx="98530" cy="675726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7C4BC73E-1CEC-4C38-A81D-71420512A9B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64782" y="2044945"/>
              <a:ext cx="1062459" cy="880854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CA66E3FC-DE30-4FCA-97F3-CF4C9187D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33136"/>
              </p:ext>
            </p:extLst>
          </p:nvPr>
        </p:nvGraphicFramePr>
        <p:xfrm>
          <a:off x="4630733" y="3518619"/>
          <a:ext cx="4192033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05973">
                  <a:extLst>
                    <a:ext uri="{9D8B030D-6E8A-4147-A177-3AD203B41FA5}">
                      <a16:colId xmlns:a16="http://schemas.microsoft.com/office/drawing/2014/main" val="2769139523"/>
                    </a:ext>
                  </a:extLst>
                </a:gridCol>
                <a:gridCol w="2086060">
                  <a:extLst>
                    <a:ext uri="{9D8B030D-6E8A-4147-A177-3AD203B41FA5}">
                      <a16:colId xmlns:a16="http://schemas.microsoft.com/office/drawing/2014/main" val="3236120272"/>
                    </a:ext>
                  </a:extLst>
                </a:gridCol>
              </a:tblGrid>
              <a:tr h="22280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/>
                        <a:t>Mesh type</a:t>
                      </a:r>
                      <a:endParaRPr lang="ko-KR" altLang="en-US" sz="120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/>
                        <a:t>Polyhedral mesher</a:t>
                      </a:r>
                      <a:endParaRPr lang="ko-KR" altLang="en-US" sz="120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238612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/>
                        <a:t>Solid (Cover, Tab)</a:t>
                      </a:r>
                      <a:endParaRPr lang="ko-KR" altLang="en-US" sz="1200" b="1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/>
                        <a:t>Thin mesher</a:t>
                      </a:r>
                      <a:endParaRPr lang="ko-KR" altLang="en-US" sz="1200" b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638213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/>
                        <a:t>Fluid</a:t>
                      </a:r>
                      <a:endParaRPr lang="ko-KR" altLang="en-US" sz="1200" b="1"/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/>
                        <a:t>Prism layer</a:t>
                      </a:r>
                      <a:endParaRPr lang="ko-KR" altLang="en-US" sz="1200" b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5264879"/>
                  </a:ext>
                </a:extLst>
              </a:tr>
              <a:tr h="222802">
                <a:tc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Time step</a:t>
                      </a:r>
                      <a:endParaRPr lang="ko-KR" altLang="en-US" sz="1200" b="1"/>
                    </a:p>
                  </a:txBody>
                  <a:tcPr anchor="ctr">
                    <a:lnL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1 s</a:t>
                      </a:r>
                      <a:endParaRPr lang="ko-KR" altLang="en-US" sz="1200" b="1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49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60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Methodology - Key Equations  for Analysis Methods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EB05AF0-4EE7-45E8-9760-2F310AAC2D36}"/>
              </a:ext>
            </a:extLst>
          </p:cNvPr>
          <p:cNvGrpSpPr/>
          <p:nvPr/>
        </p:nvGrpSpPr>
        <p:grpSpPr>
          <a:xfrm>
            <a:off x="4550323" y="839337"/>
            <a:ext cx="4464231" cy="3921464"/>
            <a:chOff x="4550323" y="839337"/>
            <a:chExt cx="4464231" cy="3921464"/>
          </a:xfrm>
        </p:grpSpPr>
        <p:sp>
          <p:nvSpPr>
            <p:cNvPr id="68" name="모서리가 둥근 직사각형 9">
              <a:extLst>
                <a:ext uri="{FF2B5EF4-FFF2-40B4-BE49-F238E27FC236}">
                  <a16:creationId xmlns:a16="http://schemas.microsoft.com/office/drawing/2014/main" id="{A460628D-D593-4C0F-85AD-858CF94F4B97}"/>
                </a:ext>
              </a:extLst>
            </p:cNvPr>
            <p:cNvSpPr/>
            <p:nvPr/>
          </p:nvSpPr>
          <p:spPr>
            <a:xfrm>
              <a:off x="4550323" y="839337"/>
              <a:ext cx="4432481" cy="234000"/>
            </a:xfrm>
            <a:prstGeom prst="roundRect">
              <a:avLst>
                <a:gd name="adj" fmla="val 2939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>
                  <a:latin typeface="Calibri" pitchFamily="34" charset="0"/>
                </a:rPr>
                <a:t>Analysis of Variance</a:t>
              </a:r>
              <a:endParaRPr lang="ko-KR" altLang="en-US" sz="1600" b="1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11358CF-7C2B-40EC-BDE4-7616C19AD5BD}"/>
                    </a:ext>
                  </a:extLst>
                </p:cNvPr>
                <p:cNvSpPr txBox="1"/>
                <p:nvPr/>
              </p:nvSpPr>
              <p:spPr>
                <a:xfrm>
                  <a:off x="7165594" y="1101691"/>
                  <a:ext cx="1848960" cy="70500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>
                    <a:lnSpc>
                      <a:spcPct val="13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1" i="1" smtClean="0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𝑺𝑺𝑸</m:t>
                            </m:r>
                          </m:e>
                          <m:sub>
                            <m:r>
                              <a:rPr lang="en-US" altLang="ko-KR" sz="1200" b="1" i="1" smtClean="0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𝒃</m:t>
                            </m:r>
                          </m:sub>
                        </m:sSub>
                        <m:r>
                          <a:rPr lang="en-US" altLang="ko-KR" sz="1200" b="1" i="1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ko-KR" sz="12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12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𝒋</m:t>
                            </m:r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=</m:t>
                            </m:r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𝒑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ko-KR" sz="1200" b="1" i="1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ko-KR" sz="1200" b="1" i="1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  <m:t>𝒊</m:t>
                                </m:r>
                                <m:r>
                                  <a:rPr lang="en-US" altLang="ko-KR" sz="1200" b="1" i="1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  <m:t>=</m:t>
                                </m:r>
                                <m:r>
                                  <a:rPr lang="en-US" altLang="ko-KR" sz="1200" b="1" i="1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  <m:t>𝟏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altLang="ko-KR" sz="1200" b="1" i="1">
                                        <a:latin typeface="Cambria Math" panose="02040503050406030204" pitchFamily="18" charset="0"/>
                                        <a:ea typeface="맑은 고딕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  <a:ea typeface="맑은 고딕" pitchFamily="50" charset="-127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  <a:ea typeface="맑은 고딕" pitchFamily="50" charset="-127"/>
                                      </a:rPr>
                                      <m:t>𝒋</m:t>
                                    </m:r>
                                  </m:sub>
                                </m:sSub>
                              </m:sup>
                              <m:e>
                                <m:sSup>
                                  <m:sSupPr>
                                    <m:ctrlPr>
                                      <a:rPr lang="en-US" altLang="ko-KR" sz="1200" b="1" i="1">
                                        <a:latin typeface="Cambria Math" panose="02040503050406030204" pitchFamily="18" charset="0"/>
                                        <a:ea typeface="맑은 고딕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  <a:ea typeface="맑은 고딕" pitchFamily="50" charset="-127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  <a:ea typeface="맑은 고딕" pitchFamily="50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  <a:ea typeface="맑은 고딕" pitchFamily="50" charset="-127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  <a:ea typeface="맑은 고딕" pitchFamily="50" charset="-127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  <a:ea typeface="맑은 고딕" pitchFamily="50" charset="-127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  <a:ea typeface="맑은 고딕" pitchFamily="50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  <a:ea typeface="맑은 고딕" pitchFamily="50" charset="-127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en-US" altLang="ko-KR" sz="12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sub>
                                    </m:s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  <a:ea typeface="맑은 고딕" pitchFamily="50" charset="-127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  <a:ea typeface="맑은 고딕" pitchFamily="50" charset="-127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altLang="ko-KR" sz="1200" b="1" dirty="0">
                    <a:latin typeface="Calibri" pitchFamily="34" charset="0"/>
                    <a:ea typeface="맑은 고딕" pitchFamily="50" charset="-127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11358CF-7C2B-40EC-BDE4-7616C19AD5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5594" y="1101691"/>
                  <a:ext cx="1848960" cy="70500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모서리가 둥근 직사각형 7">
              <a:extLst>
                <a:ext uri="{FF2B5EF4-FFF2-40B4-BE49-F238E27FC236}">
                  <a16:creationId xmlns:a16="http://schemas.microsoft.com/office/drawing/2014/main" id="{BD17D840-8F67-41A2-9333-D74348B1D9E3}"/>
                </a:ext>
              </a:extLst>
            </p:cNvPr>
            <p:cNvSpPr/>
            <p:nvPr/>
          </p:nvSpPr>
          <p:spPr>
            <a:xfrm>
              <a:off x="4550323" y="3220124"/>
              <a:ext cx="2340964" cy="977964"/>
            </a:xfrm>
            <a:prstGeom prst="roundRect">
              <a:avLst>
                <a:gd name="adj" fmla="val 11647"/>
              </a:avLst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ko-KR" altLang="en-US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EC4077C-4253-4F17-B159-EEA38931C03A}"/>
                    </a:ext>
                  </a:extLst>
                </p:cNvPr>
                <p:cNvSpPr txBox="1"/>
                <p:nvPr/>
              </p:nvSpPr>
              <p:spPr>
                <a:xfrm>
                  <a:off x="4650207" y="3282360"/>
                  <a:ext cx="2241079" cy="870495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R="0" algn="l" defTabSz="914400" rtl="0" eaLnBrk="1" fontAlgn="auto" latinLnBrk="1" hangingPunct="1"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</a:pPr>
                  <a14:m>
                    <m:oMath xmlns:m="http://schemas.openxmlformats.org/officeDocument/2006/math"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𝒑</m:t>
                      </m:r>
                    </m:oMath>
                  </a14:m>
                  <a:r>
                    <a:rPr lang="en-US" altLang="ko-KR" sz="1200" b="1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</a:rPr>
                    <a:t> : </a:t>
                  </a:r>
                  <a:r>
                    <a:rPr lang="en-US" altLang="ko-KR" sz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</a:rPr>
                    <a:t>Number of levels</a:t>
                  </a:r>
                </a:p>
                <a:p>
                  <a:pPr>
                    <a:spcBef>
                      <a:spcPct val="200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𝒏</m:t>
                          </m:r>
                        </m:e>
                        <m:sub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𝒋</m:t>
                          </m:r>
                        </m:sub>
                      </m:sSub>
                    </m:oMath>
                  </a14:m>
                  <a:r>
                    <a:rPr lang="en-US" altLang="ko-KR" sz="1200" b="1">
                      <a:latin typeface="Calibri" pitchFamily="34" charset="0"/>
                      <a:ea typeface="맑은 고딕" pitchFamily="50" charset="-127"/>
                    </a:rPr>
                    <a:t> : </a:t>
                  </a:r>
                  <a:r>
                    <a:rPr lang="en-US" altLang="ko-KR" sz="1200">
                      <a:latin typeface="Calibri" pitchFamily="34" charset="0"/>
                    </a:rPr>
                    <a:t>Number of level j components </a:t>
                  </a:r>
                  <a:endParaRPr lang="en-US" altLang="ko-KR" sz="1200" b="1" i="1">
                    <a:latin typeface="Cambria Math" panose="02040503050406030204" pitchFamily="18" charset="0"/>
                    <a:ea typeface="맑은 고딕" pitchFamily="50" charset="-127"/>
                  </a:endParaRPr>
                </a:p>
                <a:p>
                  <a:pPr>
                    <a:spcBef>
                      <a:spcPct val="20000"/>
                    </a:spcBef>
                  </a:pPr>
                  <a14:m>
                    <m:oMath xmlns:m="http://schemas.openxmlformats.org/officeDocument/2006/math"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𝑺𝑺𝑸</m:t>
                      </m:r>
                    </m:oMath>
                  </a14:m>
                  <a:r>
                    <a:rPr lang="en-US" altLang="ko-KR" sz="1200" b="1">
                      <a:latin typeface="Calibri" pitchFamily="34" charset="0"/>
                      <a:ea typeface="맑은 고딕" pitchFamily="50" charset="-127"/>
                    </a:rPr>
                    <a:t> : </a:t>
                  </a:r>
                  <a:r>
                    <a:rPr lang="en-US" altLang="ko-KR" sz="1200">
                      <a:latin typeface="Calibri" pitchFamily="34" charset="0"/>
                      <a:ea typeface="맑은 고딕" pitchFamily="50" charset="-127"/>
                    </a:rPr>
                    <a:t>Sum of squares</a:t>
                  </a:r>
                  <a:endParaRPr lang="en-US" altLang="ko-KR"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endParaRPr>
                </a:p>
                <a:p>
                  <a:pPr>
                    <a:spcBef>
                      <a:spcPct val="20000"/>
                    </a:spcBef>
                  </a:pPr>
                  <a14:m>
                    <m:oMath xmlns:m="http://schemas.openxmlformats.org/officeDocument/2006/math">
                      <m:r>
                        <a:rPr lang="en-US" altLang="ko-KR" sz="1200" b="1" i="1">
                          <a:latin typeface="Cambria Math" panose="02040503050406030204" pitchFamily="18" charset="0"/>
                          <a:ea typeface="맑은 고딕" pitchFamily="50" charset="-127"/>
                        </a:rPr>
                        <m:t>𝒅𝒇</m:t>
                      </m:r>
                    </m:oMath>
                  </a14:m>
                  <a:r>
                    <a:rPr lang="en-US" altLang="ko-KR" sz="1200" b="1">
                      <a:latin typeface="Calibri" pitchFamily="34" charset="0"/>
                      <a:ea typeface="맑은 고딕" pitchFamily="50" charset="-127"/>
                    </a:rPr>
                    <a:t> : </a:t>
                  </a:r>
                  <a:r>
                    <a:rPr lang="en-US" altLang="ko-KR" sz="1200">
                      <a:latin typeface="Calibri" pitchFamily="34" charset="0"/>
                      <a:ea typeface="맑은 고딕" pitchFamily="50" charset="-127"/>
                    </a:rPr>
                    <a:t>Degree of freedom</a:t>
                  </a:r>
                  <a:endParaRPr lang="ko-KR" altLang="en-US" sz="1200" dirty="0" err="1">
                    <a:latin typeface="Calibri" pitchFamily="34" charset="0"/>
                    <a:ea typeface="맑은 고딕" pitchFamily="50" charset="-127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EC4077C-4253-4F17-B159-EEA38931C0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0207" y="3282360"/>
                  <a:ext cx="2241079" cy="870495"/>
                </a:xfrm>
                <a:prstGeom prst="rect">
                  <a:avLst/>
                </a:prstGeom>
                <a:blipFill>
                  <a:blip r:embed="rId3"/>
                  <a:stretch>
                    <a:fillRect l="-3542" t="-5594" r="-817" b="-104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28315F4-59D2-48D5-9E12-9011B2CB39E2}"/>
                </a:ext>
              </a:extLst>
            </p:cNvPr>
            <p:cNvSpPr txBox="1"/>
            <p:nvPr/>
          </p:nvSpPr>
          <p:spPr>
            <a:xfrm>
              <a:off x="6445826" y="4184463"/>
              <a:ext cx="2517639" cy="27860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ko-KR" sz="900" i="1">
                  <a:latin typeface="Calibri" pitchFamily="34" charset="0"/>
                  <a:ea typeface="맑은 고딕" pitchFamily="50" charset="-127"/>
                </a:rPr>
                <a:t>[L.</a:t>
              </a:r>
              <a:r>
                <a:rPr lang="ko-KR" altLang="en-US" sz="900" i="1">
                  <a:latin typeface="Calibri" pitchFamily="34" charset="0"/>
                  <a:ea typeface="맑은 고딕" pitchFamily="50" charset="-127"/>
                </a:rPr>
                <a:t> </a:t>
              </a:r>
              <a:r>
                <a:rPr lang="en-US" altLang="ko-KR" sz="900" i="1">
                  <a:latin typeface="Calibri" pitchFamily="34" charset="0"/>
                  <a:ea typeface="맑은 고딕" pitchFamily="50" charset="-127"/>
                </a:rPr>
                <a:t>Stahle et al, Chemom. Intell. Lab. syst., 1989]</a:t>
              </a:r>
              <a:endParaRPr lang="ko-KR" altLang="en-US" sz="900" i="1" dirty="0" err="1">
                <a:latin typeface="Calibri" pitchFamily="34" charset="0"/>
                <a:ea typeface="맑은 고딕" pitchFamily="50" charset="-127"/>
              </a:endParaRPr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2BFC627-023F-46DB-981A-EA8BC22F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346247"/>
              <a:ext cx="2292350" cy="17149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6AA8B20F-AD5A-45FD-A227-FCC5EC41D277}"/>
                    </a:ext>
                  </a:extLst>
                </p:cNvPr>
                <p:cNvSpPr/>
                <p:nvPr/>
              </p:nvSpPr>
              <p:spPr>
                <a:xfrm>
                  <a:off x="6946191" y="3167777"/>
                  <a:ext cx="1348254" cy="9330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3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sz="1200" b="1" i="1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ko-KR" sz="12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f>
                              <m:fPr>
                                <m:type m:val="skw"/>
                                <m:ctrlPr>
                                  <a:rPr lang="en-US" altLang="ko-KR" sz="1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𝑺𝑺𝑸</m:t>
                                    </m:r>
                                  </m:e>
                                  <m: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𝒅𝒇</m:t>
                                    </m:r>
                                  </m:e>
                                  <m: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f>
                              <m:fPr>
                                <m:type m:val="skw"/>
                                <m:ctrlPr>
                                  <a:rPr lang="en-US" altLang="ko-KR" sz="1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𝑺𝑺𝑸</m:t>
                                    </m:r>
                                  </m:e>
                                  <m: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𝒅𝒇</m:t>
                                    </m:r>
                                  </m:e>
                                  <m: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oMath>
                    </m:oMathPara>
                  </a14:m>
                  <a:endParaRPr lang="ko-KR" altLang="en-US" sz="1200" b="1" dirty="0" err="1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6AA8B20F-AD5A-45FD-A227-FCC5EC41D2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191" y="3167777"/>
                  <a:ext cx="1348254" cy="9330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793EE223-EBA5-415F-8BC1-8DECB817A457}"/>
                </a:ext>
              </a:extLst>
            </p:cNvPr>
            <p:cNvGrpSpPr/>
            <p:nvPr/>
          </p:nvGrpSpPr>
          <p:grpSpPr>
            <a:xfrm>
              <a:off x="5457008" y="4362794"/>
              <a:ext cx="2515653" cy="398007"/>
              <a:chOff x="4540383" y="4232899"/>
              <a:chExt cx="2515653" cy="398007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36A9F926-619A-4F14-9A4A-E0F0B77DEFD1}"/>
                  </a:ext>
                </a:extLst>
              </p:cNvPr>
              <p:cNvSpPr/>
              <p:nvPr/>
            </p:nvSpPr>
            <p:spPr>
              <a:xfrm>
                <a:off x="4652235" y="4232899"/>
                <a:ext cx="2403801" cy="3980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b="1">
                    <a:solidFill>
                      <a:schemeClr val="tx1"/>
                    </a:solidFill>
                    <a:latin typeface="Calibri" pitchFamily="34" charset="0"/>
                  </a:rPr>
                  <a:t>Absolute influence evaluation</a:t>
                </a:r>
              </a:p>
            </p:txBody>
          </p:sp>
          <p:sp>
            <p:nvSpPr>
              <p:cNvPr id="38" name="화살표: 오른쪽 37">
                <a:extLst>
                  <a:ext uri="{FF2B5EF4-FFF2-40B4-BE49-F238E27FC236}">
                    <a16:creationId xmlns:a16="http://schemas.microsoft.com/office/drawing/2014/main" id="{1D323DBB-2E02-4585-98C5-25797514FA9E}"/>
                  </a:ext>
                </a:extLst>
              </p:cNvPr>
              <p:cNvSpPr/>
              <p:nvPr/>
            </p:nvSpPr>
            <p:spPr>
              <a:xfrm>
                <a:off x="4540383" y="4353150"/>
                <a:ext cx="175111" cy="182904"/>
              </a:xfrm>
              <a:prstGeom prst="rightArrow">
                <a:avLst>
                  <a:gd name="adj1" fmla="val 46120"/>
                  <a:gd name="adj2" fmla="val 48733"/>
                </a:avLst>
              </a:prstGeom>
              <a:solidFill>
                <a:srgbClr val="2924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Calibri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ED479390-0857-43F0-891F-DE78EC9FE472}"/>
                    </a:ext>
                  </a:extLst>
                </p:cNvPr>
                <p:cNvSpPr/>
                <p:nvPr/>
              </p:nvSpPr>
              <p:spPr>
                <a:xfrm>
                  <a:off x="7058247" y="1812533"/>
                  <a:ext cx="1956307" cy="6346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𝑺𝑺𝑸</m:t>
                            </m:r>
                          </m:e>
                          <m:sub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  <m:r>
                          <a:rPr lang="en-US" altLang="ko-KR" sz="1200" b="1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ko-KR" sz="12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ko-KR" sz="12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ko-KR" sz="12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sz="1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sup>
                              <m:e>
                                <m:sSup>
                                  <m:sSupPr>
                                    <m:ctrlP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𝒊𝒋</m:t>
                                        </m:r>
                                      </m:sub>
                                    </m:s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en-US" altLang="ko-KR" sz="12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  <m:r>
                          <a:rPr lang="en-US" altLang="ko-KR" sz="1200" b="1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ED479390-0857-43F0-891F-DE78EC9FE4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8247" y="1812533"/>
                  <a:ext cx="1956307" cy="63466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4E40A27E-BA8B-46E8-9563-FF6135466B28}"/>
                    </a:ext>
                  </a:extLst>
                </p:cNvPr>
                <p:cNvSpPr/>
                <p:nvPr/>
              </p:nvSpPr>
              <p:spPr>
                <a:xfrm>
                  <a:off x="7058246" y="2423685"/>
                  <a:ext cx="105189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𝒅𝒇</m:t>
                            </m:r>
                          </m:e>
                          <m:sub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ko-KR" sz="1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2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altLang="ko-KR" sz="1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200" b="1" i="1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altLang="ko-KR" sz="1200" b="1" i="1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4E40A27E-BA8B-46E8-9563-FF6135466B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8246" y="2423685"/>
                  <a:ext cx="1051890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직사각형 44">
                  <a:extLst>
                    <a:ext uri="{FF2B5EF4-FFF2-40B4-BE49-F238E27FC236}">
                      <a16:creationId xmlns:a16="http://schemas.microsoft.com/office/drawing/2014/main" id="{CCDDF5BE-FD46-423A-BDD0-A9783A9F0C31}"/>
                    </a:ext>
                  </a:extLst>
                </p:cNvPr>
                <p:cNvSpPr/>
                <p:nvPr/>
              </p:nvSpPr>
              <p:spPr>
                <a:xfrm>
                  <a:off x="7058246" y="2591350"/>
                  <a:ext cx="1457900" cy="6192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𝒅𝒇</m:t>
                            </m:r>
                          </m:e>
                          <m:sub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  <m:r>
                          <a:rPr lang="en-US" altLang="ko-KR" sz="1200" b="1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  <m:e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ko-KR" sz="12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ko-KR" sz="12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45" name="직사각형 44">
                  <a:extLst>
                    <a:ext uri="{FF2B5EF4-FFF2-40B4-BE49-F238E27FC236}">
                      <a16:creationId xmlns:a16="http://schemas.microsoft.com/office/drawing/2014/main" id="{CCDDF5BE-FD46-423A-BDD0-A9783A9F0C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8246" y="2591350"/>
                  <a:ext cx="1457900" cy="619272"/>
                </a:xfrm>
                <a:prstGeom prst="rect">
                  <a:avLst/>
                </a:prstGeom>
                <a:blipFill>
                  <a:blip r:embed="rId8"/>
                  <a:stretch>
                    <a:fillRect l="-1674" t="-92157" r="-30962" b="-13823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왼쪽 대괄호 16">
              <a:extLst>
                <a:ext uri="{FF2B5EF4-FFF2-40B4-BE49-F238E27FC236}">
                  <a16:creationId xmlns:a16="http://schemas.microsoft.com/office/drawing/2014/main" id="{8FE2A4A9-0EF7-4575-AE79-455F02093E8C}"/>
                </a:ext>
              </a:extLst>
            </p:cNvPr>
            <p:cNvSpPr/>
            <p:nvPr/>
          </p:nvSpPr>
          <p:spPr>
            <a:xfrm>
              <a:off x="6959600" y="1536549"/>
              <a:ext cx="132346" cy="586748"/>
            </a:xfrm>
            <a:prstGeom prst="leftBracke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왼쪽 대괄호 82">
              <a:extLst>
                <a:ext uri="{FF2B5EF4-FFF2-40B4-BE49-F238E27FC236}">
                  <a16:creationId xmlns:a16="http://schemas.microsoft.com/office/drawing/2014/main" id="{FA53B747-5881-48E8-8115-7CA4273ADE54}"/>
                </a:ext>
              </a:extLst>
            </p:cNvPr>
            <p:cNvSpPr/>
            <p:nvPr/>
          </p:nvSpPr>
          <p:spPr>
            <a:xfrm>
              <a:off x="6958596" y="2585560"/>
              <a:ext cx="132346" cy="328521"/>
            </a:xfrm>
            <a:prstGeom prst="leftBracke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4C56304-924B-4E72-A26C-05BDB58C7AB2}"/>
              </a:ext>
            </a:extLst>
          </p:cNvPr>
          <p:cNvGrpSpPr/>
          <p:nvPr/>
        </p:nvGrpSpPr>
        <p:grpSpPr>
          <a:xfrm>
            <a:off x="2252713" y="835454"/>
            <a:ext cx="2482496" cy="3922048"/>
            <a:chOff x="2252713" y="835454"/>
            <a:chExt cx="2482496" cy="3922048"/>
          </a:xfrm>
        </p:grpSpPr>
        <p:sp>
          <p:nvSpPr>
            <p:cNvPr id="58" name="모서리가 둥근 직사각형 9">
              <a:extLst>
                <a:ext uri="{FF2B5EF4-FFF2-40B4-BE49-F238E27FC236}">
                  <a16:creationId xmlns:a16="http://schemas.microsoft.com/office/drawing/2014/main" id="{410A3F7A-5CAB-4C1F-ADC9-114C06644D9C}"/>
                </a:ext>
              </a:extLst>
            </p:cNvPr>
            <p:cNvSpPr/>
            <p:nvPr/>
          </p:nvSpPr>
          <p:spPr>
            <a:xfrm>
              <a:off x="2276315" y="835454"/>
              <a:ext cx="2132323" cy="234000"/>
            </a:xfrm>
            <a:prstGeom prst="roundRect">
              <a:avLst>
                <a:gd name="adj" fmla="val 2939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>
                  <a:latin typeface="Calibri" pitchFamily="34" charset="0"/>
                </a:rPr>
                <a:t>Range Analysis</a:t>
              </a:r>
              <a:endParaRPr lang="ko-KR" altLang="en-US" sz="1600" b="1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3E1D7E6-F844-4C41-A348-110A02EA45B9}"/>
                    </a:ext>
                  </a:extLst>
                </p:cNvPr>
                <p:cNvSpPr txBox="1"/>
                <p:nvPr/>
              </p:nvSpPr>
              <p:spPr>
                <a:xfrm>
                  <a:off x="2455037" y="1913584"/>
                  <a:ext cx="2031524" cy="1608967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>
                    <a:lnSpc>
                      <a:spcPct val="13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300" b="1" i="1" smtClean="0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1300" b="1" i="1" smtClean="0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ko-KR" sz="1300" b="1" i="1" smtClean="0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𝒋</m:t>
                            </m:r>
                          </m:sub>
                        </m:sSub>
                        <m:r>
                          <a:rPr lang="en-US" altLang="ko-KR" sz="1300" b="1" i="1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ko-KR" sz="13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</m:ctrlPr>
                          </m:naryPr>
                          <m:sub>
                            <m:r>
                              <a:rPr lang="en-US" altLang="ko-KR" sz="1300" b="1" i="1" smtClean="0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𝒊</m:t>
                            </m:r>
                            <m:r>
                              <a:rPr lang="en-US" altLang="ko-KR" sz="13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=</m:t>
                            </m:r>
                            <m:r>
                              <a:rPr lang="en-US" altLang="ko-KR" sz="13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𝟏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  <m:t>𝒋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  <m:t>𝒊𝒋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altLang="ko-KR" sz="1300" b="1" i="1">
                    <a:latin typeface="Cambria Math" panose="02040503050406030204" pitchFamily="18" charset="0"/>
                    <a:ea typeface="맑은 고딕" pitchFamily="50" charset="-127"/>
                  </a:endParaRPr>
                </a:p>
                <a:p>
                  <a:pPr>
                    <a:lnSpc>
                      <a:spcPct val="13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3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1300" b="1" i="1" smtClean="0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ko-KR" sz="13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𝒋</m:t>
                            </m:r>
                          </m:sub>
                        </m:sSub>
                        <m:r>
                          <a:rPr lang="en-US" altLang="ko-KR" sz="1300" b="1" i="1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1300" b="1" i="1" smtClean="0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  <m:t>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  <m:t>𝒋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ko-KR" sz="1300" b="1" dirty="0">
                    <a:latin typeface="Calibri" pitchFamily="34" charset="0"/>
                    <a:ea typeface="맑은 고딕" pitchFamily="50" charset="-127"/>
                  </a:endParaRPr>
                </a:p>
                <a:p>
                  <a:pPr>
                    <a:lnSpc>
                      <a:spcPct val="13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3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1300" b="1" i="1" smtClean="0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ko-KR" sz="13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𝒋</m:t>
                            </m:r>
                          </m:sub>
                        </m:sSub>
                        <m:r>
                          <a:rPr lang="en-US" altLang="ko-KR" sz="1300" b="1" i="1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=</m:t>
                        </m:r>
                        <m:r>
                          <a:rPr lang="en-US" altLang="ko-KR" sz="1300" b="1" i="1" smtClean="0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𝒎𝒂𝒙</m:t>
                        </m:r>
                        <m:d>
                          <m:dPr>
                            <m:ctrlPr>
                              <a:rPr lang="en-US" altLang="ko-KR" sz="1300" b="1" i="1" smtClean="0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ko-KR" sz="1300" b="1" i="1" smtClean="0">
                                    <a:latin typeface="Cambria Math" panose="02040503050406030204" pitchFamily="18" charset="0"/>
                                    <a:ea typeface="맑은 고딕" pitchFamily="50" charset="-127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300" b="1" i="1" smtClean="0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−</m:t>
                        </m:r>
                        <m:r>
                          <a:rPr lang="en-US" altLang="ko-KR" sz="1300" b="1" i="1" smtClean="0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𝒎𝒊𝒏</m:t>
                        </m:r>
                        <m:r>
                          <a:rPr lang="en-US" altLang="ko-KR" sz="1300" b="1" i="1" smtClean="0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3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13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ko-KR" sz="1300" b="1" i="1">
                                <a:latin typeface="Cambria Math" panose="02040503050406030204" pitchFamily="18" charset="0"/>
                                <a:ea typeface="맑은 고딕" pitchFamily="50" charset="-127"/>
                              </a:rPr>
                              <m:t>𝒋</m:t>
                            </m:r>
                          </m:sub>
                        </m:sSub>
                        <m:r>
                          <a:rPr lang="en-US" altLang="ko-KR" sz="1300" b="1" i="1" smtClean="0">
                            <a:latin typeface="Cambria Math" panose="02040503050406030204" pitchFamily="18" charset="0"/>
                            <a:ea typeface="맑은 고딕" pitchFamily="50" charset="-127"/>
                          </a:rPr>
                          <m:t>)</m:t>
                        </m:r>
                      </m:oMath>
                    </m:oMathPara>
                  </a14:m>
                  <a:endParaRPr lang="en-US" altLang="ko-KR" sz="1300" b="1" dirty="0">
                    <a:latin typeface="Calibri" pitchFamily="34" charset="0"/>
                    <a:ea typeface="맑은 고딕" pitchFamily="50" charset="-127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3E1D7E6-F844-4C41-A348-110A02EA45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037" y="1913584"/>
                  <a:ext cx="2031524" cy="1608967"/>
                </a:xfrm>
                <a:prstGeom prst="rect">
                  <a:avLst/>
                </a:prstGeom>
                <a:blipFill>
                  <a:blip r:embed="rId9"/>
                  <a:stretch>
                    <a:fillRect l="-3003" b="-15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모서리가 둥근 직사각형 7">
              <a:extLst>
                <a:ext uri="{FF2B5EF4-FFF2-40B4-BE49-F238E27FC236}">
                  <a16:creationId xmlns:a16="http://schemas.microsoft.com/office/drawing/2014/main" id="{8730554D-BBC6-415F-A5DC-04878BDEBB91}"/>
                </a:ext>
              </a:extLst>
            </p:cNvPr>
            <p:cNvSpPr/>
            <p:nvPr/>
          </p:nvSpPr>
          <p:spPr>
            <a:xfrm>
              <a:off x="2252713" y="3630381"/>
              <a:ext cx="2241628" cy="570464"/>
            </a:xfrm>
            <a:prstGeom prst="roundRect">
              <a:avLst>
                <a:gd name="adj" fmla="val 11647"/>
              </a:avLst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ko-KR" altLang="en-US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DF4B0FF-00C5-4FD8-8395-DB1F1CFAE06F}"/>
                </a:ext>
              </a:extLst>
            </p:cNvPr>
            <p:cNvSpPr txBox="1"/>
            <p:nvPr/>
          </p:nvSpPr>
          <p:spPr>
            <a:xfrm>
              <a:off x="2308005" y="4181844"/>
              <a:ext cx="2132324" cy="27860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ko-KR" sz="900" i="1">
                  <a:latin typeface="Calibri" pitchFamily="34" charset="0"/>
                  <a:ea typeface="맑은 고딕" pitchFamily="50" charset="-127"/>
                </a:rPr>
                <a:t>[M. Patil et al, Int J Energy Research, 2020]</a:t>
              </a:r>
              <a:endParaRPr lang="ko-KR" altLang="en-US" sz="900" i="1" dirty="0" err="1">
                <a:latin typeface="Calibri" pitchFamily="34" charset="0"/>
                <a:ea typeface="맑은 고딕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43BD0F9-B191-4803-AB54-7CEC1EC7749C}"/>
                    </a:ext>
                  </a:extLst>
                </p:cNvPr>
                <p:cNvSpPr txBox="1"/>
                <p:nvPr/>
              </p:nvSpPr>
              <p:spPr>
                <a:xfrm>
                  <a:off x="2334186" y="3716539"/>
                  <a:ext cx="2160155" cy="427296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R="0" algn="l" defTabSz="914400" rtl="0" eaLnBrk="1" fontAlgn="auto" latinLnBrk="1" hangingPunct="1"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</a:pPr>
                  <a14:m>
                    <m:oMath xmlns:m="http://schemas.openxmlformats.org/officeDocument/2006/math"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𝒑</m:t>
                      </m:r>
                    </m:oMath>
                  </a14:m>
                  <a:r>
                    <a:rPr lang="en-US" altLang="ko-KR" sz="1200" b="1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</a:rPr>
                    <a:t> : </a:t>
                  </a:r>
                  <a:r>
                    <a:rPr lang="en-US" altLang="ko-KR" sz="1200">
                      <a:solidFill>
                        <a:schemeClr val="tx1"/>
                      </a:solidFill>
                      <a:latin typeface="Calibri" pitchFamily="34" charset="0"/>
                      <a:ea typeface="맑은 고딕" pitchFamily="50" charset="-127"/>
                    </a:rPr>
                    <a:t>Number of groups</a:t>
                  </a:r>
                </a:p>
                <a:p>
                  <a:pPr>
                    <a:spcBef>
                      <a:spcPct val="200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𝒏</m:t>
                          </m:r>
                        </m:e>
                        <m:sub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𝒋</m:t>
                          </m:r>
                        </m:sub>
                      </m:sSub>
                    </m:oMath>
                  </a14:m>
                  <a:r>
                    <a:rPr lang="en-US" altLang="ko-KR" sz="1200" b="1">
                      <a:latin typeface="Calibri" pitchFamily="34" charset="0"/>
                      <a:ea typeface="맑은 고딕" pitchFamily="50" charset="-127"/>
                    </a:rPr>
                    <a:t> : </a:t>
                  </a:r>
                  <a:r>
                    <a:rPr lang="en-US" altLang="ko-KR" sz="1200">
                      <a:latin typeface="Calibri" pitchFamily="34" charset="0"/>
                      <a:ea typeface="맑은 고딕" pitchFamily="50" charset="-127"/>
                    </a:rPr>
                    <a:t>Number of </a:t>
                  </a:r>
                  <a:r>
                    <a:rPr lang="en-US" altLang="ko-KR" sz="1200">
                      <a:latin typeface="Calibri" pitchFamily="34" charset="0"/>
                    </a:rPr>
                    <a:t>level j components</a:t>
                  </a:r>
                  <a:endParaRPr lang="en-US" altLang="ko-KR"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43BD0F9-B191-4803-AB54-7CEC1EC77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186" y="3716539"/>
                  <a:ext cx="2160155" cy="427296"/>
                </a:xfrm>
                <a:prstGeom prst="rect">
                  <a:avLst/>
                </a:prstGeom>
                <a:blipFill>
                  <a:blip r:embed="rId10"/>
                  <a:stretch>
                    <a:fillRect l="-2542" t="-11429" r="-2825" b="-17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E6BC41D1-1690-4134-92C9-B0338DBF71E4}"/>
                </a:ext>
              </a:extLst>
            </p:cNvPr>
            <p:cNvSpPr/>
            <p:nvPr/>
          </p:nvSpPr>
          <p:spPr>
            <a:xfrm>
              <a:off x="2384190" y="4359495"/>
              <a:ext cx="2351019" cy="3980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Relative influence evaluation</a:t>
              </a:r>
            </a:p>
          </p:txBody>
        </p:sp>
        <p:sp>
          <p:nvSpPr>
            <p:cNvPr id="64" name="화살표: 오른쪽 63">
              <a:extLst>
                <a:ext uri="{FF2B5EF4-FFF2-40B4-BE49-F238E27FC236}">
                  <a16:creationId xmlns:a16="http://schemas.microsoft.com/office/drawing/2014/main" id="{57D81BB4-855D-42D0-94B3-C608FCEE1566}"/>
                </a:ext>
              </a:extLst>
            </p:cNvPr>
            <p:cNvSpPr/>
            <p:nvPr/>
          </p:nvSpPr>
          <p:spPr>
            <a:xfrm>
              <a:off x="2272338" y="4479746"/>
              <a:ext cx="175111" cy="182904"/>
            </a:xfrm>
            <a:prstGeom prst="rightArrow">
              <a:avLst>
                <a:gd name="adj1" fmla="val 46120"/>
                <a:gd name="adj2" fmla="val 48733"/>
              </a:avLst>
            </a:prstGeom>
            <a:solidFill>
              <a:srgbClr val="29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Calibri" pitchFamily="34" charset="0"/>
              </a:endParaRPr>
            </a:p>
          </p:txBody>
        </p:sp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AFB8FB9-BE44-4E3A-9E1F-BE532C0BF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46867" y="1181011"/>
              <a:ext cx="1975884" cy="910382"/>
            </a:xfrm>
            <a:prstGeom prst="rect">
              <a:avLst/>
            </a:prstGeom>
          </p:spPr>
        </p:pic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2EA9B211-172E-4B4A-B698-5C874D6D2BEF}"/>
                </a:ext>
              </a:extLst>
            </p:cNvPr>
            <p:cNvSpPr/>
            <p:nvPr/>
          </p:nvSpPr>
          <p:spPr>
            <a:xfrm>
              <a:off x="2414641" y="1528634"/>
              <a:ext cx="1037108" cy="2374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>
                  <a:solidFill>
                    <a:schemeClr val="tx1"/>
                  </a:solidFill>
                  <a:latin typeface="Calibri" pitchFamily="34" charset="0"/>
                </a:rPr>
                <a:t>Avg(B) – Avg(A)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93261E6-CDEF-4B4D-809B-E581DDCB4BBB}"/>
              </a:ext>
            </a:extLst>
          </p:cNvPr>
          <p:cNvGrpSpPr/>
          <p:nvPr/>
        </p:nvGrpSpPr>
        <p:grpSpPr>
          <a:xfrm>
            <a:off x="176530" y="835454"/>
            <a:ext cx="1958100" cy="3814496"/>
            <a:chOff x="176530" y="835454"/>
            <a:chExt cx="1958100" cy="3814496"/>
          </a:xfrm>
        </p:grpSpPr>
        <p:sp>
          <p:nvSpPr>
            <p:cNvPr id="41" name="모서리가 둥근 직사각형 9">
              <a:extLst>
                <a:ext uri="{FF2B5EF4-FFF2-40B4-BE49-F238E27FC236}">
                  <a16:creationId xmlns:a16="http://schemas.microsoft.com/office/drawing/2014/main" id="{3F6A8A4C-F2E3-4016-99F0-5DF34AAAEE2A}"/>
                </a:ext>
              </a:extLst>
            </p:cNvPr>
            <p:cNvSpPr/>
            <p:nvPr/>
          </p:nvSpPr>
          <p:spPr>
            <a:xfrm>
              <a:off x="176530" y="835454"/>
              <a:ext cx="1958100" cy="234000"/>
            </a:xfrm>
            <a:prstGeom prst="roundRect">
              <a:avLst>
                <a:gd name="adj" fmla="val 2939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>
                  <a:latin typeface="Calibri" pitchFamily="34" charset="0"/>
                </a:rPr>
                <a:t>Orthogonal Array</a:t>
              </a:r>
              <a:endParaRPr lang="ko-KR" altLang="en-US" sz="1600" b="1" dirty="0">
                <a:latin typeface="Calibri" pitchFamily="34" charset="0"/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F2D914AC-0CF1-44DE-B589-54033F655040}"/>
                </a:ext>
              </a:extLst>
            </p:cNvPr>
            <p:cNvGrpSpPr/>
            <p:nvPr/>
          </p:nvGrpSpPr>
          <p:grpSpPr>
            <a:xfrm>
              <a:off x="201682" y="3630380"/>
              <a:ext cx="1907796" cy="1019570"/>
              <a:chOff x="164628" y="3877321"/>
              <a:chExt cx="1907796" cy="1019570"/>
            </a:xfrm>
          </p:grpSpPr>
          <p:sp>
            <p:nvSpPr>
              <p:cNvPr id="91" name="모서리가 둥근 직사각형 7">
                <a:extLst>
                  <a:ext uri="{FF2B5EF4-FFF2-40B4-BE49-F238E27FC236}">
                    <a16:creationId xmlns:a16="http://schemas.microsoft.com/office/drawing/2014/main" id="{79A7E9D2-36D3-4A27-92AF-BDCEF0ADF2B7}"/>
                  </a:ext>
                </a:extLst>
              </p:cNvPr>
              <p:cNvSpPr/>
              <p:nvPr/>
            </p:nvSpPr>
            <p:spPr>
              <a:xfrm>
                <a:off x="174019" y="3905317"/>
                <a:ext cx="1889014" cy="991574"/>
              </a:xfrm>
              <a:prstGeom prst="roundRect">
                <a:avLst>
                  <a:gd name="adj" fmla="val 7298"/>
                </a:avLst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ko-KR" altLang="en-US" b="1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279EF297-517A-42BE-BD99-EE2CC214CDE9}"/>
                  </a:ext>
                </a:extLst>
              </p:cNvPr>
              <p:cNvSpPr/>
              <p:nvPr/>
            </p:nvSpPr>
            <p:spPr>
              <a:xfrm>
                <a:off x="164628" y="3877321"/>
                <a:ext cx="1907796" cy="1019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>
                    <a:solidFill>
                      <a:schemeClr val="tx1"/>
                    </a:solidFill>
                    <a:latin typeface="Calibri" pitchFamily="34" charset="0"/>
                  </a:rPr>
                  <a:t>Minimal case number</a:t>
                </a:r>
              </a:p>
              <a:p>
                <a:pPr marL="171450" indent="-1714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>
                    <a:solidFill>
                      <a:schemeClr val="tx1"/>
                    </a:solidFill>
                    <a:latin typeface="Calibri" pitchFamily="34" charset="0"/>
                  </a:rPr>
                  <a:t>Focus on main effect</a:t>
                </a:r>
              </a:p>
              <a:p>
                <a:pPr marL="171450" indent="-1714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200">
                    <a:solidFill>
                      <a:schemeClr val="tx1"/>
                    </a:solidFill>
                    <a:latin typeface="Calibri" pitchFamily="34" charset="0"/>
                  </a:rPr>
                  <a:t>Statistical independence of factor combinations</a:t>
                </a:r>
              </a:p>
            </p:txBody>
          </p:sp>
        </p:grpSp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27573478-35A1-4177-9DF6-38F044E61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3502" y="1613535"/>
              <a:ext cx="1905976" cy="1979687"/>
            </a:xfrm>
            <a:prstGeom prst="rect">
              <a:avLst/>
            </a:prstGeom>
          </p:spPr>
        </p:pic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768443F9-D1B6-4C5E-A9FF-6D24CC14F860}"/>
                </a:ext>
              </a:extLst>
            </p:cNvPr>
            <p:cNvSpPr/>
            <p:nvPr/>
          </p:nvSpPr>
          <p:spPr>
            <a:xfrm>
              <a:off x="201682" y="1141435"/>
              <a:ext cx="1907796" cy="4469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4 Factors x 4 Levels</a:t>
              </a:r>
            </a:p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  <a:sym typeface="Wingdings" panose="05000000000000000000" pitchFamily="2" charset="2"/>
                </a:rPr>
                <a:t> L16 Orthogonal Array</a:t>
              </a:r>
              <a:endParaRPr lang="en-US" altLang="ko-KR" sz="12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22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Methodology - Research Flow</a:t>
            </a:r>
            <a:endParaRPr lang="en-US" sz="2400" b="1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4B98C461-D2E1-48D2-919D-90836950F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903388"/>
              </p:ext>
            </p:extLst>
          </p:nvPr>
        </p:nvGraphicFramePr>
        <p:xfrm>
          <a:off x="312365" y="831929"/>
          <a:ext cx="4999930" cy="1828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58180">
                  <a:extLst>
                    <a:ext uri="{9D8B030D-6E8A-4147-A177-3AD203B41FA5}">
                      <a16:colId xmlns:a16="http://schemas.microsoft.com/office/drawing/2014/main" val="604153469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55843388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237551042"/>
                    </a:ext>
                  </a:extLst>
                </a:gridCol>
              </a:tblGrid>
              <a:tr h="24742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/>
                        <a:t>Parameter</a:t>
                      </a:r>
                      <a:endParaRPr lang="ko-KR" altLang="en-US" sz="14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/>
                        <a:t>Value</a:t>
                      </a:r>
                      <a:endParaRPr lang="ko-KR" altLang="en-US" sz="14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1520108"/>
                  </a:ext>
                </a:extLst>
              </a:tr>
              <a:tr h="247425">
                <a:tc rowSpan="3"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/>
                        <a:t>Coolant</a:t>
                      </a:r>
                      <a:endParaRPr lang="ko-KR" altLang="en-US" sz="1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/>
                        <a:t>Inlet temperature [</a:t>
                      </a:r>
                      <a:r>
                        <a:rPr lang="en-US" altLang="ko-KR" sz="1400" b="1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℃</a:t>
                      </a:r>
                      <a:r>
                        <a:rPr lang="en-US" altLang="ko-KR" sz="1400" b="1"/>
                        <a:t>]</a:t>
                      </a:r>
                      <a:endParaRPr lang="ko-KR" altLang="en-US" sz="14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/>
                        <a:t>15, 20, 25, 30</a:t>
                      </a:r>
                      <a:endParaRPr lang="ko-KR" altLang="en-US" sz="14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9065646"/>
                  </a:ext>
                </a:extLst>
              </a:tr>
              <a:tr h="247425">
                <a:tc vMerge="1"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400" b="1"/>
                        <a:t>Mass flow rate [LPM]</a:t>
                      </a:r>
                      <a:endParaRPr lang="ko-KR" altLang="en-US" sz="1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/>
                        <a:t>Single: 2.5, 5, 7.5, 10</a:t>
                      </a:r>
                      <a:endParaRPr lang="ko-KR" altLang="en-US" sz="14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12434"/>
                  </a:ext>
                </a:extLst>
              </a:tr>
              <a:tr h="247425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/>
                        <a:t>Double: 1.25, 2.5, 3.75, 5</a:t>
                      </a:r>
                      <a:endParaRPr lang="ko-KR" altLang="en-US" sz="14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2094174"/>
                  </a:ext>
                </a:extLst>
              </a:tr>
              <a:tr h="2474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/>
                        <a:t>Pad : Al plate </a:t>
                      </a:r>
                      <a:endParaRPr lang="ko-KR" altLang="en-US" sz="14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/>
                        <a:t>Ratio</a:t>
                      </a:r>
                      <a:endParaRPr lang="ko-KR" altLang="en-US" sz="14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/>
                        <a:t>9:0, 6:3, 3:6, 0:9</a:t>
                      </a:r>
                      <a:endParaRPr lang="ko-KR" altLang="en-US" sz="1400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3516814"/>
                  </a:ext>
                </a:extLst>
              </a:tr>
              <a:tr h="2474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/>
                        <a:t>Gap filler</a:t>
                      </a:r>
                      <a:endParaRPr lang="ko-KR" altLang="en-US" sz="1400" b="1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/>
                        <a:t>Thickness [mm]</a:t>
                      </a:r>
                      <a:endParaRPr lang="ko-KR" altLang="en-US" sz="1400" b="1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/>
                        <a:t>2, 3, 4, 5</a:t>
                      </a:r>
                      <a:endParaRPr lang="ko-KR" altLang="en-US" sz="1400" b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131113"/>
                  </a:ext>
                </a:extLst>
              </a:tr>
            </a:tbl>
          </a:graphicData>
        </a:graphic>
      </p:graphicFrame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BB2EA2F8-754C-47C9-91E1-659B7C3DA2B2}"/>
              </a:ext>
            </a:extLst>
          </p:cNvPr>
          <p:cNvSpPr/>
          <p:nvPr/>
        </p:nvSpPr>
        <p:spPr>
          <a:xfrm rot="16200000">
            <a:off x="5413728" y="1584310"/>
            <a:ext cx="288032" cy="32403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85EDA841-B7BF-44D6-990B-17AD56B168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168209"/>
                  </p:ext>
                </p:extLst>
              </p:nvPr>
            </p:nvGraphicFramePr>
            <p:xfrm>
              <a:off x="5803193" y="831928"/>
              <a:ext cx="2990172" cy="1828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990172">
                      <a:extLst>
                        <a:ext uri="{9D8B030D-6E8A-4147-A177-3AD203B41FA5}">
                          <a16:colId xmlns:a16="http://schemas.microsoft.com/office/drawing/2014/main" val="171558463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Analysis Criteria</a:t>
                          </a:r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742748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400" b="0"/>
                            <a:t> </a:t>
                          </a:r>
                          <a:r>
                            <a:rPr lang="en-US" altLang="ko-KR" sz="1400" b="0"/>
                            <a:t>(Maximum temperature)</a:t>
                          </a:r>
                          <a:endParaRPr lang="ko-KR" altLang="en-US" sz="14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85054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oMath>
                          </a14:m>
                          <a:r>
                            <a:rPr lang="ko-KR" altLang="en-US" sz="1400" b="0"/>
                            <a:t> </a:t>
                          </a:r>
                          <a:r>
                            <a:rPr lang="en-US" altLang="ko-KR" sz="1400" b="0"/>
                            <a:t>(Temperatere</a:t>
                          </a:r>
                          <a:r>
                            <a:rPr lang="en-US" altLang="ko-KR" sz="1400" b="0" baseline="0"/>
                            <a:t> difference)</a:t>
                          </a:r>
                          <a:endParaRPr lang="ko-KR" altLang="en-US" sz="14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986157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altLang="ko-KR" sz="1400" b="1" i="1" smtClean="0">
                                      <a:latin typeface="Cambria Math" panose="02040503050406030204" pitchFamily="18" charset="0"/>
                                    </a:rPr>
                                    <m:t>𝒔𝒕𝒅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400" b="1">
                              <a:latin typeface="Calibri" pitchFamily="34" charset="0"/>
                            </a:rPr>
                            <a:t> </a:t>
                          </a:r>
                          <a:r>
                            <a:rPr lang="en-US" altLang="ko-KR" sz="1400" b="0">
                              <a:latin typeface="Calibri" pitchFamily="34" charset="0"/>
                            </a:rPr>
                            <a:t>(Temperature</a:t>
                          </a:r>
                          <a:r>
                            <a:rPr lang="en-US" altLang="ko-KR" sz="1400" b="0" baseline="0">
                              <a:latin typeface="Calibri" pitchFamily="34" charset="0"/>
                            </a:rPr>
                            <a:t> Standard Deviation)</a:t>
                          </a:r>
                          <a:endParaRPr lang="en-US" altLang="ko-KR" sz="1400" b="0">
                            <a:latin typeface="Calibri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94754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85EDA841-B7BF-44D6-990B-17AD56B168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168209"/>
                  </p:ext>
                </p:extLst>
              </p:nvPr>
            </p:nvGraphicFramePr>
            <p:xfrm>
              <a:off x="5803193" y="831928"/>
              <a:ext cx="2990172" cy="1828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990172">
                      <a:extLst>
                        <a:ext uri="{9D8B030D-6E8A-4147-A177-3AD203B41FA5}">
                          <a16:colId xmlns:a16="http://schemas.microsoft.com/office/drawing/2014/main" val="171558463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Analysis Criteria</a:t>
                          </a:r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742748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203" b="-2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85054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2667" r="-203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86157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02667" r="-203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94754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4EF805AB-71F8-4CE1-871B-00D70C40033C}"/>
                  </a:ext>
                </a:extLst>
              </p:cNvPr>
              <p:cNvSpPr/>
              <p:nvPr/>
            </p:nvSpPr>
            <p:spPr>
              <a:xfrm>
                <a:off x="1067001" y="3530297"/>
                <a:ext cx="7009999" cy="102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ko-KR" sz="1400" b="1">
                    <a:latin typeface="Calibri" pitchFamily="34" charset="0"/>
                  </a:rPr>
                  <a:t>: </a:t>
                </a:r>
                <a:r>
                  <a:rPr lang="en-US" altLang="ko-KR" sz="1400">
                    <a:latin typeface="Calibri" pitchFamily="34" charset="0"/>
                  </a:rPr>
                  <a:t>Maximum battery cell temperature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ko-KR" sz="1400" b="1">
                    <a:latin typeface="Calibri" pitchFamily="34" charset="0"/>
                  </a:rPr>
                  <a:t> : </a:t>
                </a:r>
                <a:r>
                  <a:rPr lang="en-US" altLang="ko-KR" sz="1400">
                    <a:latin typeface="Calibri" pitchFamily="34" charset="0"/>
                  </a:rPr>
                  <a:t>Greatest temperature difference across individual cell regions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𝒔𝒕𝒅</m:t>
                        </m:r>
                      </m:sub>
                    </m:sSub>
                  </m:oMath>
                </a14:m>
                <a:r>
                  <a:rPr lang="en-US" altLang="ko-KR" sz="1400" b="1">
                    <a:latin typeface="Calibri" pitchFamily="34" charset="0"/>
                  </a:rPr>
                  <a:t>: </a:t>
                </a:r>
                <a:r>
                  <a:rPr lang="en-US" altLang="ko-KR" sz="1400">
                    <a:latin typeface="Calibri" pitchFamily="34" charset="0"/>
                  </a:rPr>
                  <a:t>Standard deviation of the average temperatures of the battery cells within the module</a:t>
                </a:r>
                <a:endParaRPr lang="en-US" altLang="ko-KR" sz="1400" b="1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4EF805AB-71F8-4CE1-871B-00D70C400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01" y="3530297"/>
                <a:ext cx="7009999" cy="1028423"/>
              </a:xfrm>
              <a:prstGeom prst="rect">
                <a:avLst/>
              </a:prstGeom>
              <a:blipFill>
                <a:blip r:embed="rId4"/>
                <a:stretch>
                  <a:fillRect l="-87" b="-53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그룹 27">
            <a:extLst>
              <a:ext uri="{FF2B5EF4-FFF2-40B4-BE49-F238E27FC236}">
                <a16:creationId xmlns:a16="http://schemas.microsoft.com/office/drawing/2014/main" id="{7931EE72-CE69-470B-BAB1-3C439CE97B94}"/>
              </a:ext>
            </a:extLst>
          </p:cNvPr>
          <p:cNvGrpSpPr/>
          <p:nvPr/>
        </p:nvGrpSpPr>
        <p:grpSpPr>
          <a:xfrm>
            <a:off x="5062245" y="2803508"/>
            <a:ext cx="2326111" cy="996332"/>
            <a:chOff x="6748019" y="2698244"/>
            <a:chExt cx="2326111" cy="996332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00EA24F7-D201-4E66-BF04-C87F2B5C9D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636" t="36121" r="28461" b="32130"/>
            <a:stretch/>
          </p:blipFill>
          <p:spPr>
            <a:xfrm>
              <a:off x="6748019" y="3188527"/>
              <a:ext cx="1803855" cy="506049"/>
            </a:xfrm>
            <a:prstGeom prst="rect">
              <a:avLst/>
            </a:prstGeom>
          </p:spPr>
        </p:pic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ADD82A4C-EC0C-47D4-8C11-FEC3DD1BBD5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305925" y="3061031"/>
              <a:ext cx="243096" cy="14937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직사각형 1">
                  <a:extLst>
                    <a:ext uri="{FF2B5EF4-FFF2-40B4-BE49-F238E27FC236}">
                      <a16:creationId xmlns:a16="http://schemas.microsoft.com/office/drawing/2014/main" id="{30B2CC2A-CE55-41F9-9830-5FC7BA7E75F6}"/>
                    </a:ext>
                  </a:extLst>
                </p:cNvPr>
                <p:cNvSpPr/>
                <p:nvPr/>
              </p:nvSpPr>
              <p:spPr>
                <a:xfrm>
                  <a:off x="6916365" y="2775188"/>
                  <a:ext cx="62331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oMath>
                    </m:oMathPara>
                  </a14:m>
                  <a:endParaRPr lang="ko-KR" altLang="en-US" sz="1400"/>
                </a:p>
              </p:txBody>
            </p:sp>
          </mc:Choice>
          <mc:Fallback xmlns="">
            <p:sp>
              <p:nvSpPr>
                <p:cNvPr id="2" name="직사각형 1">
                  <a:extLst>
                    <a:ext uri="{FF2B5EF4-FFF2-40B4-BE49-F238E27FC236}">
                      <a16:creationId xmlns:a16="http://schemas.microsoft.com/office/drawing/2014/main" id="{30B2CC2A-CE55-41F9-9830-5FC7BA7E75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6365" y="2775188"/>
                  <a:ext cx="623312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5871D07C-AEA8-4F0D-B5E8-32727145A13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39678" y="2929076"/>
              <a:ext cx="1090100" cy="27605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2C954718-2DE6-483F-9CBF-BD9142FB2DF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67402" y="2923806"/>
              <a:ext cx="262376" cy="77077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직사각형 26">
                  <a:extLst>
                    <a:ext uri="{FF2B5EF4-FFF2-40B4-BE49-F238E27FC236}">
                      <a16:creationId xmlns:a16="http://schemas.microsoft.com/office/drawing/2014/main" id="{E9B3B013-5A98-49E9-B0C8-5968332B0184}"/>
                    </a:ext>
                  </a:extLst>
                </p:cNvPr>
                <p:cNvSpPr/>
                <p:nvPr/>
              </p:nvSpPr>
              <p:spPr>
                <a:xfrm>
                  <a:off x="8629778" y="2698244"/>
                  <a:ext cx="44435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ko-K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a14:m>
                  <a:r>
                    <a:rPr lang="en-US" altLang="ko-KR" sz="1400" b="1">
                      <a:latin typeface="Calibri" pitchFamily="34" charset="0"/>
                    </a:rPr>
                    <a:t> </a:t>
                  </a:r>
                  <a:endParaRPr lang="ko-KR" altLang="en-US" sz="1400"/>
                </a:p>
              </p:txBody>
            </p:sp>
          </mc:Choice>
          <mc:Fallback xmlns="">
            <p:sp>
              <p:nvSpPr>
                <p:cNvPr id="27" name="직사각형 26">
                  <a:extLst>
                    <a:ext uri="{FF2B5EF4-FFF2-40B4-BE49-F238E27FC236}">
                      <a16:creationId xmlns:a16="http://schemas.microsoft.com/office/drawing/2014/main" id="{E9B3B013-5A98-49E9-B0C8-5968332B01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778" y="2698244"/>
                  <a:ext cx="444352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5CB02CD-8911-4C74-9308-F1BFBE0EDF4E}"/>
              </a:ext>
            </a:extLst>
          </p:cNvPr>
          <p:cNvGrpSpPr/>
          <p:nvPr/>
        </p:nvGrpSpPr>
        <p:grpSpPr>
          <a:xfrm>
            <a:off x="7559563" y="2803508"/>
            <a:ext cx="1161660" cy="1453576"/>
            <a:chOff x="7169156" y="2757240"/>
            <a:chExt cx="1161660" cy="1453576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FC2FBAD6-B172-44E3-8E28-F84054F23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0779"/>
            <a:stretch/>
          </p:blipFill>
          <p:spPr>
            <a:xfrm>
              <a:off x="8080771" y="2757240"/>
              <a:ext cx="250045" cy="978887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D2E88F42-E8A3-41A5-AC0D-FF1537B77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35218"/>
            <a:stretch/>
          </p:blipFill>
          <p:spPr>
            <a:xfrm>
              <a:off x="7169156" y="2764950"/>
              <a:ext cx="833711" cy="975644"/>
            </a:xfrm>
            <a:prstGeom prst="rect">
              <a:avLst/>
            </a:prstGeom>
          </p:spPr>
        </p:pic>
        <p:sp>
          <p:nvSpPr>
            <p:cNvPr id="29" name="왼쪽 대괄호 28">
              <a:extLst>
                <a:ext uri="{FF2B5EF4-FFF2-40B4-BE49-F238E27FC236}">
                  <a16:creationId xmlns:a16="http://schemas.microsoft.com/office/drawing/2014/main" id="{36424FE0-4A5D-43BC-883B-B553B075B4DC}"/>
                </a:ext>
              </a:extLst>
            </p:cNvPr>
            <p:cNvSpPr/>
            <p:nvPr/>
          </p:nvSpPr>
          <p:spPr>
            <a:xfrm rot="16200000">
              <a:off x="7507285" y="3443928"/>
              <a:ext cx="155946" cy="801775"/>
            </a:xfrm>
            <a:prstGeom prst="leftBracke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2E974962-F821-44C4-8DBE-9A544205FF8A}"/>
                    </a:ext>
                  </a:extLst>
                </p:cNvPr>
                <p:cNvSpPr/>
                <p:nvPr/>
              </p:nvSpPr>
              <p:spPr>
                <a:xfrm>
                  <a:off x="7273602" y="3903039"/>
                  <a:ext cx="54957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𝒔𝒕𝒅</m:t>
                            </m:r>
                          </m:sub>
                        </m:sSub>
                      </m:oMath>
                    </m:oMathPara>
                  </a14:m>
                  <a:endParaRPr lang="ko-KR" altLang="en-US" sz="1400"/>
                </a:p>
              </p:txBody>
            </p:sp>
          </mc:Choice>
          <mc:Fallback xmlns=""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2E974962-F821-44C4-8DBE-9A544205FF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3602" y="3903039"/>
                  <a:ext cx="549574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249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C8DD4921-0E59-4FDD-969E-31549D8F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4863"/>
            <a:ext cx="7886700" cy="993775"/>
          </a:xfrm>
        </p:spPr>
        <p:txBody>
          <a:bodyPr anchor="ctr"/>
          <a:lstStyle/>
          <a:p>
            <a:pPr algn="ctr"/>
            <a:r>
              <a:rPr lang="en-US" altLang="ko-KR" sz="4000" b="1"/>
              <a:t>Results</a:t>
            </a:r>
            <a:endParaRPr lang="ko-KR" altLang="en-US" sz="4000" b="1"/>
          </a:p>
        </p:txBody>
      </p:sp>
    </p:spTree>
    <p:extLst>
      <p:ext uri="{BB962C8B-B14F-4D97-AF65-F5344CB8AC3E}">
        <p14:creationId xmlns:p14="http://schemas.microsoft.com/office/powerpoint/2010/main" val="336794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Results - Model Validation with Experiemental Results</a:t>
            </a:r>
            <a:endParaRPr lang="en-US" sz="2400" b="1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6B77815-6FC7-4CFA-95EC-762628DBB435}"/>
              </a:ext>
            </a:extLst>
          </p:cNvPr>
          <p:cNvGrpSpPr/>
          <p:nvPr/>
        </p:nvGrpSpPr>
        <p:grpSpPr>
          <a:xfrm>
            <a:off x="189373" y="878112"/>
            <a:ext cx="2381938" cy="1772085"/>
            <a:chOff x="218838" y="836712"/>
            <a:chExt cx="2381938" cy="1772085"/>
          </a:xfrm>
        </p:grpSpPr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C8DC4ECE-52FB-4EBB-A77A-B5B3AF0EA499}"/>
                </a:ext>
              </a:extLst>
            </p:cNvPr>
            <p:cNvSpPr/>
            <p:nvPr/>
          </p:nvSpPr>
          <p:spPr>
            <a:xfrm>
              <a:off x="218838" y="1125133"/>
              <a:ext cx="2381938" cy="1483664"/>
            </a:xfrm>
            <a:prstGeom prst="roundRect">
              <a:avLst>
                <a:gd name="adj" fmla="val 557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Insulation Condition</a:t>
              </a:r>
            </a:p>
            <a:p>
              <a:pPr marL="465750" indent="-285750">
                <a:lnSpc>
                  <a:spcPct val="130000"/>
                </a:lnSpc>
                <a:buFontTx/>
                <a:buChar char="-"/>
              </a:pPr>
              <a:r>
                <a:rPr lang="en-US" altLang="ko-KR" sz="1400">
                  <a:solidFill>
                    <a:schemeClr val="tx1"/>
                  </a:solidFill>
                </a:rPr>
                <a:t>15</a:t>
              </a:r>
              <a:r>
                <a:rPr lang="en-US" altLang="ko-KR" sz="140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℃, 1C rate</a:t>
              </a:r>
              <a:endParaRPr lang="en-US" altLang="ko-KR" sz="1400">
                <a:solidFill>
                  <a:schemeClr val="tx1"/>
                </a:solidFill>
              </a:endParaRPr>
            </a:p>
            <a:p>
              <a:pPr marL="465750" indent="-285750">
                <a:lnSpc>
                  <a:spcPct val="130000"/>
                </a:lnSpc>
                <a:buFontTx/>
                <a:buChar char="-"/>
              </a:pPr>
              <a:r>
                <a:rPr lang="en-US" altLang="ko-KR" sz="1400">
                  <a:solidFill>
                    <a:schemeClr val="tx1"/>
                  </a:solidFill>
                </a:rPr>
                <a:t>25</a:t>
              </a:r>
              <a:r>
                <a:rPr lang="en-US" altLang="ko-KR" sz="140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℃, 0.5C/1C rate</a:t>
              </a:r>
              <a:endParaRPr lang="en-US" altLang="ko-KR" sz="1400">
                <a:solidFill>
                  <a:schemeClr val="tx1"/>
                </a:solidFill>
                <a:latin typeface="Calibri" pitchFamily="34" charset="0"/>
              </a:endParaRP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b="1">
                  <a:solidFill>
                    <a:schemeClr val="tx1"/>
                  </a:solidFill>
                </a:rPr>
                <a:t>Ambient Condition (25</a:t>
              </a:r>
              <a:r>
                <a:rPr lang="en-US" altLang="ko-KR" sz="1400" b="1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℃)</a:t>
              </a:r>
              <a:endParaRPr lang="en-US" altLang="ko-KR" sz="1400" b="1">
                <a:solidFill>
                  <a:schemeClr val="tx1"/>
                </a:solidFill>
              </a:endParaRPr>
            </a:p>
            <a:p>
              <a:pPr marL="465750" indent="-285750">
                <a:lnSpc>
                  <a:spcPct val="130000"/>
                </a:lnSpc>
                <a:buFont typeface="Calibri" panose="020F0502020204030204" pitchFamily="34" charset="0"/>
                <a:buChar char="-"/>
              </a:pPr>
              <a:r>
                <a:rPr lang="en-US" altLang="ko-KR" sz="140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0.5C/1C/1.5C/2C rate</a:t>
              </a:r>
              <a:endParaRPr lang="en-US" altLang="ko-KR" sz="1400">
                <a:solidFill>
                  <a:schemeClr val="tx1"/>
                </a:solidFill>
              </a:endParaRPr>
            </a:p>
          </p:txBody>
        </p:sp>
        <p:sp>
          <p:nvSpPr>
            <p:cNvPr id="36" name="모서리가 둥근 직사각형 9">
              <a:extLst>
                <a:ext uri="{FF2B5EF4-FFF2-40B4-BE49-F238E27FC236}">
                  <a16:creationId xmlns:a16="http://schemas.microsoft.com/office/drawing/2014/main" id="{10DC348E-B0C8-4221-9C45-E3BD33BCE516}"/>
                </a:ext>
              </a:extLst>
            </p:cNvPr>
            <p:cNvSpPr/>
            <p:nvPr/>
          </p:nvSpPr>
          <p:spPr>
            <a:xfrm>
              <a:off x="262249" y="836712"/>
              <a:ext cx="2302707" cy="234000"/>
            </a:xfrm>
            <a:prstGeom prst="roundRect">
              <a:avLst>
                <a:gd name="adj" fmla="val 22151"/>
              </a:avLst>
            </a:prstGeom>
            <a:solidFill>
              <a:srgbClr val="C05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>
                  <a:latin typeface="Calibri" pitchFamily="34" charset="0"/>
                </a:rPr>
                <a:t>Experiment Cases</a:t>
              </a:r>
              <a:endParaRPr lang="ko-KR" alt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579196CA-0AA7-4C1B-B499-E89D725728BE}"/>
              </a:ext>
            </a:extLst>
          </p:cNvPr>
          <p:cNvGrpSpPr/>
          <p:nvPr/>
        </p:nvGrpSpPr>
        <p:grpSpPr>
          <a:xfrm>
            <a:off x="247223" y="3084946"/>
            <a:ext cx="3638467" cy="1636872"/>
            <a:chOff x="4966632" y="924873"/>
            <a:chExt cx="3638467" cy="1636872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73B12BAA-F527-4981-A93C-030011958A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43" r="9306"/>
            <a:stretch/>
          </p:blipFill>
          <p:spPr>
            <a:xfrm rot="5400000">
              <a:off x="7011932" y="719216"/>
              <a:ext cx="1386136" cy="1800199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489C8301-FAB4-415C-A48D-555A7A1B7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6" r="18584"/>
            <a:stretch/>
          </p:blipFill>
          <p:spPr>
            <a:xfrm rot="5400000">
              <a:off x="5173664" y="717841"/>
              <a:ext cx="1386135" cy="1800200"/>
            </a:xfrm>
            <a:prstGeom prst="rect">
              <a:avLst/>
            </a:prstGeom>
          </p:spPr>
        </p:pic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DD9DA3B9-A030-4D6B-8FF6-26DABC460DDC}"/>
                </a:ext>
              </a:extLst>
            </p:cNvPr>
            <p:cNvSpPr/>
            <p:nvPr/>
          </p:nvSpPr>
          <p:spPr>
            <a:xfrm>
              <a:off x="6928890" y="2222934"/>
              <a:ext cx="1552220" cy="338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ko-KR" sz="1200">
                  <a:ea typeface="Tahoma" panose="020B0604030504040204" pitchFamily="34" charset="0"/>
                  <a:cs typeface="Tahoma" panose="020B0604030504040204" pitchFamily="34" charset="0"/>
                </a:rPr>
                <a:t>▲Ambient Condition</a:t>
              </a:r>
              <a:endParaRPr lang="en-US" altLang="ko-KR" sz="1200">
                <a:ea typeface="맑은 고딕" pitchFamily="50" charset="-127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952F2EDE-F1A5-4224-B6FA-20CAB29E9EEF}"/>
                </a:ext>
              </a:extLst>
            </p:cNvPr>
            <p:cNvSpPr/>
            <p:nvPr/>
          </p:nvSpPr>
          <p:spPr>
            <a:xfrm>
              <a:off x="5046539" y="2222934"/>
              <a:ext cx="1640384" cy="338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ko-KR" sz="1200">
                  <a:ea typeface="Tahoma" panose="020B0604030504040204" pitchFamily="34" charset="0"/>
                  <a:cs typeface="Tahoma" panose="020B0604030504040204" pitchFamily="34" charset="0"/>
                </a:rPr>
                <a:t>▲Insulation Condition</a:t>
              </a:r>
              <a:endParaRPr lang="en-US" altLang="ko-KR" sz="1200">
                <a:ea typeface="맑은 고딕" pitchFamily="50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46662E8-15B0-4604-AE63-F3EEF9E0AE71}"/>
              </a:ext>
            </a:extLst>
          </p:cNvPr>
          <p:cNvGrpSpPr/>
          <p:nvPr/>
        </p:nvGrpSpPr>
        <p:grpSpPr>
          <a:xfrm>
            <a:off x="2709219" y="878112"/>
            <a:ext cx="6318400" cy="2048218"/>
            <a:chOff x="262248" y="3217285"/>
            <a:chExt cx="6523284" cy="2048218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FEB706DC-F9E6-46B7-B384-0A46EA3F0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248" y="3543084"/>
              <a:ext cx="2127366" cy="1717541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8D655B0A-BE94-4F90-95B9-AB5E7EC98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8166" y="3543084"/>
              <a:ext cx="2127366" cy="1722419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922F6219-CAC0-48AD-8BFF-366543D3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6638" y="3543084"/>
              <a:ext cx="2127367" cy="1719403"/>
            </a:xfrm>
            <a:prstGeom prst="rect">
              <a:avLst/>
            </a:prstGeom>
          </p:spPr>
        </p:pic>
        <p:sp>
          <p:nvSpPr>
            <p:cNvPr id="54" name="모서리가 둥근 직사각형 9">
              <a:extLst>
                <a:ext uri="{FF2B5EF4-FFF2-40B4-BE49-F238E27FC236}">
                  <a16:creationId xmlns:a16="http://schemas.microsoft.com/office/drawing/2014/main" id="{0E57AA8D-6A13-43FF-B608-9ABE0D90FE59}"/>
                </a:ext>
              </a:extLst>
            </p:cNvPr>
            <p:cNvSpPr/>
            <p:nvPr/>
          </p:nvSpPr>
          <p:spPr>
            <a:xfrm>
              <a:off x="270768" y="3217285"/>
              <a:ext cx="2127366" cy="234000"/>
            </a:xfrm>
            <a:prstGeom prst="roundRect">
              <a:avLst>
                <a:gd name="adj" fmla="val 27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Insulation</a:t>
              </a:r>
              <a:r>
                <a:rPr lang="ko-KR" altLang="en-US" sz="1400" b="1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Condition</a:t>
              </a:r>
              <a:endParaRPr lang="ko-KR" alt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5" name="모서리가 둥근 직사각형 9">
              <a:extLst>
                <a:ext uri="{FF2B5EF4-FFF2-40B4-BE49-F238E27FC236}">
                  <a16:creationId xmlns:a16="http://schemas.microsoft.com/office/drawing/2014/main" id="{5D9D8381-8A5C-43DC-A5CB-09B54C109E66}"/>
                </a:ext>
              </a:extLst>
            </p:cNvPr>
            <p:cNvSpPr/>
            <p:nvPr/>
          </p:nvSpPr>
          <p:spPr>
            <a:xfrm>
              <a:off x="2514871" y="3217285"/>
              <a:ext cx="4189766" cy="234000"/>
            </a:xfrm>
            <a:prstGeom prst="roundRect">
              <a:avLst>
                <a:gd name="adj" fmla="val 27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Ambient</a:t>
              </a:r>
              <a:r>
                <a:rPr lang="ko-KR" altLang="en-US" sz="1400" b="1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Condition</a:t>
              </a:r>
              <a:endParaRPr lang="ko-KR" alt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C317D18E-63F6-4F44-AD07-54934FAD9C42}"/>
                </a:ext>
              </a:extLst>
            </p:cNvPr>
            <p:cNvSpPr/>
            <p:nvPr/>
          </p:nvSpPr>
          <p:spPr>
            <a:xfrm>
              <a:off x="6217358" y="3641649"/>
              <a:ext cx="487279" cy="206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0.5C</a:t>
              </a:r>
              <a:endParaRPr lang="ko-KR" alt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ACDBB0F3-0B91-49A0-8C67-B8FD1D9C2F5B}"/>
                </a:ext>
              </a:extLst>
            </p:cNvPr>
            <p:cNvSpPr/>
            <p:nvPr/>
          </p:nvSpPr>
          <p:spPr>
            <a:xfrm>
              <a:off x="5517613" y="3641648"/>
              <a:ext cx="487279" cy="206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1C</a:t>
              </a:r>
              <a:endParaRPr lang="ko-KR" alt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1E88AEFC-5B73-4807-B6FC-B69AA4F3DF89}"/>
                </a:ext>
              </a:extLst>
            </p:cNvPr>
            <p:cNvSpPr/>
            <p:nvPr/>
          </p:nvSpPr>
          <p:spPr>
            <a:xfrm>
              <a:off x="5212804" y="3641647"/>
              <a:ext cx="487279" cy="206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1.5C</a:t>
              </a:r>
              <a:endParaRPr lang="ko-KR" alt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5A412E95-01BC-4244-B50C-2E9DFE2F8E3D}"/>
                </a:ext>
              </a:extLst>
            </p:cNvPr>
            <p:cNvSpPr/>
            <p:nvPr/>
          </p:nvSpPr>
          <p:spPr>
            <a:xfrm>
              <a:off x="4924772" y="3641647"/>
              <a:ext cx="487279" cy="206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2C</a:t>
              </a:r>
              <a:endParaRPr lang="ko-KR" alt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F28D3E5E-E436-4F48-86F8-686F33570E85}"/>
                </a:ext>
              </a:extLst>
            </p:cNvPr>
            <p:cNvSpPr/>
            <p:nvPr/>
          </p:nvSpPr>
          <p:spPr>
            <a:xfrm>
              <a:off x="3920167" y="4643851"/>
              <a:ext cx="487279" cy="206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0.5C</a:t>
              </a:r>
              <a:endParaRPr lang="ko-KR" alt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8AA72DF0-3D18-4357-AFF1-51CE249AAC54}"/>
                </a:ext>
              </a:extLst>
            </p:cNvPr>
            <p:cNvSpPr/>
            <p:nvPr/>
          </p:nvSpPr>
          <p:spPr>
            <a:xfrm>
              <a:off x="3263459" y="4436998"/>
              <a:ext cx="487279" cy="206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1C</a:t>
              </a:r>
              <a:endParaRPr lang="ko-KR" alt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3ACFAE52-1A8C-4C37-81D3-510EEF534039}"/>
                </a:ext>
              </a:extLst>
            </p:cNvPr>
            <p:cNvSpPr/>
            <p:nvPr/>
          </p:nvSpPr>
          <p:spPr>
            <a:xfrm>
              <a:off x="3090154" y="4031704"/>
              <a:ext cx="487279" cy="206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1.5C</a:t>
              </a:r>
              <a:endParaRPr lang="ko-KR" alt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FB8ED44D-2D4B-4EB2-9597-B5325F675605}"/>
                </a:ext>
              </a:extLst>
            </p:cNvPr>
            <p:cNvSpPr/>
            <p:nvPr/>
          </p:nvSpPr>
          <p:spPr>
            <a:xfrm>
              <a:off x="2907684" y="3658226"/>
              <a:ext cx="487279" cy="206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2C</a:t>
              </a:r>
              <a:endParaRPr lang="ko-KR" alt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6A90553D-7485-4703-801A-392B3AE1664C}"/>
                </a:ext>
              </a:extLst>
            </p:cNvPr>
            <p:cNvSpPr/>
            <p:nvPr/>
          </p:nvSpPr>
          <p:spPr>
            <a:xfrm>
              <a:off x="1752110" y="4338340"/>
              <a:ext cx="487279" cy="206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0.5C</a:t>
              </a:r>
              <a:endParaRPr lang="ko-KR" alt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3BD1AF90-077E-49BE-AEBD-B76D91A0FD3A}"/>
                </a:ext>
              </a:extLst>
            </p:cNvPr>
            <p:cNvSpPr/>
            <p:nvPr/>
          </p:nvSpPr>
          <p:spPr>
            <a:xfrm>
              <a:off x="423094" y="3625552"/>
              <a:ext cx="752179" cy="206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1C,</a:t>
              </a:r>
              <a:r>
                <a:rPr lang="en-US" altLang="ko-KR" sz="1200" b="1">
                  <a:solidFill>
                    <a:schemeClr val="tx1"/>
                  </a:solidFill>
                </a:rPr>
                <a:t> 25</a:t>
              </a:r>
              <a:r>
                <a:rPr lang="en-US" altLang="ko-KR" sz="1200" b="1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℃</a:t>
              </a:r>
              <a:endParaRPr lang="ko-KR" alt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66A0B540-DC3E-450D-875F-E56A454FE60B}"/>
                </a:ext>
              </a:extLst>
            </p:cNvPr>
            <p:cNvSpPr/>
            <p:nvPr/>
          </p:nvSpPr>
          <p:spPr>
            <a:xfrm>
              <a:off x="870554" y="4472577"/>
              <a:ext cx="752179" cy="206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  <a:latin typeface="Calibri" pitchFamily="34" charset="0"/>
                </a:rPr>
                <a:t>1C,</a:t>
              </a:r>
              <a:r>
                <a:rPr lang="en-US" altLang="ko-KR" sz="1200" b="1">
                  <a:solidFill>
                    <a:schemeClr val="tx1"/>
                  </a:solidFill>
                </a:rPr>
                <a:t> 15</a:t>
              </a:r>
              <a:r>
                <a:rPr lang="en-US" altLang="ko-KR" sz="1200" b="1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℃</a:t>
              </a:r>
              <a:endParaRPr lang="ko-KR" alt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823910E-E82B-42E6-A625-680F7987A83E}"/>
              </a:ext>
            </a:extLst>
          </p:cNvPr>
          <p:cNvSpPr txBox="1"/>
          <p:nvPr/>
        </p:nvSpPr>
        <p:spPr>
          <a:xfrm>
            <a:off x="5936802" y="4413111"/>
            <a:ext cx="2959976" cy="2786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</a:pPr>
            <a:r>
              <a:rPr lang="en-US" altLang="ko-KR" sz="900" i="1">
                <a:latin typeface="Calibri" pitchFamily="34" charset="0"/>
                <a:ea typeface="맑은 고딕" pitchFamily="50" charset="-127"/>
              </a:rPr>
              <a:t>[Jianqin</a:t>
            </a:r>
            <a:r>
              <a:rPr lang="ko-KR" altLang="en-US" sz="900" i="1">
                <a:latin typeface="Calibri" pitchFamily="34" charset="0"/>
                <a:ea typeface="맑은 고딕" pitchFamily="50" charset="-127"/>
              </a:rPr>
              <a:t> </a:t>
            </a:r>
            <a:r>
              <a:rPr lang="en-US" altLang="ko-KR" sz="900" i="1">
                <a:latin typeface="Calibri" pitchFamily="34" charset="0"/>
                <a:ea typeface="맑은 고딕" pitchFamily="50" charset="-127"/>
              </a:rPr>
              <a:t>Wang</a:t>
            </a:r>
            <a:r>
              <a:rPr lang="ko-KR" altLang="en-US" sz="900" i="1">
                <a:latin typeface="Calibri" pitchFamily="34" charset="0"/>
                <a:ea typeface="맑은 고딕" pitchFamily="50" charset="-127"/>
              </a:rPr>
              <a:t> </a:t>
            </a:r>
            <a:r>
              <a:rPr lang="en-US" altLang="ko-KR" sz="900" i="1">
                <a:latin typeface="Calibri" pitchFamily="34" charset="0"/>
                <a:ea typeface="맑은 고딕" pitchFamily="50" charset="-127"/>
              </a:rPr>
              <a:t>et al, Applied Thermal Engineering, 2019]</a:t>
            </a:r>
            <a:endParaRPr lang="ko-KR" altLang="en-US" sz="900" i="1" dirty="0" err="1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4A7AFC7-170C-409E-9224-14DFEBC82991}"/>
              </a:ext>
            </a:extLst>
          </p:cNvPr>
          <p:cNvSpPr/>
          <p:nvPr/>
        </p:nvSpPr>
        <p:spPr>
          <a:xfrm>
            <a:off x="3965291" y="3042973"/>
            <a:ext cx="4922291" cy="147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latin typeface="Calibri" pitchFamily="34" charset="0"/>
              </a:rPr>
              <a:t>Validation of battery temperature prediction under insulated conditions for heat generation model</a:t>
            </a: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latin typeface="Calibri" pitchFamily="34" charset="0"/>
              </a:rPr>
              <a:t>Temperature estimation validation under ambient conditions with convective heat transfer</a:t>
            </a: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latin typeface="Calibri" pitchFamily="34" charset="0"/>
              </a:rPr>
              <a:t>3% temperature and 1% voltage error, indicating model validity</a:t>
            </a:r>
          </a:p>
        </p:txBody>
      </p:sp>
    </p:spTree>
    <p:extLst>
      <p:ext uri="{BB962C8B-B14F-4D97-AF65-F5344CB8AC3E}">
        <p14:creationId xmlns:p14="http://schemas.microsoft.com/office/powerpoint/2010/main" val="271103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7C829528-3678-4AEB-8F35-69319E6A0CC7}"/>
                  </a:ext>
                </a:extLst>
              </p:cNvPr>
              <p:cNvSpPr/>
              <p:nvPr/>
            </p:nvSpPr>
            <p:spPr>
              <a:xfrm>
                <a:off x="3544829" y="2747605"/>
                <a:ext cx="5486400" cy="1996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ko-KR" sz="1400" b="1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ko-KR" sz="1400" b="1">
                    <a:latin typeface="Calibri" pitchFamily="34" charset="0"/>
                  </a:rPr>
                  <a:t> </a:t>
                </a:r>
                <a:r>
                  <a:rPr lang="en-US" altLang="ko-KR" sz="1400">
                    <a:latin typeface="Calibri" pitchFamily="34" charset="0"/>
                  </a:rPr>
                  <a:t>in single-sided cooling due to lower heat transfer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Lower top-side heat transfer</a:t>
                </a:r>
                <a:r>
                  <a:rPr lang="en-US" altLang="ko-KR" sz="1400">
                    <a:latin typeface="Calibri" pitchFamily="34" charset="0"/>
                  </a:rPr>
                  <a:t> due to pouch cell folding (double-sided)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>
                    <a:latin typeface="Calibri" pitchFamily="34" charset="0"/>
                  </a:rPr>
                  <a:t>Al plate contact shows </a:t>
                </a:r>
                <a:r>
                  <a:rPr lang="en-US" altLang="ko-KR" sz="1400" b="1">
                    <a:latin typeface="Calibri" pitchFamily="34" charset="0"/>
                  </a:rPr>
                  <a:t>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ko-KR" sz="1400" b="1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ko-KR" sz="1400" b="1">
                    <a:latin typeface="Calibri" pitchFamily="34" charset="0"/>
                  </a:rPr>
                  <a:t> </a:t>
                </a:r>
                <a:r>
                  <a:rPr lang="en-US" altLang="ko-KR" sz="1400">
                    <a:latin typeface="Calibri" pitchFamily="34" charset="0"/>
                  </a:rPr>
                  <a:t>than pad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Strong inlet-direction effect </a:t>
                </a:r>
                <a:r>
                  <a:rPr lang="en-US" altLang="ko-KR" sz="1400">
                    <a:latin typeface="Calibri" pitchFamily="34" charset="0"/>
                  </a:rPr>
                  <a:t>in single-sided cooling</a:t>
                </a:r>
              </a:p>
              <a:p>
                <a:pPr marL="180000" indent="-1800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>
                    <a:latin typeface="Calibri" pitchFamily="34" charset="0"/>
                  </a:rPr>
                  <a:t>Increased side heat transfer with higer Al plate ratio </a:t>
                </a:r>
                <a:br>
                  <a:rPr lang="en-US" altLang="ko-KR" sz="1400">
                    <a:latin typeface="Calibri" pitchFamily="34" charset="0"/>
                  </a:rPr>
                </a:b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altLang="ko-KR" sz="1400" b="1">
                    <a:latin typeface="Calibri" pitchFamily="34" charset="0"/>
                    <a:sym typeface="Wingdings" panose="05000000000000000000" pitchFamily="2" charset="2"/>
                  </a:rPr>
                  <a:t>Higher total transfer</a:t>
                </a:r>
                <a:endParaRPr lang="en-US" altLang="ko-KR" sz="1400" b="1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7C829528-3678-4AEB-8F35-69319E6A0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29" y="2747605"/>
                <a:ext cx="5486400" cy="1996572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Results - Temperature Distribution by Cooling Method </a:t>
            </a:r>
            <a:endParaRPr lang="en-US" sz="2400" b="1"/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384BD69F-538B-4B7D-83F8-4DDC30D63F3C}"/>
              </a:ext>
            </a:extLst>
          </p:cNvPr>
          <p:cNvGrpSpPr/>
          <p:nvPr/>
        </p:nvGrpSpPr>
        <p:grpSpPr>
          <a:xfrm>
            <a:off x="46284" y="799253"/>
            <a:ext cx="4000677" cy="1894569"/>
            <a:chOff x="139794" y="799253"/>
            <a:chExt cx="4000677" cy="1894569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54AFB70F-18F2-41F2-A735-E946EE6D9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806" t="13507" r="36312" b="9610"/>
            <a:stretch/>
          </p:blipFill>
          <p:spPr>
            <a:xfrm>
              <a:off x="2265038" y="1080232"/>
              <a:ext cx="1262095" cy="1368974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E499D2D2-471E-490C-A963-6CDF89CE3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846" t="14189" r="33777" b="20288"/>
            <a:stretch/>
          </p:blipFill>
          <p:spPr>
            <a:xfrm>
              <a:off x="775420" y="1080232"/>
              <a:ext cx="1259226" cy="1371379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4F29B37-8BDD-4BF8-90E2-8BA0F864B842}"/>
                </a:ext>
              </a:extLst>
            </p:cNvPr>
            <p:cNvSpPr/>
            <p:nvPr/>
          </p:nvSpPr>
          <p:spPr>
            <a:xfrm>
              <a:off x="2055322" y="2416822"/>
              <a:ext cx="16786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>
                  <a:ea typeface="Tahoma" panose="020B0604030504040204" pitchFamily="34" charset="0"/>
                  <a:cs typeface="Tahoma" panose="020B0604030504040204" pitchFamily="34" charset="0"/>
                </a:rPr>
                <a:t>▲Double-Sided Cooling</a:t>
              </a:r>
              <a:endParaRPr lang="en-US" altLang="ko-KR" sz="1200">
                <a:ea typeface="맑은 고딕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9AC27418-0441-476E-9218-855A953A4733}"/>
                </a:ext>
              </a:extLst>
            </p:cNvPr>
            <p:cNvSpPr/>
            <p:nvPr/>
          </p:nvSpPr>
          <p:spPr>
            <a:xfrm>
              <a:off x="609783" y="2416823"/>
              <a:ext cx="15905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>
                  <a:ea typeface="Tahoma" panose="020B0604030504040204" pitchFamily="34" charset="0"/>
                  <a:cs typeface="Tahoma" panose="020B0604030504040204" pitchFamily="34" charset="0"/>
                </a:rPr>
                <a:t>▲Single-Sided</a:t>
              </a:r>
              <a:r>
                <a:rPr lang="ko-KR" altLang="en-US" sz="120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200">
                  <a:ea typeface="Tahoma" panose="020B0604030504040204" pitchFamily="34" charset="0"/>
                  <a:cs typeface="Tahoma" panose="020B0604030504040204" pitchFamily="34" charset="0"/>
                </a:rPr>
                <a:t>Cooling</a:t>
              </a:r>
              <a:endParaRPr lang="en-US" altLang="ko-KR" sz="1200">
                <a:ea typeface="맑은 고딕" pitchFamily="50" charset="-127"/>
              </a:endParaRPr>
            </a:p>
          </p:txBody>
        </p:sp>
        <p:sp>
          <p:nvSpPr>
            <p:cNvPr id="22" name="화살표: 위쪽 21">
              <a:extLst>
                <a:ext uri="{FF2B5EF4-FFF2-40B4-BE49-F238E27FC236}">
                  <a16:creationId xmlns:a16="http://schemas.microsoft.com/office/drawing/2014/main" id="{E140D900-A4FC-48F5-9173-1F2E2296D699}"/>
                </a:ext>
              </a:extLst>
            </p:cNvPr>
            <p:cNvSpPr/>
            <p:nvPr/>
          </p:nvSpPr>
          <p:spPr bwMode="auto">
            <a:xfrm>
              <a:off x="3382479" y="1244137"/>
              <a:ext cx="118897" cy="414973"/>
            </a:xfrm>
            <a:prstGeom prst="upArrow">
              <a:avLst>
                <a:gd name="adj1" fmla="val 50000"/>
                <a:gd name="adj2" fmla="val 125770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3" name="화살표: 위쪽 22">
              <a:extLst>
                <a:ext uri="{FF2B5EF4-FFF2-40B4-BE49-F238E27FC236}">
                  <a16:creationId xmlns:a16="http://schemas.microsoft.com/office/drawing/2014/main" id="{81C80C46-80F4-4385-ACAC-676D37929D60}"/>
                </a:ext>
              </a:extLst>
            </p:cNvPr>
            <p:cNvSpPr/>
            <p:nvPr/>
          </p:nvSpPr>
          <p:spPr bwMode="auto">
            <a:xfrm rot="10800000">
              <a:off x="3388958" y="1883441"/>
              <a:ext cx="112940" cy="529349"/>
            </a:xfrm>
            <a:prstGeom prst="upArrow">
              <a:avLst>
                <a:gd name="adj1" fmla="val 50000"/>
                <a:gd name="adj2" fmla="val 125770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FCC7D6B-9CDF-4CBD-A7A7-542AA3119005}"/>
                </a:ext>
              </a:extLst>
            </p:cNvPr>
            <p:cNvSpPr/>
            <p:nvPr/>
          </p:nvSpPr>
          <p:spPr>
            <a:xfrm>
              <a:off x="3459228" y="1300582"/>
              <a:ext cx="681243" cy="358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47.5%</a:t>
              </a:r>
            </a:p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(77.5W)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3993B10-2490-4407-8E02-77908F29DB96}"/>
                </a:ext>
              </a:extLst>
            </p:cNvPr>
            <p:cNvSpPr/>
            <p:nvPr/>
          </p:nvSpPr>
          <p:spPr>
            <a:xfrm>
              <a:off x="3459227" y="1885397"/>
              <a:ext cx="681243" cy="4044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52.5%</a:t>
              </a:r>
            </a:p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(85.6W)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0395BEEA-4815-494B-9993-021DB53B5F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9144" y="1770359"/>
              <a:ext cx="1729927" cy="404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화살표: 위쪽 54">
              <a:extLst>
                <a:ext uri="{FF2B5EF4-FFF2-40B4-BE49-F238E27FC236}">
                  <a16:creationId xmlns:a16="http://schemas.microsoft.com/office/drawing/2014/main" id="{4DA36BF3-5688-4F28-81CE-730F0D34334F}"/>
                </a:ext>
              </a:extLst>
            </p:cNvPr>
            <p:cNvSpPr/>
            <p:nvPr/>
          </p:nvSpPr>
          <p:spPr bwMode="auto">
            <a:xfrm rot="10800000">
              <a:off x="800482" y="1240549"/>
              <a:ext cx="112940" cy="1172240"/>
            </a:xfrm>
            <a:prstGeom prst="upArrow">
              <a:avLst>
                <a:gd name="adj1" fmla="val 50000"/>
                <a:gd name="adj2" fmla="val 125770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3FB7ABA3-3BF7-4EAB-8DA2-EACB20888011}"/>
                </a:ext>
              </a:extLst>
            </p:cNvPr>
            <p:cNvSpPr/>
            <p:nvPr/>
          </p:nvSpPr>
          <p:spPr>
            <a:xfrm>
              <a:off x="139794" y="1562495"/>
              <a:ext cx="725256" cy="4044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115.4 W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5C9487EB-F286-4317-89FE-2829C387C1B1}"/>
                </a:ext>
              </a:extLst>
            </p:cNvPr>
            <p:cNvGrpSpPr/>
            <p:nvPr/>
          </p:nvGrpSpPr>
          <p:grpSpPr>
            <a:xfrm>
              <a:off x="768214" y="799253"/>
              <a:ext cx="2914833" cy="246369"/>
              <a:chOff x="768214" y="799253"/>
              <a:chExt cx="2914833" cy="246369"/>
            </a:xfrm>
          </p:grpSpPr>
          <p:pic>
            <p:nvPicPr>
              <p:cNvPr id="54" name="그림 53">
                <a:extLst>
                  <a:ext uri="{FF2B5EF4-FFF2-40B4-BE49-F238E27FC236}">
                    <a16:creationId xmlns:a16="http://schemas.microsoft.com/office/drawing/2014/main" id="{879CDD09-EC14-437A-ADB4-F4C6548DC4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70945" t="85796" r="5766" b="7234"/>
              <a:stretch/>
            </p:blipFill>
            <p:spPr>
              <a:xfrm>
                <a:off x="1804958" y="824504"/>
                <a:ext cx="1878089" cy="221118"/>
              </a:xfrm>
              <a:prstGeom prst="rect">
                <a:avLst/>
              </a:prstGeom>
            </p:spPr>
          </p:pic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9B93F931-342A-45F5-93F5-E7C2951AC269}"/>
                  </a:ext>
                </a:extLst>
              </p:cNvPr>
              <p:cNvSpPr/>
              <p:nvPr/>
            </p:nvSpPr>
            <p:spPr>
              <a:xfrm>
                <a:off x="768214" y="799253"/>
                <a:ext cx="1096227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ko-KR" sz="900">
                    <a:ea typeface="Tahoma" panose="020B0604030504040204" pitchFamily="34" charset="0"/>
                    <a:cs typeface="Tahoma" panose="020B0604030504040204" pitchFamily="34" charset="0"/>
                  </a:rPr>
                  <a:t>Temperature [℃]</a:t>
                </a:r>
                <a:endParaRPr lang="en-US" altLang="ko-KR" sz="900">
                  <a:ea typeface="맑은 고딕" pitchFamily="50" charset="-127"/>
                </a:endParaRPr>
              </a:p>
            </p:txBody>
          </p:sp>
        </p:grpSp>
      </p:grpSp>
      <p:pic>
        <p:nvPicPr>
          <p:cNvPr id="80" name="그림 79">
            <a:extLst>
              <a:ext uri="{FF2B5EF4-FFF2-40B4-BE49-F238E27FC236}">
                <a16:creationId xmlns:a16="http://schemas.microsoft.com/office/drawing/2014/main" id="{FC1A427B-DCF7-4D36-BC47-10EB657713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057" r="46018"/>
          <a:stretch/>
        </p:blipFill>
        <p:spPr>
          <a:xfrm>
            <a:off x="1974865" y="2749478"/>
            <a:ext cx="1502337" cy="1896805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126DF840-1AAE-44A7-8D5D-24B814B674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966" r="46241" b="1"/>
          <a:stretch/>
        </p:blipFill>
        <p:spPr>
          <a:xfrm>
            <a:off x="408912" y="2749477"/>
            <a:ext cx="1493130" cy="1896806"/>
          </a:xfrm>
          <a:prstGeom prst="rect">
            <a:avLst/>
          </a:prstGeom>
        </p:spPr>
      </p:pic>
      <p:grpSp>
        <p:nvGrpSpPr>
          <p:cNvPr id="88" name="그룹 87">
            <a:extLst>
              <a:ext uri="{FF2B5EF4-FFF2-40B4-BE49-F238E27FC236}">
                <a16:creationId xmlns:a16="http://schemas.microsoft.com/office/drawing/2014/main" id="{2089AE7A-20F9-4131-970E-16CF64006843}"/>
              </a:ext>
            </a:extLst>
          </p:cNvPr>
          <p:cNvGrpSpPr/>
          <p:nvPr/>
        </p:nvGrpSpPr>
        <p:grpSpPr>
          <a:xfrm>
            <a:off x="4046960" y="795955"/>
            <a:ext cx="4838503" cy="1903617"/>
            <a:chOff x="4046960" y="795955"/>
            <a:chExt cx="4838503" cy="1903617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57ED309F-69A3-48C4-81EA-AB3F01779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573" t="30153" r="21250" b="28364"/>
            <a:stretch/>
          </p:blipFill>
          <p:spPr>
            <a:xfrm>
              <a:off x="6600655" y="1808028"/>
              <a:ext cx="2284807" cy="640879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EAE67E27-A413-4A24-9892-97372E7CF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1216" t="30218" r="20606" b="28443"/>
            <a:stretch/>
          </p:blipFill>
          <p:spPr>
            <a:xfrm>
              <a:off x="6600656" y="1085107"/>
              <a:ext cx="2284807" cy="638649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934AA993-ACAF-42C5-9A64-8D4F83EA8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9629" t="36300" r="29469" b="31951"/>
            <a:stretch/>
          </p:blipFill>
          <p:spPr>
            <a:xfrm>
              <a:off x="4150062" y="1808028"/>
              <a:ext cx="2284807" cy="640974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8F48A40E-FA27-495E-A87A-F56A5E51D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0636" t="36121" r="28461" b="32130"/>
            <a:stretch/>
          </p:blipFill>
          <p:spPr>
            <a:xfrm>
              <a:off x="4150062" y="1082782"/>
              <a:ext cx="2284807" cy="640974"/>
            </a:xfrm>
            <a:prstGeom prst="rect">
              <a:avLst/>
            </a:prstGeom>
          </p:spPr>
        </p:pic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9270A756-3937-4861-84B1-DBA637F171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92465" y="1032335"/>
              <a:ext cx="0" cy="145250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5530E2E7-D5E6-492C-A6A4-33F881B929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43058" y="1032335"/>
              <a:ext cx="0" cy="145250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FAB57734-3DCA-4446-999D-4200E9562053}"/>
                </a:ext>
              </a:extLst>
            </p:cNvPr>
            <p:cNvSpPr/>
            <p:nvPr/>
          </p:nvSpPr>
          <p:spPr>
            <a:xfrm>
              <a:off x="6908534" y="2422573"/>
              <a:ext cx="16690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>
                  <a:ea typeface="Tahoma" panose="020B0604030504040204" pitchFamily="34" charset="0"/>
                  <a:cs typeface="Tahoma" panose="020B0604030504040204" pitchFamily="34" charset="0"/>
                </a:rPr>
                <a:t>▲Double-Sided Cooling</a:t>
              </a:r>
              <a:endParaRPr lang="en-US" altLang="ko-KR" sz="1200">
                <a:ea typeface="맑은 고딕" pitchFamily="50" charset="-127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A19DADC8-1C49-4BE7-9B06-FDE035DD22DD}"/>
                </a:ext>
              </a:extLst>
            </p:cNvPr>
            <p:cNvSpPr/>
            <p:nvPr/>
          </p:nvSpPr>
          <p:spPr>
            <a:xfrm>
              <a:off x="4497215" y="2421374"/>
              <a:ext cx="15905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>
                  <a:ea typeface="Tahoma" panose="020B0604030504040204" pitchFamily="34" charset="0"/>
                  <a:cs typeface="Tahoma" panose="020B0604030504040204" pitchFamily="34" charset="0"/>
                </a:rPr>
                <a:t>▲Single-Sided</a:t>
              </a:r>
              <a:r>
                <a:rPr lang="ko-KR" altLang="en-US" sz="120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200">
                  <a:ea typeface="Tahoma" panose="020B0604030504040204" pitchFamily="34" charset="0"/>
                  <a:cs typeface="Tahoma" panose="020B0604030504040204" pitchFamily="34" charset="0"/>
                </a:rPr>
                <a:t>Cooling</a:t>
              </a:r>
              <a:endParaRPr lang="en-US" altLang="ko-KR" sz="1200">
                <a:ea typeface="맑은 고딕" pitchFamily="50" charset="-127"/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D04C966D-66FD-4436-94F6-2C2138A4C9D8}"/>
                </a:ext>
              </a:extLst>
            </p:cNvPr>
            <p:cNvSpPr/>
            <p:nvPr/>
          </p:nvSpPr>
          <p:spPr>
            <a:xfrm>
              <a:off x="4203621" y="1263518"/>
              <a:ext cx="85632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100">
                  <a:ea typeface="Tahoma" panose="020B0604030504040204" pitchFamily="34" charset="0"/>
                  <a:cs typeface="Tahoma" panose="020B0604030504040204" pitchFamily="34" charset="0"/>
                </a:rPr>
                <a:t>Pad contact</a:t>
              </a:r>
              <a:endParaRPr lang="en-US" altLang="ko-KR" sz="1100">
                <a:ea typeface="맑은 고딕" pitchFamily="50" charset="-127"/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A95174B7-CE04-4F42-B4AD-7EFF3149BEE8}"/>
                </a:ext>
              </a:extLst>
            </p:cNvPr>
            <p:cNvSpPr/>
            <p:nvPr/>
          </p:nvSpPr>
          <p:spPr>
            <a:xfrm>
              <a:off x="6677889" y="1263518"/>
              <a:ext cx="85632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100">
                  <a:ea typeface="Tahoma" panose="020B0604030504040204" pitchFamily="34" charset="0"/>
                  <a:cs typeface="Tahoma" panose="020B0604030504040204" pitchFamily="34" charset="0"/>
                </a:rPr>
                <a:t>Pad contact</a:t>
              </a:r>
              <a:endParaRPr lang="en-US" altLang="ko-KR" sz="1100">
                <a:ea typeface="맑은 고딕" pitchFamily="50" charset="-127"/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6C3EA34B-9DA9-44FB-BFD6-3F8F2E9068BF}"/>
                </a:ext>
              </a:extLst>
            </p:cNvPr>
            <p:cNvSpPr/>
            <p:nvPr/>
          </p:nvSpPr>
          <p:spPr>
            <a:xfrm>
              <a:off x="4206499" y="2006021"/>
              <a:ext cx="107914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100">
                  <a:ea typeface="Tahoma" panose="020B0604030504040204" pitchFamily="34" charset="0"/>
                  <a:cs typeface="Tahoma" panose="020B0604030504040204" pitchFamily="34" charset="0"/>
                </a:rPr>
                <a:t>Al plate contact</a:t>
              </a:r>
              <a:endParaRPr lang="en-US" altLang="ko-KR" sz="1100">
                <a:ea typeface="맑은 고딕" pitchFamily="50" charset="-127"/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4499E723-8CE2-43EC-95DE-BF3AE6351474}"/>
                </a:ext>
              </a:extLst>
            </p:cNvPr>
            <p:cNvSpPr/>
            <p:nvPr/>
          </p:nvSpPr>
          <p:spPr>
            <a:xfrm>
              <a:off x="6665182" y="2006021"/>
              <a:ext cx="107914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100">
                  <a:ea typeface="Tahoma" panose="020B0604030504040204" pitchFamily="34" charset="0"/>
                  <a:cs typeface="Tahoma" panose="020B0604030504040204" pitchFamily="34" charset="0"/>
                </a:rPr>
                <a:t>Al plate contact</a:t>
              </a:r>
              <a:endParaRPr lang="en-US" altLang="ko-KR" sz="1100">
                <a:ea typeface="맑은 고딕" pitchFamily="50" charset="-127"/>
              </a:endParaRPr>
            </a:p>
          </p:txBody>
        </p: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DBAD8B21-6963-4937-8BBA-48CD1867E000}"/>
                </a:ext>
              </a:extLst>
            </p:cNvPr>
            <p:cNvGrpSpPr/>
            <p:nvPr/>
          </p:nvGrpSpPr>
          <p:grpSpPr>
            <a:xfrm>
              <a:off x="4997097" y="795955"/>
              <a:ext cx="2914833" cy="246369"/>
              <a:chOff x="704714" y="799253"/>
              <a:chExt cx="2914833" cy="246369"/>
            </a:xfrm>
          </p:grpSpPr>
          <p:pic>
            <p:nvPicPr>
              <p:cNvPr id="75" name="그림 74">
                <a:extLst>
                  <a:ext uri="{FF2B5EF4-FFF2-40B4-BE49-F238E27FC236}">
                    <a16:creationId xmlns:a16="http://schemas.microsoft.com/office/drawing/2014/main" id="{CF868154-3417-4FF0-A8DE-83CF7D41F6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70945" t="85796" r="5766" b="7234"/>
              <a:stretch/>
            </p:blipFill>
            <p:spPr>
              <a:xfrm>
                <a:off x="1741458" y="824504"/>
                <a:ext cx="1878089" cy="221118"/>
              </a:xfrm>
              <a:prstGeom prst="rect">
                <a:avLst/>
              </a:prstGeom>
            </p:spPr>
          </p:pic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F03C8A45-7519-408F-8E89-C4C47AFC499E}"/>
                  </a:ext>
                </a:extLst>
              </p:cNvPr>
              <p:cNvSpPr/>
              <p:nvPr/>
            </p:nvSpPr>
            <p:spPr>
              <a:xfrm>
                <a:off x="704714" y="799253"/>
                <a:ext cx="1096227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ko-KR" sz="900">
                    <a:ea typeface="Tahoma" panose="020B0604030504040204" pitchFamily="34" charset="0"/>
                    <a:cs typeface="Tahoma" panose="020B0604030504040204" pitchFamily="34" charset="0"/>
                  </a:rPr>
                  <a:t>Temperature [℃]</a:t>
                </a:r>
                <a:endParaRPr lang="en-US" altLang="ko-KR" sz="900">
                  <a:ea typeface="맑은 고딕" pitchFamily="50" charset="-127"/>
                </a:endParaRPr>
              </a:p>
            </p:txBody>
          </p:sp>
        </p:grpSp>
        <p:sp>
          <p:nvSpPr>
            <p:cNvPr id="83" name="화살표: 위쪽 82">
              <a:extLst>
                <a:ext uri="{FF2B5EF4-FFF2-40B4-BE49-F238E27FC236}">
                  <a16:creationId xmlns:a16="http://schemas.microsoft.com/office/drawing/2014/main" id="{B53B29C7-4656-4D7C-9010-D5ABAA702456}"/>
                </a:ext>
              </a:extLst>
            </p:cNvPr>
            <p:cNvSpPr/>
            <p:nvPr/>
          </p:nvSpPr>
          <p:spPr bwMode="auto">
            <a:xfrm rot="16200000">
              <a:off x="5122239" y="1075835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4" name="화살표: 위쪽 83">
              <a:extLst>
                <a:ext uri="{FF2B5EF4-FFF2-40B4-BE49-F238E27FC236}">
                  <a16:creationId xmlns:a16="http://schemas.microsoft.com/office/drawing/2014/main" id="{9B808060-82FA-4FA0-A5E6-39A2885E38B0}"/>
                </a:ext>
              </a:extLst>
            </p:cNvPr>
            <p:cNvSpPr/>
            <p:nvPr/>
          </p:nvSpPr>
          <p:spPr bwMode="auto">
            <a:xfrm rot="5400000">
              <a:off x="5366177" y="1785310"/>
              <a:ext cx="118897" cy="207344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E3FE20D6-3AB6-4EB3-8750-2B5CA32D0DE9}"/>
                </a:ext>
              </a:extLst>
            </p:cNvPr>
            <p:cNvSpPr/>
            <p:nvPr/>
          </p:nvSpPr>
          <p:spPr>
            <a:xfrm>
              <a:off x="6079824" y="1558657"/>
              <a:ext cx="416410" cy="22111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43F22CA8-62DF-41D8-A097-92F32BECD304}"/>
                </a:ext>
              </a:extLst>
            </p:cNvPr>
            <p:cNvSpPr/>
            <p:nvPr/>
          </p:nvSpPr>
          <p:spPr>
            <a:xfrm>
              <a:off x="4046960" y="2297311"/>
              <a:ext cx="416410" cy="22111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3742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Results - Range Analysis of Coolant Property Parameters</a:t>
            </a:r>
            <a:endParaRPr lang="en-US" sz="2400" b="1"/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A4BE022B-C555-495E-AAF1-6CB5F8EA4DCA}"/>
              </a:ext>
            </a:extLst>
          </p:cNvPr>
          <p:cNvGrpSpPr/>
          <p:nvPr/>
        </p:nvGrpSpPr>
        <p:grpSpPr>
          <a:xfrm>
            <a:off x="4619498" y="838666"/>
            <a:ext cx="4380200" cy="1977777"/>
            <a:chOff x="215899" y="2745615"/>
            <a:chExt cx="4380200" cy="1977777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759B0953-4367-4B48-95DC-171F23B59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111" t="12563"/>
            <a:stretch/>
          </p:blipFill>
          <p:spPr>
            <a:xfrm>
              <a:off x="2447613" y="3035424"/>
              <a:ext cx="2148486" cy="1683584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A5812C51-B0D7-43F4-85D9-A5ADA528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078" r="40525"/>
            <a:stretch/>
          </p:blipFill>
          <p:spPr>
            <a:xfrm>
              <a:off x="215899" y="3035424"/>
              <a:ext cx="2139526" cy="1687968"/>
            </a:xfrm>
            <a:prstGeom prst="rect">
              <a:avLst/>
            </a:prstGeom>
          </p:spPr>
        </p:pic>
        <p:sp>
          <p:nvSpPr>
            <p:cNvPr id="32" name="화살표: 위쪽 31">
              <a:extLst>
                <a:ext uri="{FF2B5EF4-FFF2-40B4-BE49-F238E27FC236}">
                  <a16:creationId xmlns:a16="http://schemas.microsoft.com/office/drawing/2014/main" id="{7D03E9A1-9D94-4461-885F-620773002F40}"/>
                </a:ext>
              </a:extLst>
            </p:cNvPr>
            <p:cNvSpPr/>
            <p:nvPr/>
          </p:nvSpPr>
          <p:spPr bwMode="auto">
            <a:xfrm rot="3060739">
              <a:off x="3559526" y="3638250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8" name="모서리가 둥근 직사각형 9">
              <a:extLst>
                <a:ext uri="{FF2B5EF4-FFF2-40B4-BE49-F238E27FC236}">
                  <a16:creationId xmlns:a16="http://schemas.microsoft.com/office/drawing/2014/main" id="{6F3FA68A-900E-42D9-8C97-96DD5FE9FF5B}"/>
                </a:ext>
              </a:extLst>
            </p:cNvPr>
            <p:cNvSpPr/>
            <p:nvPr/>
          </p:nvSpPr>
          <p:spPr>
            <a:xfrm>
              <a:off x="215899" y="2745615"/>
              <a:ext cx="4380200" cy="234000"/>
            </a:xfrm>
            <a:prstGeom prst="roundRect">
              <a:avLst>
                <a:gd name="adj" fmla="val 27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Double-Sided Cooling</a:t>
              </a:r>
              <a:endParaRPr lang="ko-KR" alt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CC2C6E4D-DE25-4E2B-8156-07FF0F8C29BD}"/>
              </a:ext>
            </a:extLst>
          </p:cNvPr>
          <p:cNvGrpSpPr/>
          <p:nvPr/>
        </p:nvGrpSpPr>
        <p:grpSpPr>
          <a:xfrm>
            <a:off x="147110" y="838666"/>
            <a:ext cx="4380200" cy="1973044"/>
            <a:chOff x="215899" y="769876"/>
            <a:chExt cx="4380200" cy="1973044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8955A41-37F0-400B-A74E-F3E3192AD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081" r="40750"/>
            <a:stretch/>
          </p:blipFill>
          <p:spPr>
            <a:xfrm>
              <a:off x="215899" y="1048597"/>
              <a:ext cx="2139526" cy="1694323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5FD2F538-FFB8-4DC5-A61D-16FF1C51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0750" t="12165"/>
            <a:stretch/>
          </p:blipFill>
          <p:spPr>
            <a:xfrm>
              <a:off x="2447613" y="1054952"/>
              <a:ext cx="2148486" cy="1687968"/>
            </a:xfrm>
            <a:prstGeom prst="rect">
              <a:avLst/>
            </a:prstGeom>
          </p:spPr>
        </p:pic>
        <p:sp>
          <p:nvSpPr>
            <p:cNvPr id="37" name="모서리가 둥근 직사각형 9">
              <a:extLst>
                <a:ext uri="{FF2B5EF4-FFF2-40B4-BE49-F238E27FC236}">
                  <a16:creationId xmlns:a16="http://schemas.microsoft.com/office/drawing/2014/main" id="{98A1033C-55D3-494A-9E3D-B8E008066E6B}"/>
                </a:ext>
              </a:extLst>
            </p:cNvPr>
            <p:cNvSpPr/>
            <p:nvPr/>
          </p:nvSpPr>
          <p:spPr>
            <a:xfrm>
              <a:off x="215899" y="769876"/>
              <a:ext cx="4380200" cy="234000"/>
            </a:xfrm>
            <a:prstGeom prst="roundRect">
              <a:avLst>
                <a:gd name="adj" fmla="val 27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Single-Sided Cooling</a:t>
              </a:r>
              <a:endParaRPr lang="ko-KR" alt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1" name="화살표: 위쪽 40">
              <a:extLst>
                <a:ext uri="{FF2B5EF4-FFF2-40B4-BE49-F238E27FC236}">
                  <a16:creationId xmlns:a16="http://schemas.microsoft.com/office/drawing/2014/main" id="{856ED759-DEA0-43E1-99EE-33881EDA0A6E}"/>
                </a:ext>
              </a:extLst>
            </p:cNvPr>
            <p:cNvSpPr/>
            <p:nvPr/>
          </p:nvSpPr>
          <p:spPr bwMode="auto">
            <a:xfrm rot="3060739">
              <a:off x="3559021" y="1911026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3" name="화살표: 위쪽 42">
              <a:extLst>
                <a:ext uri="{FF2B5EF4-FFF2-40B4-BE49-F238E27FC236}">
                  <a16:creationId xmlns:a16="http://schemas.microsoft.com/office/drawing/2014/main" id="{C40F5FDB-16C6-4EF8-8722-04093E3DFE29}"/>
                </a:ext>
              </a:extLst>
            </p:cNvPr>
            <p:cNvSpPr/>
            <p:nvPr/>
          </p:nvSpPr>
          <p:spPr bwMode="auto">
            <a:xfrm rot="10800000">
              <a:off x="1417538" y="2093157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197FD936-94B3-4720-9345-7B56AF949A31}"/>
              </a:ext>
            </a:extLst>
          </p:cNvPr>
          <p:cNvGrpSpPr/>
          <p:nvPr/>
        </p:nvGrpSpPr>
        <p:grpSpPr>
          <a:xfrm>
            <a:off x="66070" y="2848659"/>
            <a:ext cx="3655270" cy="1795354"/>
            <a:chOff x="-123773" y="3028325"/>
            <a:chExt cx="3655270" cy="1795354"/>
          </a:xfrm>
        </p:grpSpPr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id="{CA3D00EC-A172-4869-B54C-7DA42F87EA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855" t="26256" r="33243" b="20028"/>
            <a:stretch/>
          </p:blipFill>
          <p:spPr>
            <a:xfrm>
              <a:off x="227229" y="3165671"/>
              <a:ext cx="2286081" cy="1379545"/>
            </a:xfrm>
            <a:prstGeom prst="rect">
              <a:avLst/>
            </a:prstGeom>
          </p:spPr>
        </p:pic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18F90E02-132E-484F-B7C3-C61EB19D4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0811" t="27803" r="9051" b="35309"/>
            <a:stretch/>
          </p:blipFill>
          <p:spPr>
            <a:xfrm>
              <a:off x="2622327" y="3370112"/>
              <a:ext cx="512828" cy="1004034"/>
            </a:xfrm>
            <a:prstGeom prst="rect">
              <a:avLst/>
            </a:prstGeom>
          </p:spPr>
        </p:pic>
        <p:sp>
          <p:nvSpPr>
            <p:cNvPr id="48" name="순서도: 연결자 47">
              <a:extLst>
                <a:ext uri="{FF2B5EF4-FFF2-40B4-BE49-F238E27FC236}">
                  <a16:creationId xmlns:a16="http://schemas.microsoft.com/office/drawing/2014/main" id="{732C1D78-7E1F-4A5A-B8D0-E4D33D7995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1332" y="4435390"/>
              <a:ext cx="72530" cy="7253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0" name="연결선: 꺾임 49">
              <a:extLst>
                <a:ext uri="{FF2B5EF4-FFF2-40B4-BE49-F238E27FC236}">
                  <a16:creationId xmlns:a16="http://schemas.microsoft.com/office/drawing/2014/main" id="{0CA49D7A-30CB-4130-85B5-360A3E18B2B1}"/>
                </a:ext>
              </a:extLst>
            </p:cNvPr>
            <p:cNvCxnSpPr>
              <a:cxnSpLocks/>
              <a:stCxn id="48" idx="0"/>
              <a:endCxn id="56" idx="3"/>
            </p:cNvCxnSpPr>
            <p:nvPr/>
          </p:nvCxnSpPr>
          <p:spPr>
            <a:xfrm rot="16200000" flipV="1">
              <a:off x="1209988" y="3977780"/>
              <a:ext cx="122487" cy="792733"/>
            </a:xfrm>
            <a:prstGeom prst="bentConnector2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D916C3F6-7A91-48DF-9E5C-E682AEDAF7A2}"/>
                </a:ext>
              </a:extLst>
            </p:cNvPr>
            <p:cNvSpPr/>
            <p:nvPr/>
          </p:nvSpPr>
          <p:spPr>
            <a:xfrm>
              <a:off x="175881" y="4174093"/>
              <a:ext cx="698983" cy="2776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33.0</a:t>
              </a:r>
              <a:r>
                <a:rPr lang="en-US" altLang="ko-KR" sz="1200" b="1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℃</a:t>
              </a:r>
              <a:endParaRPr lang="en-US" altLang="ko-KR" sz="1200" b="1">
                <a:solidFill>
                  <a:schemeClr val="tx1"/>
                </a:solidFill>
              </a:endParaRPr>
            </a:p>
          </p:txBody>
        </p:sp>
        <p:sp>
          <p:nvSpPr>
            <p:cNvPr id="64" name="순서도: 연결자 63">
              <a:extLst>
                <a:ext uri="{FF2B5EF4-FFF2-40B4-BE49-F238E27FC236}">
                  <a16:creationId xmlns:a16="http://schemas.microsoft.com/office/drawing/2014/main" id="{6BA63CB5-0709-4333-B51E-0CD52AC352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4092" y="3575430"/>
              <a:ext cx="72530" cy="7253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5" name="연결선: 꺾임 64">
              <a:extLst>
                <a:ext uri="{FF2B5EF4-FFF2-40B4-BE49-F238E27FC236}">
                  <a16:creationId xmlns:a16="http://schemas.microsoft.com/office/drawing/2014/main" id="{5B292AD3-8891-41A7-AE53-AA74BF515E5D}"/>
                </a:ext>
              </a:extLst>
            </p:cNvPr>
            <p:cNvCxnSpPr>
              <a:cxnSpLocks/>
              <a:stCxn id="64" idx="6"/>
              <a:endCxn id="66" idx="3"/>
            </p:cNvCxnSpPr>
            <p:nvPr/>
          </p:nvCxnSpPr>
          <p:spPr>
            <a:xfrm flipV="1">
              <a:off x="1956622" y="3167135"/>
              <a:ext cx="96732" cy="444560"/>
            </a:xfrm>
            <a:prstGeom prst="bentConnector3">
              <a:avLst>
                <a:gd name="adj1" fmla="val 336323"/>
              </a:avLst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4531EA0C-DB33-41C1-89D2-65F4F9975099}"/>
                </a:ext>
              </a:extLst>
            </p:cNvPr>
            <p:cNvSpPr/>
            <p:nvPr/>
          </p:nvSpPr>
          <p:spPr>
            <a:xfrm>
              <a:off x="1354371" y="3028325"/>
              <a:ext cx="698983" cy="2776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28.1</a:t>
              </a:r>
              <a:r>
                <a:rPr lang="en-US" altLang="ko-KR" sz="1200" b="1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℃</a:t>
              </a:r>
              <a:endParaRPr lang="en-US" altLang="ko-KR" sz="1200" b="1">
                <a:solidFill>
                  <a:schemeClr val="tx1"/>
                </a:solidFill>
              </a:endParaRP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57B78335-F89B-4160-AB1D-C13FA9EA7DAC}"/>
                </a:ext>
              </a:extLst>
            </p:cNvPr>
            <p:cNvSpPr/>
            <p:nvPr/>
          </p:nvSpPr>
          <p:spPr>
            <a:xfrm>
              <a:off x="-123773" y="4546680"/>
              <a:ext cx="36552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>
                  <a:ea typeface="Tahoma" panose="020B0604030504040204" pitchFamily="34" charset="0"/>
                  <a:cs typeface="Tahoma" panose="020B0604030504040204" pitchFamily="34" charset="0"/>
                </a:rPr>
                <a:t>▲Single-Sided</a:t>
              </a:r>
              <a:r>
                <a:rPr lang="ko-KR" altLang="en-US" sz="120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200">
                  <a:ea typeface="Tahoma" panose="020B0604030504040204" pitchFamily="34" charset="0"/>
                  <a:cs typeface="Tahoma" panose="020B0604030504040204" pitchFamily="34" charset="0"/>
                </a:rPr>
                <a:t>Cooling, Coolant</a:t>
              </a:r>
              <a:r>
                <a:rPr lang="ko-KR" altLang="en-US" sz="120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200">
                  <a:ea typeface="Tahoma" panose="020B0604030504040204" pitchFamily="34" charset="0"/>
                  <a:cs typeface="Tahoma" panose="020B0604030504040204" pitchFamily="34" charset="0"/>
                </a:rPr>
                <a:t>Inlet Temperature:30℃ </a:t>
              </a:r>
              <a:endParaRPr lang="en-US" altLang="ko-KR" sz="1200">
                <a:ea typeface="맑은 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FB027E04-8FBB-4CF8-ABA0-06134A3BE3B9}"/>
                  </a:ext>
                </a:extLst>
              </p:cNvPr>
              <p:cNvSpPr/>
              <p:nvPr/>
            </p:nvSpPr>
            <p:spPr>
              <a:xfrm>
                <a:off x="3666319" y="2969837"/>
                <a:ext cx="5411611" cy="1587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/>
                  <a:t>~5</a:t>
                </a:r>
                <a:r>
                  <a:rPr lang="en-US" altLang="ko-KR" sz="1400" b="1">
                    <a:ea typeface="Tahoma" panose="020B0604030504040204" pitchFamily="34" charset="0"/>
                    <a:cs typeface="Tahoma" panose="020B0604030504040204" pitchFamily="34" charset="0"/>
                  </a:rPr>
                  <a:t> ℃</a:t>
                </a:r>
                <a:r>
                  <a:rPr lang="en-US" altLang="ko-KR" sz="1400" b="1"/>
                  <a:t>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ko-KR" sz="1400">
                    <a:latin typeface="Calibri" pitchFamily="34" charset="0"/>
                  </a:rPr>
                  <a:t> and </a:t>
                </a:r>
                <a:r>
                  <a:rPr lang="en-US" altLang="ko-KR" sz="1400" b="1">
                    <a:latin typeface="Calibri" pitchFamily="34" charset="0"/>
                  </a:rPr>
                  <a:t>~10</a:t>
                </a:r>
                <a:r>
                  <a:rPr lang="en-US" altLang="ko-KR" sz="1400" b="1">
                    <a:ea typeface="Tahoma" panose="020B0604030504040204" pitchFamily="34" charset="0"/>
                    <a:cs typeface="Tahoma" panose="020B0604030504040204" pitchFamily="34" charset="0"/>
                  </a:rPr>
                  <a:t> ℃ lower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ko-KR" sz="1400" b="1">
                    <a:latin typeface="Calibri" pitchFamily="34" charset="0"/>
                  </a:rPr>
                  <a:t> </a:t>
                </a:r>
                <a:r>
                  <a:rPr lang="en-US" altLang="ko-KR" sz="1400">
                    <a:latin typeface="Calibri" pitchFamily="34" charset="0"/>
                  </a:rPr>
                  <a:t>in double-sided cooling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Reversal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ko-KR" sz="1400" b="1">
                    <a:latin typeface="Calibri" pitchFamily="34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ko-KR" sz="1400" b="1">
                    <a:latin typeface="Calibri" pitchFamily="34" charset="0"/>
                  </a:rPr>
                  <a:t> trend </a:t>
                </a:r>
                <a:r>
                  <a:rPr lang="en-US" altLang="ko-KR" sz="1400">
                    <a:latin typeface="Calibri" pitchFamily="34" charset="0"/>
                  </a:rPr>
                  <a:t>with decreasing</a:t>
                </a:r>
                <a:r>
                  <a:rPr lang="en-US" altLang="ko-KR" sz="1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𝑖𝑛𝑙𝑒𝑡</m:t>
                        </m:r>
                      </m:sub>
                    </m:sSub>
                  </m:oMath>
                </a14:m>
                <a:r>
                  <a:rPr lang="en-US" altLang="ko-KR" sz="1400">
                    <a:latin typeface="Calibri" pitchFamily="34" charset="0"/>
                  </a:rPr>
                  <a:t> due to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ko-KR" sz="1400">
                  <a:latin typeface="Calibri" pitchFamily="34" charset="0"/>
                </a:endParaRPr>
              </a:p>
              <a:p>
                <a:pPr marL="180000" indent="-1800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Nonlinear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ko-KR" sz="1400" b="1">
                    <a:latin typeface="Calibri" pitchFamily="34" charset="0"/>
                  </a:rPr>
                  <a:t> </a:t>
                </a:r>
                <a:r>
                  <a:rPr lang="en-US" altLang="ko-KR" sz="1400">
                    <a:latin typeface="Calibri" pitchFamily="34" charset="0"/>
                  </a:rPr>
                  <a:t>behavior at 30</a:t>
                </a:r>
                <a:r>
                  <a:rPr lang="en-US" altLang="ko-KR" sz="1400">
                    <a:ea typeface="Tahoma" panose="020B0604030504040204" pitchFamily="34" charset="0"/>
                    <a:cs typeface="Tahoma" panose="020B0604030504040204" pitchFamily="34" charset="0"/>
                  </a:rPr>
                  <a:t> ℃ inlet in single-sided cooling</a:t>
                </a:r>
                <a:br>
                  <a:rPr lang="en-US" altLang="ko-KR" sz="1400"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altLang="ko-KR" sz="1400"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altLang="ko-KR" sz="1400">
                    <a:latin typeface="Calibri" pitchFamily="34" charset="0"/>
                  </a:rPr>
                  <a:t> shift from cooling plate contact to air-exposed cell cover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Reduced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ko-KR" sz="1400" b="1">
                    <a:latin typeface="Calibri" pitchFamily="34" charset="0"/>
                  </a:rPr>
                  <a:t> drop </a:t>
                </a:r>
                <a:r>
                  <a:rPr lang="en-US" altLang="ko-KR" sz="1400">
                    <a:latin typeface="Calibri" pitchFamily="34" charset="0"/>
                  </a:rPr>
                  <a:t>at higher flow rates (7.5 LPM/3.75 LPM)</a:t>
                </a:r>
              </a:p>
            </p:txBody>
          </p:sp>
        </mc:Choice>
        <mc:Fallback xmlns=""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FB027E04-8FBB-4CF8-ABA0-06134A3BE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19" y="2969837"/>
                <a:ext cx="5411611" cy="1587999"/>
              </a:xfrm>
              <a:prstGeom prst="rect">
                <a:avLst/>
              </a:prstGeom>
              <a:blipFill>
                <a:blip r:embed="rId9"/>
                <a:stretch>
                  <a:fillRect l="-113" b="-30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137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Results - Range Analysis of Module Component Parameters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57C747CF-47B9-4763-B3C9-1F69B48311E0}"/>
                  </a:ext>
                </a:extLst>
              </p:cNvPr>
              <p:cNvSpPr/>
              <p:nvPr/>
            </p:nvSpPr>
            <p:spPr>
              <a:xfrm>
                <a:off x="264719" y="3131880"/>
                <a:ext cx="8602365" cy="1351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Consistent trends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ko-KR" sz="1400" b="1">
                    <a:latin typeface="Calibri" pitchFamily="34" charset="0"/>
                  </a:rPr>
                  <a:t> and</a:t>
                </a:r>
                <a:r>
                  <a:rPr lang="en-US" altLang="ko-KR" sz="1400" b="1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ko-KR" sz="1400" b="1">
                    <a:latin typeface="Calibri" pitchFamily="34" charset="0"/>
                  </a:rPr>
                  <a:t> </a:t>
                </a:r>
                <a:r>
                  <a:rPr lang="en-US" altLang="ko-KR" sz="1400">
                    <a:latin typeface="Calibri" pitchFamily="34" charset="0"/>
                  </a:rPr>
                  <a:t>across Pad/Al plate ratio and gap filler thickness, redardless of cooling type 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Similar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ko-KR" sz="1400" b="1">
                    <a:latin typeface="Calibri" pitchFamily="34" charset="0"/>
                  </a:rPr>
                  <a:t> sensitivity </a:t>
                </a:r>
                <a:r>
                  <a:rPr lang="en-US" altLang="ko-KR" sz="1400">
                    <a:latin typeface="Calibri" pitchFamily="34" charset="0"/>
                  </a:rPr>
                  <a:t>to both parameters in double-sided cooling; </a:t>
                </a:r>
                <a:r>
                  <a:rPr lang="en-US" altLang="ko-KR" sz="1400" b="1">
                    <a:latin typeface="Calibri" pitchFamily="34" charset="0"/>
                  </a:rPr>
                  <a:t>stronger Pad/Al effect </a:t>
                </a:r>
                <a:r>
                  <a:rPr lang="en-US" altLang="ko-KR" sz="1400">
                    <a:latin typeface="Calibri" pitchFamily="34" charset="0"/>
                  </a:rPr>
                  <a:t>in single-sided cooling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Greater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ko-KR" sz="1400" b="1">
                    <a:latin typeface="Calibri" pitchFamily="34" charset="0"/>
                  </a:rPr>
                  <a:t> sensitivity </a:t>
                </a:r>
                <a:r>
                  <a:rPr lang="en-US" altLang="ko-KR" sz="1400">
                    <a:latin typeface="Calibri" pitchFamily="34" charset="0"/>
                  </a:rPr>
                  <a:t>to Pad/Al ratio than to gap filler thickness in both cooling types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Sharp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ko-KR" sz="1400" b="1">
                    <a:latin typeface="Calibri" pitchFamily="34" charset="0"/>
                  </a:rPr>
                  <a:t> drop </a:t>
                </a:r>
                <a:r>
                  <a:rPr lang="en-US" altLang="ko-KR" sz="1400">
                    <a:latin typeface="Calibri" pitchFamily="34" charset="0"/>
                  </a:rPr>
                  <a:t>when gap filler thickness decreases from 3mm to 2mm (both cooling types)</a:t>
                </a:r>
              </a:p>
            </p:txBody>
          </p:sp>
        </mc:Choice>
        <mc:Fallback xmlns="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57C747CF-47B9-4763-B3C9-1F69B4831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9" y="3131880"/>
                <a:ext cx="8602365" cy="1351011"/>
              </a:xfrm>
              <a:prstGeom prst="rect">
                <a:avLst/>
              </a:prstGeom>
              <a:blipFill>
                <a:blip r:embed="rId3"/>
                <a:stretch>
                  <a:fillRect l="-71" r="-71" b="-40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그룹 38">
            <a:extLst>
              <a:ext uri="{FF2B5EF4-FFF2-40B4-BE49-F238E27FC236}">
                <a16:creationId xmlns:a16="http://schemas.microsoft.com/office/drawing/2014/main" id="{27EA5FFA-A56D-41BF-A3C8-C3173B023D08}"/>
              </a:ext>
            </a:extLst>
          </p:cNvPr>
          <p:cNvGrpSpPr/>
          <p:nvPr/>
        </p:nvGrpSpPr>
        <p:grpSpPr>
          <a:xfrm>
            <a:off x="147110" y="838666"/>
            <a:ext cx="4380200" cy="2050197"/>
            <a:chOff x="147110" y="838666"/>
            <a:chExt cx="4380200" cy="2050197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CF04C8BD-097F-4012-976E-9E837F8FF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727" t="52133"/>
            <a:stretch/>
          </p:blipFill>
          <p:spPr>
            <a:xfrm>
              <a:off x="2378291" y="1119031"/>
              <a:ext cx="2139526" cy="1769832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65FA0584-3A5C-4B12-9342-35838CEE0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2315" r="40449"/>
            <a:stretch/>
          </p:blipFill>
          <p:spPr>
            <a:xfrm>
              <a:off x="147110" y="1119031"/>
              <a:ext cx="2139526" cy="1767177"/>
            </a:xfrm>
            <a:prstGeom prst="rect">
              <a:avLst/>
            </a:prstGeom>
          </p:spPr>
        </p:pic>
        <p:sp>
          <p:nvSpPr>
            <p:cNvPr id="27" name="모서리가 둥근 직사각형 9">
              <a:extLst>
                <a:ext uri="{FF2B5EF4-FFF2-40B4-BE49-F238E27FC236}">
                  <a16:creationId xmlns:a16="http://schemas.microsoft.com/office/drawing/2014/main" id="{09D2B46A-8074-4B5C-B340-6B3BD4D0E40E}"/>
                </a:ext>
              </a:extLst>
            </p:cNvPr>
            <p:cNvSpPr/>
            <p:nvPr/>
          </p:nvSpPr>
          <p:spPr>
            <a:xfrm>
              <a:off x="147110" y="838666"/>
              <a:ext cx="4380200" cy="234000"/>
            </a:xfrm>
            <a:prstGeom prst="roundRect">
              <a:avLst>
                <a:gd name="adj" fmla="val 27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Single-Sided Cooling</a:t>
              </a:r>
              <a:endParaRPr lang="ko-KR" alt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3" name="화살표: 위쪽 32">
              <a:extLst>
                <a:ext uri="{FF2B5EF4-FFF2-40B4-BE49-F238E27FC236}">
                  <a16:creationId xmlns:a16="http://schemas.microsoft.com/office/drawing/2014/main" id="{E760D8EC-5DCF-42A3-AB82-58864D50B71E}"/>
                </a:ext>
              </a:extLst>
            </p:cNvPr>
            <p:cNvSpPr/>
            <p:nvPr/>
          </p:nvSpPr>
          <p:spPr bwMode="auto">
            <a:xfrm>
              <a:off x="3177290" y="2249117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DAC7A37-B0FB-4AF5-A2EB-2949ABC2FBDD}"/>
              </a:ext>
            </a:extLst>
          </p:cNvPr>
          <p:cNvGrpSpPr/>
          <p:nvPr/>
        </p:nvGrpSpPr>
        <p:grpSpPr>
          <a:xfrm>
            <a:off x="4609472" y="838666"/>
            <a:ext cx="4398340" cy="2043538"/>
            <a:chOff x="4609472" y="838666"/>
            <a:chExt cx="4398340" cy="204353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12E0ED5-1514-4166-BD2C-196A2086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2702" r="40576"/>
            <a:stretch/>
          </p:blipFill>
          <p:spPr>
            <a:xfrm>
              <a:off x="4609472" y="1111620"/>
              <a:ext cx="2156606" cy="1770584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4D544A1-091B-4CA6-BB17-C21AE99E3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0989" t="52703"/>
            <a:stretch/>
          </p:blipFill>
          <p:spPr>
            <a:xfrm>
              <a:off x="6851209" y="1111620"/>
              <a:ext cx="2156603" cy="1770584"/>
            </a:xfrm>
            <a:prstGeom prst="rect">
              <a:avLst/>
            </a:prstGeom>
          </p:spPr>
        </p:pic>
        <p:sp>
          <p:nvSpPr>
            <p:cNvPr id="32" name="모서리가 둥근 직사각형 9">
              <a:extLst>
                <a:ext uri="{FF2B5EF4-FFF2-40B4-BE49-F238E27FC236}">
                  <a16:creationId xmlns:a16="http://schemas.microsoft.com/office/drawing/2014/main" id="{EDD3473F-6813-4029-84D4-3EA89431D67C}"/>
                </a:ext>
              </a:extLst>
            </p:cNvPr>
            <p:cNvSpPr/>
            <p:nvPr/>
          </p:nvSpPr>
          <p:spPr>
            <a:xfrm>
              <a:off x="4619498" y="838666"/>
              <a:ext cx="4380200" cy="234000"/>
            </a:xfrm>
            <a:prstGeom prst="roundRect">
              <a:avLst>
                <a:gd name="adj" fmla="val 27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Double-Sided Cooling</a:t>
              </a:r>
              <a:endParaRPr lang="ko-KR" alt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4" name="화살표: 위쪽 33">
              <a:extLst>
                <a:ext uri="{FF2B5EF4-FFF2-40B4-BE49-F238E27FC236}">
                  <a16:creationId xmlns:a16="http://schemas.microsoft.com/office/drawing/2014/main" id="{4C277186-A223-442D-9B05-2B7197A738C4}"/>
                </a:ext>
              </a:extLst>
            </p:cNvPr>
            <p:cNvSpPr/>
            <p:nvPr/>
          </p:nvSpPr>
          <p:spPr bwMode="auto">
            <a:xfrm>
              <a:off x="7665470" y="2158066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69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0C933D8-0FB1-4E28-8EF6-F79E23B449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/>
              <a:t>Objective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/>
              <a:t>Methodology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/>
              <a:t>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/>
              <a:t>Summary</a:t>
            </a:r>
          </a:p>
          <a:p>
            <a:pPr marL="457200" indent="-457200">
              <a:buFont typeface="+mj-lt"/>
              <a:buAutoNum type="arabicPeriod"/>
            </a:pPr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7F9E86E-4D8D-48A6-B78F-C35A70FA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/>
              <a:t>Outline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538378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Results - Range Analysis Comparison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C207027A-00B8-4E1E-B445-34E6C55D3F44}"/>
                  </a:ext>
                </a:extLst>
              </p:cNvPr>
              <p:cNvSpPr/>
              <p:nvPr/>
            </p:nvSpPr>
            <p:spPr>
              <a:xfrm>
                <a:off x="2853454" y="2553595"/>
                <a:ext cx="5897352" cy="2028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 indent="-1800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Coolant inlet temperature</a:t>
                </a:r>
                <a:r>
                  <a:rPr lang="en-US" altLang="ko-KR" sz="1400">
                    <a:latin typeface="Calibri" pitchFamily="34" charset="0"/>
                  </a:rPr>
                  <a:t>: key factor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ko-KR" sz="1400" b="1">
                    <a:latin typeface="Calibri" pitchFamily="34" charset="0"/>
                  </a:rPr>
                  <a:t> and</a:t>
                </a:r>
                <a:r>
                  <a:rPr lang="en-US" altLang="ko-KR" sz="1400" b="1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br>
                  <a:rPr lang="en-US" altLang="ko-KR" sz="1400">
                    <a:latin typeface="Calibri" pitchFamily="34" charset="0"/>
                  </a:rPr>
                </a:b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altLang="ko-KR" sz="1400">
                    <a:latin typeface="Calibri" pitchFamily="34" charset="0"/>
                  </a:rPr>
                  <a:t>More effective in </a:t>
                </a:r>
                <a:r>
                  <a:rPr lang="en-US" altLang="ko-KR" sz="1400" b="1">
                    <a:latin typeface="Calibri" pitchFamily="34" charset="0"/>
                  </a:rPr>
                  <a:t>double-sided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ko-KR" sz="1400" b="1">
                    <a:latin typeface="Calibri" pitchFamily="34" charset="0"/>
                  </a:rPr>
                  <a:t> )</a:t>
                </a:r>
                <a:r>
                  <a:rPr lang="en-US" altLang="ko-KR" sz="1400">
                    <a:latin typeface="Calibri" pitchFamily="34" charset="0"/>
                  </a:rPr>
                  <a:t> and </a:t>
                </a:r>
                <a:r>
                  <a:rPr lang="en-US" altLang="ko-KR" sz="1400" b="1">
                    <a:latin typeface="Calibri" pitchFamily="34" charset="0"/>
                  </a:rPr>
                  <a:t>single-sided (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ko-KR" sz="1400" b="1">
                    <a:latin typeface="Calibri" pitchFamily="34" charset="0"/>
                  </a:rPr>
                  <a:t>) </a:t>
                </a:r>
                <a:r>
                  <a:rPr lang="en-US" altLang="ko-KR" sz="1400">
                    <a:latin typeface="Calibri" pitchFamily="34" charset="0"/>
                  </a:rPr>
                  <a:t>cooling</a:t>
                </a:r>
              </a:p>
              <a:p>
                <a:pPr marL="180000" indent="-1800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Pad/Al plate ratio</a:t>
                </a:r>
                <a:r>
                  <a:rPr lang="en-US" altLang="ko-KR" sz="1400">
                    <a:latin typeface="Calibri" pitchFamily="34" charset="0"/>
                  </a:rPr>
                  <a:t>: more impact in </a:t>
                </a:r>
                <a:r>
                  <a:rPr lang="en-US" altLang="ko-KR" sz="1400" b="1">
                    <a:latin typeface="Calibri" pitchFamily="34" charset="0"/>
                  </a:rPr>
                  <a:t>single-sided cooling </a:t>
                </a:r>
                <a:r>
                  <a:rPr lang="en-US" altLang="ko-KR" sz="1400">
                    <a:latin typeface="Calibri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ko-KR" sz="1400">
                    <a:latin typeface="Calibri" pitchFamily="34" charset="0"/>
                  </a:rPr>
                  <a:t> &amp;</a:t>
                </a:r>
                <a:r>
                  <a:rPr lang="en-US" altLang="ko-KR" sz="140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400">
                    <a:latin typeface="Calibri" pitchFamily="34" charset="0"/>
                  </a:rPr>
                  <a:t>)</a:t>
                </a:r>
                <a:br>
                  <a:rPr lang="en-US" altLang="ko-KR" sz="1400">
                    <a:latin typeface="Calibri" pitchFamily="34" charset="0"/>
                  </a:rPr>
                </a:b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altLang="ko-KR" sz="1400">
                    <a:latin typeface="Calibri" pitchFamily="34" charset="0"/>
                  </a:rPr>
                  <a:t>Single-sided cooling: higher ratio of lateral heat transfer</a:t>
                </a:r>
              </a:p>
              <a:p>
                <a:pPr marL="180000" indent="-1800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Gap filler thickness</a:t>
                </a:r>
                <a:r>
                  <a:rPr lang="en-US" altLang="ko-KR" sz="1400">
                    <a:latin typeface="Calibri" pitchFamily="34" charset="0"/>
                  </a:rPr>
                  <a:t>: more impact in </a:t>
                </a:r>
                <a:r>
                  <a:rPr lang="en-US" altLang="ko-KR" sz="1400" b="1">
                    <a:latin typeface="Calibri" pitchFamily="34" charset="0"/>
                  </a:rPr>
                  <a:t>double-sided cooling </a:t>
                </a:r>
                <a:r>
                  <a:rPr lang="en-US" altLang="ko-KR" sz="1400">
                    <a:latin typeface="Calibri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ko-KR" sz="1400">
                    <a:latin typeface="Calibri" pitchFamily="34" charset="0"/>
                  </a:rPr>
                  <a:t> &amp;</a:t>
                </a:r>
                <a:r>
                  <a:rPr lang="en-US" altLang="ko-KR" sz="140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400">
                    <a:latin typeface="Calibri" pitchFamily="34" charset="0"/>
                  </a:rPr>
                  <a:t>)</a:t>
                </a:r>
                <a:br>
                  <a:rPr lang="en-US" altLang="ko-KR" sz="1400">
                    <a:latin typeface="Calibri" pitchFamily="34" charset="0"/>
                  </a:rPr>
                </a:b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altLang="ko-KR" sz="1400">
                    <a:latin typeface="Calibri" pitchFamily="34" charset="0"/>
                  </a:rPr>
                  <a:t> </a:t>
                </a: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Double-sided cooling: higher ratio of top/bottom heat transfer</a:t>
                </a:r>
                <a:b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</a:b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 Gap filler acting as a major bottleneck, resulting in greater influence</a:t>
                </a:r>
                <a:endParaRPr lang="en-US" altLang="ko-KR" sz="140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C207027A-00B8-4E1E-B445-34E6C55D3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454" y="2553595"/>
                <a:ext cx="5897352" cy="2028889"/>
              </a:xfrm>
              <a:prstGeom prst="rect">
                <a:avLst/>
              </a:prstGeom>
              <a:blipFill>
                <a:blip r:embed="rId3"/>
                <a:stretch>
                  <a:fillRect l="-103" b="-21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그룹 25">
            <a:extLst>
              <a:ext uri="{FF2B5EF4-FFF2-40B4-BE49-F238E27FC236}">
                <a16:creationId xmlns:a16="http://schemas.microsoft.com/office/drawing/2014/main" id="{E427E248-D044-4A00-B45D-75C1F4E88117}"/>
              </a:ext>
            </a:extLst>
          </p:cNvPr>
          <p:cNvGrpSpPr/>
          <p:nvPr/>
        </p:nvGrpSpPr>
        <p:grpSpPr>
          <a:xfrm>
            <a:off x="751206" y="2633748"/>
            <a:ext cx="1978350" cy="1327389"/>
            <a:chOff x="2986839" y="1161726"/>
            <a:chExt cx="1978350" cy="1327389"/>
          </a:xfrm>
        </p:grpSpPr>
        <p:sp>
          <p:nvSpPr>
            <p:cNvPr id="25" name="모서리가 둥근 직사각형 9">
              <a:extLst>
                <a:ext uri="{FF2B5EF4-FFF2-40B4-BE49-F238E27FC236}">
                  <a16:creationId xmlns:a16="http://schemas.microsoft.com/office/drawing/2014/main" id="{AA120672-33EB-433D-A3F3-361CD6904507}"/>
                </a:ext>
              </a:extLst>
            </p:cNvPr>
            <p:cNvSpPr/>
            <p:nvPr/>
          </p:nvSpPr>
          <p:spPr>
            <a:xfrm>
              <a:off x="2986839" y="1161726"/>
              <a:ext cx="1978350" cy="1327389"/>
            </a:xfrm>
            <a:prstGeom prst="roundRect">
              <a:avLst>
                <a:gd name="adj" fmla="val 45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EBFD2E60-08F5-4808-8A28-F1021E227FE8}"/>
                    </a:ext>
                  </a:extLst>
                </p:cNvPr>
                <p:cNvSpPr/>
                <p:nvPr/>
              </p:nvSpPr>
              <p:spPr>
                <a:xfrm>
                  <a:off x="2992351" y="1189028"/>
                  <a:ext cx="1967327" cy="12727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T </a:t>
                  </a:r>
                  <a:r>
                    <a:rPr lang="en-US" altLang="ko-KR" sz="1200">
                      <a:latin typeface="Calibri" pitchFamily="34" charset="0"/>
                    </a:rPr>
                    <a:t>-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𝑐𝑜𝑜𝑙𝑎𝑛𝑡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𝑖𝑛𝑙𝑒𝑡</m:t>
                          </m:r>
                        </m:sub>
                      </m:sSub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M </a:t>
                  </a:r>
                  <a:r>
                    <a:rPr lang="en-US" altLang="ko-KR" sz="1200">
                      <a:latin typeface="Calibri" pitchFamily="34" charset="0"/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𝑀𝑎𝑠𝑠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𝐹𝑙𝑜𝑤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P:A </a:t>
                  </a:r>
                  <a:r>
                    <a:rPr lang="en-US" altLang="ko-KR" sz="1200">
                      <a:latin typeface="Calibri" pitchFamily="34" charset="0"/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𝑃𝑎𝑑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𝐴𝑙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𝑝𝑙𝑎𝑡𝑒</m:t>
                      </m:r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d</a:t>
                  </a:r>
                  <a:r>
                    <a:rPr lang="en-US" altLang="ko-KR" sz="1200">
                      <a:latin typeface="Calibri" pitchFamily="34" charset="0"/>
                    </a:rPr>
                    <a:t> - </a:t>
                  </a:r>
                  <a14:m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𝐺𝑎𝑝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𝑓𝑖𝑙𝑙𝑒𝑟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𝑡h𝑖𝑐𝑘𝑛𝑒𝑠𝑠</m:t>
                      </m:r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E</a:t>
                  </a:r>
                  <a:r>
                    <a:rPr lang="en-US" altLang="ko-KR" sz="1200">
                      <a:latin typeface="Calibri" pitchFamily="34" charset="0"/>
                    </a:rPr>
                    <a:t> - </a:t>
                  </a:r>
                  <a14:m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EBFD2E60-08F5-4808-8A28-F1021E227F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2351" y="1189028"/>
                  <a:ext cx="1967327" cy="1272784"/>
                </a:xfrm>
                <a:prstGeom prst="rect">
                  <a:avLst/>
                </a:prstGeom>
                <a:blipFill>
                  <a:blip r:embed="rId4"/>
                  <a:stretch>
                    <a:fillRect b="-33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43A5CBCC-821E-4D13-BDBD-655A7CA49DE8}"/>
              </a:ext>
            </a:extLst>
          </p:cNvPr>
          <p:cNvGrpSpPr>
            <a:grpSpLocks noChangeAspect="1"/>
          </p:cNvGrpSpPr>
          <p:nvPr/>
        </p:nvGrpSpPr>
        <p:grpSpPr>
          <a:xfrm>
            <a:off x="4607278" y="924058"/>
            <a:ext cx="3951493" cy="1400042"/>
            <a:chOff x="136645" y="2228481"/>
            <a:chExt cx="3220627" cy="1141091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B0DD6154-9714-43FE-B917-30C79075E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645" y="2228481"/>
              <a:ext cx="3220627" cy="1141091"/>
            </a:xfrm>
            <a:prstGeom prst="rect">
              <a:avLst/>
            </a:prstGeom>
          </p:spPr>
        </p:pic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129EDCA-D075-4345-AB1D-E1FA2F762EFD}"/>
                </a:ext>
              </a:extLst>
            </p:cNvPr>
            <p:cNvSpPr/>
            <p:nvPr/>
          </p:nvSpPr>
          <p:spPr>
            <a:xfrm>
              <a:off x="423721" y="2384789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4.45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39A44B5F-7509-410A-BADA-B510DEDAE15C}"/>
                </a:ext>
              </a:extLst>
            </p:cNvPr>
            <p:cNvSpPr/>
            <p:nvPr/>
          </p:nvSpPr>
          <p:spPr>
            <a:xfrm>
              <a:off x="671359" y="2650335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2.88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75C57B79-5281-47AA-8972-411CFC05E102}"/>
                </a:ext>
              </a:extLst>
            </p:cNvPr>
            <p:cNvSpPr/>
            <p:nvPr/>
          </p:nvSpPr>
          <p:spPr>
            <a:xfrm>
              <a:off x="952704" y="3067179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0.36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29BBB249-B566-4C4D-B7A7-783E67A686E1}"/>
                </a:ext>
              </a:extLst>
            </p:cNvPr>
            <p:cNvSpPr/>
            <p:nvPr/>
          </p:nvSpPr>
          <p:spPr>
            <a:xfrm>
              <a:off x="1210589" y="3078360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0.26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B41452F8-5CB6-4C33-A6C6-5B457E206301}"/>
                </a:ext>
              </a:extLst>
            </p:cNvPr>
            <p:cNvSpPr/>
            <p:nvPr/>
          </p:nvSpPr>
          <p:spPr>
            <a:xfrm>
              <a:off x="1514331" y="2588240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3.22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FCCE1B4-0B79-4729-8110-96D9D0B6BAC8}"/>
                </a:ext>
              </a:extLst>
            </p:cNvPr>
            <p:cNvSpPr/>
            <p:nvPr/>
          </p:nvSpPr>
          <p:spPr>
            <a:xfrm>
              <a:off x="1770537" y="2904199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1.37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3C4E4F62-20F0-4AA5-B344-A4F3F7313784}"/>
                </a:ext>
              </a:extLst>
            </p:cNvPr>
            <p:cNvSpPr/>
            <p:nvPr/>
          </p:nvSpPr>
          <p:spPr>
            <a:xfrm>
              <a:off x="2062419" y="3035318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0.54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BA502E20-BDA7-4DBC-ABDE-FE8DA8A2303B}"/>
                </a:ext>
              </a:extLst>
            </p:cNvPr>
            <p:cNvSpPr/>
            <p:nvPr/>
          </p:nvSpPr>
          <p:spPr>
            <a:xfrm>
              <a:off x="2305317" y="2955659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1.06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C7203216-19FF-45B3-A8AE-4C19A88B68E3}"/>
                </a:ext>
              </a:extLst>
            </p:cNvPr>
            <p:cNvSpPr/>
            <p:nvPr/>
          </p:nvSpPr>
          <p:spPr>
            <a:xfrm>
              <a:off x="2611488" y="3073597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0.27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56140C33-1CDD-4532-B966-85A7F84088D8}"/>
                </a:ext>
              </a:extLst>
            </p:cNvPr>
            <p:cNvSpPr/>
            <p:nvPr/>
          </p:nvSpPr>
          <p:spPr>
            <a:xfrm>
              <a:off x="2852285" y="3110025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0.10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6A4AFE47-A57C-4099-9700-74EBE74BF5D2}"/>
              </a:ext>
            </a:extLst>
          </p:cNvPr>
          <p:cNvGrpSpPr/>
          <p:nvPr/>
        </p:nvGrpSpPr>
        <p:grpSpPr>
          <a:xfrm>
            <a:off x="497611" y="876860"/>
            <a:ext cx="3951494" cy="1515861"/>
            <a:chOff x="497611" y="876860"/>
            <a:chExt cx="3951494" cy="1515861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2A19B5A3-61E0-42F3-BD99-2F3D8D1E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7611" y="876860"/>
              <a:ext cx="3951494" cy="1515861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5DB80253-FCE4-4991-9108-ED051E2FD3BA}"/>
                </a:ext>
              </a:extLst>
            </p:cNvPr>
            <p:cNvSpPr/>
            <p:nvPr/>
          </p:nvSpPr>
          <p:spPr>
            <a:xfrm>
              <a:off x="909470" y="1357547"/>
              <a:ext cx="512397" cy="183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7.62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08CED7E4-6B6D-4BB4-B4E1-66897F86B6E0}"/>
                </a:ext>
              </a:extLst>
            </p:cNvPr>
            <p:cNvSpPr/>
            <p:nvPr/>
          </p:nvSpPr>
          <p:spPr>
            <a:xfrm>
              <a:off x="1153669" y="974916"/>
              <a:ext cx="601390" cy="183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11.35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2BA47A8-CDDC-40AB-AAE8-70E76B7B6AB1}"/>
                </a:ext>
              </a:extLst>
            </p:cNvPr>
            <p:cNvSpPr/>
            <p:nvPr/>
          </p:nvSpPr>
          <p:spPr>
            <a:xfrm>
              <a:off x="1559854" y="2015806"/>
              <a:ext cx="504960" cy="183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0.62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68F0525C-B4B7-430B-ABA3-FBBB6DB0A580}"/>
                </a:ext>
              </a:extLst>
            </p:cNvPr>
            <p:cNvSpPr/>
            <p:nvPr/>
          </p:nvSpPr>
          <p:spPr>
            <a:xfrm>
              <a:off x="1857768" y="2015806"/>
              <a:ext cx="504960" cy="183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0.65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CA9B1EEF-6E8D-454E-8479-4FBB3F1D6F89}"/>
                </a:ext>
              </a:extLst>
            </p:cNvPr>
            <p:cNvSpPr/>
            <p:nvPr/>
          </p:nvSpPr>
          <p:spPr>
            <a:xfrm>
              <a:off x="2217159" y="1778774"/>
              <a:ext cx="512397" cy="183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3.20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3CFD48C6-140F-4D30-A1B2-32567D0B9981}"/>
                </a:ext>
              </a:extLst>
            </p:cNvPr>
            <p:cNvSpPr/>
            <p:nvPr/>
          </p:nvSpPr>
          <p:spPr>
            <a:xfrm>
              <a:off x="2531507" y="1962095"/>
              <a:ext cx="512397" cy="183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1.36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95378612-DEEE-4B66-B06C-3EDC88617B7A}"/>
                </a:ext>
              </a:extLst>
            </p:cNvPr>
            <p:cNvSpPr/>
            <p:nvPr/>
          </p:nvSpPr>
          <p:spPr>
            <a:xfrm>
              <a:off x="2872095" y="1969043"/>
              <a:ext cx="512397" cy="183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1.24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EEC05C20-9D49-4F29-B194-ED2F27474B31}"/>
                </a:ext>
              </a:extLst>
            </p:cNvPr>
            <p:cNvSpPr/>
            <p:nvPr/>
          </p:nvSpPr>
          <p:spPr>
            <a:xfrm>
              <a:off x="3175958" y="1924145"/>
              <a:ext cx="512397" cy="183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1.76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9CE83284-D8DE-4631-BAFB-F8EA61214FF8}"/>
                </a:ext>
              </a:extLst>
            </p:cNvPr>
            <p:cNvSpPr/>
            <p:nvPr/>
          </p:nvSpPr>
          <p:spPr>
            <a:xfrm>
              <a:off x="3550384" y="2060703"/>
              <a:ext cx="512397" cy="183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0.25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4C0FB123-E507-4EF3-82CC-68F8EA18FFC8}"/>
                </a:ext>
              </a:extLst>
            </p:cNvPr>
            <p:cNvSpPr/>
            <p:nvPr/>
          </p:nvSpPr>
          <p:spPr>
            <a:xfrm>
              <a:off x="3848298" y="2080798"/>
              <a:ext cx="512397" cy="183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0.15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1A72C083-C2E6-4ACF-99E5-3970565D57E2}"/>
              </a:ext>
            </a:extLst>
          </p:cNvPr>
          <p:cNvSpPr/>
          <p:nvPr/>
        </p:nvSpPr>
        <p:spPr>
          <a:xfrm>
            <a:off x="2304190" y="1773111"/>
            <a:ext cx="642075" cy="64886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55A08467-1E6A-46D2-9FD6-75C553E7C801}"/>
              </a:ext>
            </a:extLst>
          </p:cNvPr>
          <p:cNvSpPr/>
          <p:nvPr/>
        </p:nvSpPr>
        <p:spPr>
          <a:xfrm>
            <a:off x="6359194" y="1344157"/>
            <a:ext cx="661531" cy="10778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7177E4B0-3D96-45B5-8C38-A2B4D92D8504}"/>
              </a:ext>
            </a:extLst>
          </p:cNvPr>
          <p:cNvSpPr/>
          <p:nvPr/>
        </p:nvSpPr>
        <p:spPr>
          <a:xfrm>
            <a:off x="2968335" y="1773111"/>
            <a:ext cx="648496" cy="648863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9E603572-92EC-4E8E-A489-6AE86DCDF774}"/>
              </a:ext>
            </a:extLst>
          </p:cNvPr>
          <p:cNvSpPr/>
          <p:nvPr/>
        </p:nvSpPr>
        <p:spPr>
          <a:xfrm>
            <a:off x="7044044" y="1344157"/>
            <a:ext cx="654981" cy="1077817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Results - Range Analysis Comparison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C207027A-00B8-4E1E-B445-34E6C55D3F44}"/>
                  </a:ext>
                </a:extLst>
              </p:cNvPr>
              <p:cNvSpPr/>
              <p:nvPr/>
            </p:nvSpPr>
            <p:spPr>
              <a:xfrm>
                <a:off x="2126959" y="2693421"/>
                <a:ext cx="7017041" cy="1832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>
                    <a:latin typeface="Calibri" pitchFamily="34" charset="0"/>
                  </a:rPr>
                  <a:t>Consistent trend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𝒔𝒕𝒅</m:t>
                        </m:r>
                      </m:sub>
                    </m:sSub>
                  </m:oMath>
                </a14:m>
                <a:r>
                  <a:rPr lang="en-US" altLang="ko-KR" sz="1400">
                    <a:latin typeface="Calibri" pitchFamily="34" charset="0"/>
                  </a:rPr>
                  <a:t> across cooling types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Single-sided cooling </a:t>
                </a:r>
                <a:r>
                  <a:rPr lang="en-US" altLang="ko-KR" sz="1400">
                    <a:latin typeface="Calibri" pitchFamily="34" charset="0"/>
                  </a:rPr>
                  <a:t>shows ~0.2</a:t>
                </a:r>
                <a:r>
                  <a:rPr lang="en-US" altLang="ko-KR" sz="1400">
                    <a:ea typeface="Tahoma" panose="020B0604030504040204" pitchFamily="34" charset="0"/>
                    <a:cs typeface="Tahoma" panose="020B0604030504040204" pitchFamily="34" charset="0"/>
                  </a:rPr>
                  <a:t>℃</a:t>
                </a:r>
                <a:r>
                  <a:rPr lang="en-US" altLang="ko-KR" sz="1400">
                    <a:latin typeface="Calibri" pitchFamily="34" charset="0"/>
                  </a:rPr>
                  <a:t> </a:t>
                </a:r>
                <a:r>
                  <a:rPr lang="en-US" altLang="ko-KR" sz="1400" b="1">
                    <a:latin typeface="Calibri" pitchFamily="34" charset="0"/>
                  </a:rPr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𝒔𝒕𝒅</m:t>
                        </m:r>
                      </m:sub>
                    </m:sSub>
                  </m:oMath>
                </a14:m>
                <a:r>
                  <a:rPr lang="en-US" altLang="ko-KR" sz="1400">
                    <a:latin typeface="Calibri" pitchFamily="34" charset="0"/>
                  </a:rPr>
                  <a:t>, </a:t>
                </a:r>
                <a:r>
                  <a:rPr lang="en-US" altLang="ko-KR" sz="1400" b="1">
                    <a:latin typeface="Calibri" pitchFamily="34" charset="0"/>
                  </a:rPr>
                  <a:t>greater sensitivity</a:t>
                </a:r>
                <a:r>
                  <a:rPr lang="en-US" altLang="ko-KR" sz="1400">
                    <a:latin typeface="Calibri" pitchFamily="34" charset="0"/>
                  </a:rPr>
                  <a:t> to parameter variation</a:t>
                </a:r>
              </a:p>
              <a:p>
                <a:pPr marL="180000" indent="-1800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Pad/Al plate ratio</a:t>
                </a:r>
                <a:r>
                  <a:rPr lang="en-US" altLang="ko-KR" sz="1400">
                    <a:latin typeface="Calibri" pitchFamily="34" charset="0"/>
                  </a:rPr>
                  <a:t> is the most dominant factor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𝒔𝒕𝒅</m:t>
                        </m:r>
                      </m:sub>
                    </m:sSub>
                  </m:oMath>
                </a14:m>
                <a:r>
                  <a:rPr lang="en-US" altLang="ko-KR" sz="1400">
                    <a:latin typeface="Calibri" pitchFamily="34" charset="0"/>
                  </a:rPr>
                  <a:t>, but the relationship is </a:t>
                </a:r>
                <a:r>
                  <a:rPr lang="en-US" altLang="ko-KR" sz="1400" b="1">
                    <a:latin typeface="Calibri" pitchFamily="34" charset="0"/>
                  </a:rPr>
                  <a:t>non-linear</a:t>
                </a:r>
                <a:br>
                  <a:rPr lang="en-US" altLang="ko-KR" sz="1400">
                    <a:latin typeface="Calibri" pitchFamily="34" charset="0"/>
                  </a:rPr>
                </a:b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 With the same heat dissipating materials, inner cells are hotter and outer cells are cooler</a:t>
                </a:r>
                <a:b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</a:b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 6:3 ratio (6 Pads): Temperature of Cell 1</a:t>
                </a:r>
                <a:r>
                  <a:rPr lang="en-US" altLang="ko-KR" sz="1400">
                    <a:ea typeface="바탕" panose="02030600000101010101" pitchFamily="18" charset="-127"/>
                    <a:cs typeface="Calibri" panose="020F0502020204030204" pitchFamily="34" charset="0"/>
                    <a:sym typeface="Wingdings" panose="05000000000000000000" pitchFamily="2" charset="2"/>
                  </a:rPr>
                  <a:t>▼</a:t>
                </a: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, Cell 8</a:t>
                </a:r>
                <a:r>
                  <a:rPr lang="en-US" altLang="ko-KR" sz="1400">
                    <a:ea typeface="바탕" panose="02030600000101010101" pitchFamily="18" charset="-127"/>
                    <a:cs typeface="Calibri" panose="020F0502020204030204" pitchFamily="34" charset="0"/>
                    <a:sym typeface="Wingdings" panose="05000000000000000000" pitchFamily="2" charset="2"/>
                  </a:rPr>
                  <a:t>▲</a:t>
                </a: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  reduced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𝒔𝒕𝒅</m:t>
                        </m:r>
                      </m:sub>
                    </m:sSub>
                  </m:oMath>
                </a14:m>
                <a:b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</a:b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 3:6 ratio (6 Al plates): Temperature of Cell 1</a:t>
                </a:r>
                <a:r>
                  <a:rPr lang="en-US" altLang="ko-KR" sz="1400">
                    <a:ea typeface="바탕" panose="02030600000101010101" pitchFamily="18" charset="-127"/>
                    <a:cs typeface="Calibri" panose="020F0502020204030204" pitchFamily="34" charset="0"/>
                    <a:sym typeface="Wingdings" panose="05000000000000000000" pitchFamily="2" charset="2"/>
                  </a:rPr>
                  <a:t>▲, Cell 8▼  increased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𝒔𝒕𝒅</m:t>
                        </m:r>
                      </m:sub>
                    </m:sSub>
                  </m:oMath>
                </a14:m>
                <a:endParaRPr lang="en-US" altLang="ko-KR" sz="140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C207027A-00B8-4E1E-B445-34E6C55D3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959" y="2693421"/>
                <a:ext cx="7017041" cy="1832874"/>
              </a:xfrm>
              <a:prstGeom prst="rect">
                <a:avLst/>
              </a:prstGeom>
              <a:blipFill>
                <a:blip r:embed="rId3"/>
                <a:stretch>
                  <a:fillRect l="-174" b="-26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그룹 64">
            <a:extLst>
              <a:ext uri="{FF2B5EF4-FFF2-40B4-BE49-F238E27FC236}">
                <a16:creationId xmlns:a16="http://schemas.microsoft.com/office/drawing/2014/main" id="{09FE5B18-BFEE-4384-8BA8-C5E58DED1A2F}"/>
              </a:ext>
            </a:extLst>
          </p:cNvPr>
          <p:cNvGrpSpPr>
            <a:grpSpLocks noChangeAspect="1"/>
          </p:cNvGrpSpPr>
          <p:nvPr/>
        </p:nvGrpSpPr>
        <p:grpSpPr>
          <a:xfrm>
            <a:off x="273805" y="880363"/>
            <a:ext cx="4404875" cy="1654019"/>
            <a:chOff x="136645" y="3485705"/>
            <a:chExt cx="3220627" cy="1209337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E0916B6E-E87E-45D4-A266-C43177B04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645" y="3485705"/>
              <a:ext cx="3220627" cy="1209337"/>
            </a:xfrm>
            <a:prstGeom prst="rect">
              <a:avLst/>
            </a:prstGeom>
          </p:spPr>
        </p:pic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A6D3F44C-CCF2-464C-8F83-4BDF82C50EE1}"/>
                </a:ext>
              </a:extLst>
            </p:cNvPr>
            <p:cNvSpPr/>
            <p:nvPr/>
          </p:nvSpPr>
          <p:spPr>
            <a:xfrm>
              <a:off x="524917" y="3980584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0.13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337EA2E9-3A30-4FF3-93DE-914383E50B45}"/>
                </a:ext>
              </a:extLst>
            </p:cNvPr>
            <p:cNvSpPr/>
            <p:nvPr/>
          </p:nvSpPr>
          <p:spPr>
            <a:xfrm>
              <a:off x="758181" y="4176581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0.08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1E7239C4-F637-4AB7-8504-4312E7F38B6A}"/>
                </a:ext>
              </a:extLst>
            </p:cNvPr>
            <p:cNvSpPr/>
            <p:nvPr/>
          </p:nvSpPr>
          <p:spPr>
            <a:xfrm>
              <a:off x="1051873" y="4405919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0.01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95DFD468-9F89-4F24-9415-9431DFB6AF91}"/>
                </a:ext>
              </a:extLst>
            </p:cNvPr>
            <p:cNvSpPr/>
            <p:nvPr/>
          </p:nvSpPr>
          <p:spPr>
            <a:xfrm>
              <a:off x="1286323" y="4424971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0.01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66DEF108-C634-4915-B6A9-6DC9D5DB9731}"/>
                </a:ext>
              </a:extLst>
            </p:cNvPr>
            <p:cNvSpPr/>
            <p:nvPr/>
          </p:nvSpPr>
          <p:spPr>
            <a:xfrm>
              <a:off x="1575872" y="3659387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0.22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081D1D59-BB96-4584-9294-45052DCFBEA4}"/>
                </a:ext>
              </a:extLst>
            </p:cNvPr>
            <p:cNvSpPr/>
            <p:nvPr/>
          </p:nvSpPr>
          <p:spPr>
            <a:xfrm>
              <a:off x="1813262" y="3980584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0.13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655728E6-F28C-4FFC-B3A6-96C09A444814}"/>
                </a:ext>
              </a:extLst>
            </p:cNvPr>
            <p:cNvSpPr/>
            <p:nvPr/>
          </p:nvSpPr>
          <p:spPr>
            <a:xfrm>
              <a:off x="2101268" y="4251288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0.05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30386B72-A10E-46FB-90DF-5A168343FAC3}"/>
                </a:ext>
              </a:extLst>
            </p:cNvPr>
            <p:cNvSpPr/>
            <p:nvPr/>
          </p:nvSpPr>
          <p:spPr>
            <a:xfrm>
              <a:off x="2335428" y="4362511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0.03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CF711B41-8532-4CD2-B70B-414816982C0E}"/>
                </a:ext>
              </a:extLst>
            </p:cNvPr>
            <p:cNvSpPr/>
            <p:nvPr/>
          </p:nvSpPr>
          <p:spPr>
            <a:xfrm>
              <a:off x="2624197" y="4433064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0.00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CDEDE813-F8FA-446E-8229-5FF42569C80B}"/>
                </a:ext>
              </a:extLst>
            </p:cNvPr>
            <p:cNvSpPr/>
            <p:nvPr/>
          </p:nvSpPr>
          <p:spPr>
            <a:xfrm>
              <a:off x="2870082" y="4405919"/>
              <a:ext cx="417624" cy="149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>
                  <a:solidFill>
                    <a:schemeClr val="tx1"/>
                  </a:solidFill>
                </a:rPr>
                <a:t>0.01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8390D934-39B4-4159-A62E-35DB4423B09D}"/>
              </a:ext>
            </a:extLst>
          </p:cNvPr>
          <p:cNvGrpSpPr/>
          <p:nvPr/>
        </p:nvGrpSpPr>
        <p:grpSpPr>
          <a:xfrm>
            <a:off x="6891845" y="913304"/>
            <a:ext cx="1978350" cy="1327389"/>
            <a:chOff x="2986839" y="1161726"/>
            <a:chExt cx="1978350" cy="1327389"/>
          </a:xfrm>
        </p:grpSpPr>
        <p:sp>
          <p:nvSpPr>
            <p:cNvPr id="68" name="모서리가 둥근 직사각형 9">
              <a:extLst>
                <a:ext uri="{FF2B5EF4-FFF2-40B4-BE49-F238E27FC236}">
                  <a16:creationId xmlns:a16="http://schemas.microsoft.com/office/drawing/2014/main" id="{3DA7782A-7632-4FE8-A306-F2691668CAD2}"/>
                </a:ext>
              </a:extLst>
            </p:cNvPr>
            <p:cNvSpPr/>
            <p:nvPr/>
          </p:nvSpPr>
          <p:spPr>
            <a:xfrm>
              <a:off x="2986839" y="1161726"/>
              <a:ext cx="1978350" cy="1327389"/>
            </a:xfrm>
            <a:prstGeom prst="roundRect">
              <a:avLst>
                <a:gd name="adj" fmla="val 45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직사각형 68">
                  <a:extLst>
                    <a:ext uri="{FF2B5EF4-FFF2-40B4-BE49-F238E27FC236}">
                      <a16:creationId xmlns:a16="http://schemas.microsoft.com/office/drawing/2014/main" id="{8A9CC2DF-EFE2-4D29-A426-C38C8BC0D8A0}"/>
                    </a:ext>
                  </a:extLst>
                </p:cNvPr>
                <p:cNvSpPr/>
                <p:nvPr/>
              </p:nvSpPr>
              <p:spPr>
                <a:xfrm>
                  <a:off x="2992351" y="1189028"/>
                  <a:ext cx="1967327" cy="12727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T </a:t>
                  </a:r>
                  <a:r>
                    <a:rPr lang="en-US" altLang="ko-KR" sz="1200">
                      <a:latin typeface="Calibri" pitchFamily="34" charset="0"/>
                    </a:rPr>
                    <a:t>-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𝑐𝑜𝑜𝑙𝑎𝑛𝑡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𝑖𝑛𝑙𝑒𝑡</m:t>
                          </m:r>
                        </m:sub>
                      </m:sSub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M </a:t>
                  </a:r>
                  <a:r>
                    <a:rPr lang="en-US" altLang="ko-KR" sz="1200">
                      <a:latin typeface="Calibri" pitchFamily="34" charset="0"/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𝑀𝑎𝑠𝑠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𝐹𝑙𝑜𝑤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P:A </a:t>
                  </a:r>
                  <a:r>
                    <a:rPr lang="en-US" altLang="ko-KR" sz="1200">
                      <a:latin typeface="Calibri" pitchFamily="34" charset="0"/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𝑃𝑎𝑑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𝐴𝑙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𝑝𝑙𝑎𝑡𝑒</m:t>
                      </m:r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d</a:t>
                  </a:r>
                  <a:r>
                    <a:rPr lang="en-US" altLang="ko-KR" sz="1200">
                      <a:latin typeface="Calibri" pitchFamily="34" charset="0"/>
                    </a:rPr>
                    <a:t> - </a:t>
                  </a:r>
                  <a14:m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𝐺𝑎𝑝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𝑓𝑖𝑙𝑙𝑒𝑟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𝑡h𝑖𝑐𝑘𝑛𝑒𝑠𝑠</m:t>
                      </m:r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E</a:t>
                  </a:r>
                  <a:r>
                    <a:rPr lang="en-US" altLang="ko-KR" sz="1200">
                      <a:latin typeface="Calibri" pitchFamily="34" charset="0"/>
                    </a:rPr>
                    <a:t> - </a:t>
                  </a:r>
                  <a14:m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69" name="직사각형 68">
                  <a:extLst>
                    <a:ext uri="{FF2B5EF4-FFF2-40B4-BE49-F238E27FC236}">
                      <a16:creationId xmlns:a16="http://schemas.microsoft.com/office/drawing/2014/main" id="{8A9CC2DF-EFE2-4D29-A426-C38C8BC0D8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2351" y="1189028"/>
                  <a:ext cx="1967327" cy="1272784"/>
                </a:xfrm>
                <a:prstGeom prst="rect">
                  <a:avLst/>
                </a:prstGeom>
                <a:blipFill>
                  <a:blip r:embed="rId5"/>
                  <a:stretch>
                    <a:fillRect b="-28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DE3F2609-1DB1-48BF-8DF0-5C8936E0CC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593" r="38001"/>
          <a:stretch/>
        </p:blipFill>
        <p:spPr>
          <a:xfrm>
            <a:off x="4811003" y="913304"/>
            <a:ext cx="1978350" cy="1625916"/>
          </a:xfrm>
          <a:prstGeom prst="rect">
            <a:avLst/>
          </a:prstGeom>
        </p:spPr>
      </p:pic>
      <p:sp>
        <p:nvSpPr>
          <p:cNvPr id="87" name="직사각형 86">
            <a:extLst>
              <a:ext uri="{FF2B5EF4-FFF2-40B4-BE49-F238E27FC236}">
                <a16:creationId xmlns:a16="http://schemas.microsoft.com/office/drawing/2014/main" id="{73574245-8A50-4BCC-9B08-82C8B7D81E01}"/>
              </a:ext>
            </a:extLst>
          </p:cNvPr>
          <p:cNvSpPr/>
          <p:nvPr/>
        </p:nvSpPr>
        <p:spPr>
          <a:xfrm>
            <a:off x="2321013" y="1131488"/>
            <a:ext cx="717468" cy="142410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E012A8D-119A-4169-A61F-A1F6D969950A}"/>
              </a:ext>
            </a:extLst>
          </p:cNvPr>
          <p:cNvGrpSpPr/>
          <p:nvPr/>
        </p:nvGrpSpPr>
        <p:grpSpPr>
          <a:xfrm>
            <a:off x="85362" y="2754582"/>
            <a:ext cx="2106727" cy="1987157"/>
            <a:chOff x="85362" y="2829512"/>
            <a:chExt cx="2106727" cy="1987157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66E9352F-2B30-4BD1-BC6A-B3F6D6435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4722" t="13531" r="38083" b="11208"/>
            <a:stretch/>
          </p:blipFill>
          <p:spPr>
            <a:xfrm>
              <a:off x="689519" y="2883343"/>
              <a:ext cx="1413093" cy="1538682"/>
            </a:xfrm>
            <a:prstGeom prst="rect">
              <a:avLst/>
            </a:prstGeom>
          </p:spPr>
        </p:pic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5BFFB799-97FB-4755-9061-D18FAE16B2F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1899" y="2829512"/>
              <a:ext cx="0" cy="173778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A85BEEB4-88F5-4572-890A-229CD243EF13}"/>
                </a:ext>
              </a:extLst>
            </p:cNvPr>
            <p:cNvSpPr/>
            <p:nvPr/>
          </p:nvSpPr>
          <p:spPr>
            <a:xfrm>
              <a:off x="243044" y="4539670"/>
              <a:ext cx="77436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en-US" altLang="ko-KR" sz="1200">
                  <a:ea typeface="Tahoma" panose="020B0604030504040204" pitchFamily="34" charset="0"/>
                  <a:cs typeface="Tahoma" panose="020B0604030504040204" pitchFamily="34" charset="0"/>
                </a:rPr>
                <a:t>Cut plane</a:t>
              </a:r>
              <a:endParaRPr lang="en-US" altLang="ko-KR" sz="1200">
                <a:ea typeface="맑은 고딕" pitchFamily="50" charset="-127"/>
              </a:endParaRPr>
            </a:p>
          </p:txBody>
        </p:sp>
        <p:sp>
          <p:nvSpPr>
            <p:cNvPr id="77" name="화살표: 위쪽 76">
              <a:extLst>
                <a:ext uri="{FF2B5EF4-FFF2-40B4-BE49-F238E27FC236}">
                  <a16:creationId xmlns:a16="http://schemas.microsoft.com/office/drawing/2014/main" id="{C8505A87-7A16-418E-A1BE-AF5994237024}"/>
                </a:ext>
              </a:extLst>
            </p:cNvPr>
            <p:cNvSpPr/>
            <p:nvPr/>
          </p:nvSpPr>
          <p:spPr bwMode="auto">
            <a:xfrm rot="12447879">
              <a:off x="679214" y="3129903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8" name="화살표: 위쪽 77">
              <a:extLst>
                <a:ext uri="{FF2B5EF4-FFF2-40B4-BE49-F238E27FC236}">
                  <a16:creationId xmlns:a16="http://schemas.microsoft.com/office/drawing/2014/main" id="{8BDCC4A7-8AEC-4583-B969-FDA268FF7853}"/>
                </a:ext>
              </a:extLst>
            </p:cNvPr>
            <p:cNvSpPr/>
            <p:nvPr/>
          </p:nvSpPr>
          <p:spPr bwMode="auto">
            <a:xfrm rot="12447879">
              <a:off x="1201955" y="3129903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9" name="화살표: 위쪽 78">
              <a:extLst>
                <a:ext uri="{FF2B5EF4-FFF2-40B4-BE49-F238E27FC236}">
                  <a16:creationId xmlns:a16="http://schemas.microsoft.com/office/drawing/2014/main" id="{8E3519F6-75C5-4E41-94D3-EA68D060309F}"/>
                </a:ext>
              </a:extLst>
            </p:cNvPr>
            <p:cNvSpPr/>
            <p:nvPr/>
          </p:nvSpPr>
          <p:spPr bwMode="auto">
            <a:xfrm rot="12447879">
              <a:off x="1724696" y="3129903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0" name="화살표: 위쪽 79">
              <a:extLst>
                <a:ext uri="{FF2B5EF4-FFF2-40B4-BE49-F238E27FC236}">
                  <a16:creationId xmlns:a16="http://schemas.microsoft.com/office/drawing/2014/main" id="{5517592F-E608-490D-BC6F-D428B8C081D0}"/>
                </a:ext>
              </a:extLst>
            </p:cNvPr>
            <p:cNvSpPr/>
            <p:nvPr/>
          </p:nvSpPr>
          <p:spPr bwMode="auto">
            <a:xfrm rot="12447879">
              <a:off x="853461" y="3129903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1" name="화살표: 위쪽 80">
              <a:extLst>
                <a:ext uri="{FF2B5EF4-FFF2-40B4-BE49-F238E27FC236}">
                  <a16:creationId xmlns:a16="http://schemas.microsoft.com/office/drawing/2014/main" id="{2795EB24-DB6A-4B6E-9587-F3ECE3DF5E96}"/>
                </a:ext>
              </a:extLst>
            </p:cNvPr>
            <p:cNvSpPr/>
            <p:nvPr/>
          </p:nvSpPr>
          <p:spPr bwMode="auto">
            <a:xfrm rot="12447879">
              <a:off x="1376202" y="3129903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2" name="화살표: 위쪽 81">
              <a:extLst>
                <a:ext uri="{FF2B5EF4-FFF2-40B4-BE49-F238E27FC236}">
                  <a16:creationId xmlns:a16="http://schemas.microsoft.com/office/drawing/2014/main" id="{3F705F00-8EB3-4A51-A1F5-D0D90B4D8921}"/>
                </a:ext>
              </a:extLst>
            </p:cNvPr>
            <p:cNvSpPr/>
            <p:nvPr/>
          </p:nvSpPr>
          <p:spPr bwMode="auto">
            <a:xfrm rot="12447879">
              <a:off x="1898943" y="3129903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3" name="화살표: 위쪽 82">
              <a:extLst>
                <a:ext uri="{FF2B5EF4-FFF2-40B4-BE49-F238E27FC236}">
                  <a16:creationId xmlns:a16="http://schemas.microsoft.com/office/drawing/2014/main" id="{73E1C2C0-CA3F-4DEB-B3A7-537FCC50EAE2}"/>
                </a:ext>
              </a:extLst>
            </p:cNvPr>
            <p:cNvSpPr/>
            <p:nvPr/>
          </p:nvSpPr>
          <p:spPr bwMode="auto">
            <a:xfrm rot="12447879">
              <a:off x="1027708" y="3129903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4" name="화살표: 위쪽 83">
              <a:extLst>
                <a:ext uri="{FF2B5EF4-FFF2-40B4-BE49-F238E27FC236}">
                  <a16:creationId xmlns:a16="http://schemas.microsoft.com/office/drawing/2014/main" id="{C3DDA20D-B24B-4040-8A57-0C7EFF392849}"/>
                </a:ext>
              </a:extLst>
            </p:cNvPr>
            <p:cNvSpPr/>
            <p:nvPr/>
          </p:nvSpPr>
          <p:spPr bwMode="auto">
            <a:xfrm rot="12447879">
              <a:off x="1550449" y="3129903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5" name="화살표: 위쪽 84">
              <a:extLst>
                <a:ext uri="{FF2B5EF4-FFF2-40B4-BE49-F238E27FC236}">
                  <a16:creationId xmlns:a16="http://schemas.microsoft.com/office/drawing/2014/main" id="{0D89745A-BD86-4F36-81A0-6A215848AFC2}"/>
                </a:ext>
              </a:extLst>
            </p:cNvPr>
            <p:cNvSpPr/>
            <p:nvPr/>
          </p:nvSpPr>
          <p:spPr bwMode="auto">
            <a:xfrm rot="12447879">
              <a:off x="2073192" y="3129903"/>
              <a:ext cx="118897" cy="166862"/>
            </a:xfrm>
            <a:prstGeom prst="upArrow">
              <a:avLst>
                <a:gd name="adj1" fmla="val 50000"/>
                <a:gd name="adj2" fmla="val 61681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5735" tIns="47870" rIns="95735" bIns="47870" numCol="1" rtlCol="0" anchor="t" anchorCtr="0" compatLnSpc="1">
              <a:prstTxWarp prst="textNoShape">
                <a:avLst/>
              </a:prstTxWarp>
            </a:bodyPr>
            <a:lstStyle/>
            <a:p>
              <a:pPr marL="777875" marR="0" indent="-298450" algn="l" defTabSz="957263" rtl="0" eaLnBrk="1" fontAlgn="base" latinLnBrk="1" hangingPunct="1">
                <a:lnSpc>
                  <a:spcPct val="16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9FEA3ECE-2B37-41C8-9939-5148A1699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6305" t="31959" r="13424" b="29482"/>
            <a:stretch/>
          </p:blipFill>
          <p:spPr>
            <a:xfrm>
              <a:off x="85362" y="3124709"/>
              <a:ext cx="554454" cy="1120159"/>
            </a:xfrm>
            <a:prstGeom prst="rect">
              <a:avLst/>
            </a:prstGeom>
          </p:spPr>
        </p:pic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F0CFBCE9-31A6-45D6-8515-1E477AF0DD0C}"/>
                </a:ext>
              </a:extLst>
            </p:cNvPr>
            <p:cNvSpPr/>
            <p:nvPr/>
          </p:nvSpPr>
          <p:spPr>
            <a:xfrm>
              <a:off x="833161" y="4395801"/>
              <a:ext cx="10857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>
                  <a:ea typeface="Tahoma" panose="020B0604030504040204" pitchFamily="34" charset="0"/>
                  <a:cs typeface="Tahoma" panose="020B0604030504040204" pitchFamily="34" charset="0"/>
                </a:rPr>
                <a:t>▲All-Pad case</a:t>
              </a:r>
              <a:endParaRPr lang="en-US" altLang="ko-KR" sz="1200">
                <a:ea typeface="맑은 고딕" pitchFamily="50" charset="-127"/>
              </a:endParaRP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9727F6DE-8009-4D8B-B638-897FBF22F92C}"/>
                </a:ext>
              </a:extLst>
            </p:cNvPr>
            <p:cNvSpPr/>
            <p:nvPr/>
          </p:nvSpPr>
          <p:spPr>
            <a:xfrm>
              <a:off x="701039" y="3603684"/>
              <a:ext cx="15169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 b="1"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altLang="ko-KR" sz="1200" b="1">
                <a:ea typeface="맑은 고딕" pitchFamily="50" charset="-127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75BBD0D6-5B9F-4C57-9F40-D9970407ED01}"/>
                </a:ext>
              </a:extLst>
            </p:cNvPr>
            <p:cNvSpPr/>
            <p:nvPr/>
          </p:nvSpPr>
          <p:spPr>
            <a:xfrm>
              <a:off x="877074" y="3603684"/>
              <a:ext cx="15169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 b="1"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altLang="ko-KR" sz="1200" b="1">
                <a:ea typeface="맑은 고딕" pitchFamily="50" charset="-127"/>
              </a:endParaRPr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C46475B4-C1B8-4A23-A459-0B7F9DF76733}"/>
                </a:ext>
              </a:extLst>
            </p:cNvPr>
            <p:cNvSpPr/>
            <p:nvPr/>
          </p:nvSpPr>
          <p:spPr>
            <a:xfrm>
              <a:off x="1053109" y="3603684"/>
              <a:ext cx="15169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 b="1"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altLang="ko-KR" sz="1200" b="1">
                <a:ea typeface="맑은 고딕" pitchFamily="50" charset="-127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A9E5582F-157E-4859-8318-F53BEBE6E952}"/>
                </a:ext>
              </a:extLst>
            </p:cNvPr>
            <p:cNvSpPr/>
            <p:nvPr/>
          </p:nvSpPr>
          <p:spPr>
            <a:xfrm>
              <a:off x="1229144" y="3603684"/>
              <a:ext cx="15169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 b="1"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altLang="ko-KR" sz="1200" b="1">
                <a:ea typeface="맑은 고딕" pitchFamily="50" charset="-127"/>
              </a:endParaRPr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B928CE73-58FF-4913-AD21-66308F71CE03}"/>
                </a:ext>
              </a:extLst>
            </p:cNvPr>
            <p:cNvSpPr/>
            <p:nvPr/>
          </p:nvSpPr>
          <p:spPr>
            <a:xfrm>
              <a:off x="1405179" y="3603684"/>
              <a:ext cx="15169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 b="1"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en-US" altLang="ko-KR" sz="1200" b="1">
                <a:ea typeface="맑은 고딕" pitchFamily="50" charset="-127"/>
              </a:endParaRP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B5A7E899-F286-49A0-94F9-1E0BEA7CFD6F}"/>
                </a:ext>
              </a:extLst>
            </p:cNvPr>
            <p:cNvSpPr/>
            <p:nvPr/>
          </p:nvSpPr>
          <p:spPr>
            <a:xfrm>
              <a:off x="1581214" y="3603684"/>
              <a:ext cx="15169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 b="1"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en-US" altLang="ko-KR" sz="1200" b="1">
                <a:ea typeface="맑은 고딕" pitchFamily="50" charset="-127"/>
              </a:endParaRP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8F70A5F0-2021-45BB-BD90-A4CB27C41E72}"/>
                </a:ext>
              </a:extLst>
            </p:cNvPr>
            <p:cNvSpPr/>
            <p:nvPr/>
          </p:nvSpPr>
          <p:spPr>
            <a:xfrm>
              <a:off x="1757249" y="3603684"/>
              <a:ext cx="15169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 b="1"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en-US" altLang="ko-KR" sz="1200" b="1">
                <a:ea typeface="맑은 고딕" pitchFamily="50" charset="-127"/>
              </a:endParaRPr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895BF3D9-B772-4439-BCDB-0F3760646E15}"/>
                </a:ext>
              </a:extLst>
            </p:cNvPr>
            <p:cNvSpPr/>
            <p:nvPr/>
          </p:nvSpPr>
          <p:spPr>
            <a:xfrm>
              <a:off x="1933284" y="3603684"/>
              <a:ext cx="15169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 b="1"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en-US" altLang="ko-KR" sz="1200" b="1"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449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Results - Analysis of Variance</a:t>
            </a:r>
            <a:endParaRPr lang="en-US" sz="2400" b="1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1E2F44B-53CA-489F-9817-AD2E5C8480BB}"/>
              </a:ext>
            </a:extLst>
          </p:cNvPr>
          <p:cNvGrpSpPr/>
          <p:nvPr/>
        </p:nvGrpSpPr>
        <p:grpSpPr>
          <a:xfrm>
            <a:off x="619377" y="2830915"/>
            <a:ext cx="7893050" cy="1843842"/>
            <a:chOff x="95250" y="2822700"/>
            <a:chExt cx="8779108" cy="1843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2ACE3052-5221-4945-BB16-E67576A7756E}"/>
                    </a:ext>
                  </a:extLst>
                </p:cNvPr>
                <p:cNvSpPr/>
                <p:nvPr/>
              </p:nvSpPr>
              <p:spPr>
                <a:xfrm>
                  <a:off x="95250" y="3576756"/>
                  <a:ext cx="8779107" cy="10897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80000" indent="-1800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ko-KR" altLang="en-US" sz="1400">
                      <a:latin typeface="Calibri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𝒔𝒊𝒏𝒈𝒍𝒆</m:t>
                          </m:r>
                        </m:sub>
                      </m:sSub>
                    </m:oMath>
                  </a14:m>
                  <a:r>
                    <a:rPr lang="en-US" altLang="ko-KR" sz="1400">
                      <a:latin typeface="Calibri" pitchFamily="34" charset="0"/>
                    </a:rPr>
                    <a:t>,</a:t>
                  </a:r>
                  <a:r>
                    <a:rPr lang="en-US" altLang="ko-KR" sz="1400" b="1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𝒃𝒐𝒕𝒉</m:t>
                          </m:r>
                        </m:sub>
                      </m:sSub>
                    </m:oMath>
                  </a14:m>
                  <a:r>
                    <a:rPr lang="en-US" altLang="ko-KR" sz="1400" b="1"/>
                    <a:t> </a:t>
                  </a:r>
                  <a:r>
                    <a:rPr lang="en-US" altLang="ko-KR" sz="1400">
                      <a:latin typeface="Calibri" pitchFamily="34" charset="0"/>
                      <a:sym typeface="Wingdings" panose="05000000000000000000" pitchFamily="2" charset="2"/>
                    </a:rPr>
                    <a:t> Coolant inlet temperature &gt; Pad : Al plate &gt; Gap filler thickness &gt; Mass flow rate</a:t>
                  </a:r>
                </a:p>
                <a:p>
                  <a:pPr marL="180000" indent="-1800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𝒅𝒐𝒖𝒃𝒍𝒆</m:t>
                          </m:r>
                        </m:sub>
                      </m:sSub>
                    </m:oMath>
                  </a14:m>
                  <a:r>
                    <a:rPr lang="en-US" altLang="ko-KR" sz="1400">
                      <a:latin typeface="Calibri" pitchFamily="34" charset="0"/>
                      <a:sym typeface="Wingdings" panose="05000000000000000000" pitchFamily="2" charset="2"/>
                    </a:rPr>
                    <a:t>  Coolant inlet temperature &gt; Gap filler thickness &gt; Pad : Al plate &gt; Mass flow rate</a:t>
                  </a:r>
                </a:p>
                <a:p>
                  <a:pPr marL="180000" indent="-1800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𝒔𝒕𝒅</m:t>
                          </m:r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𝒃𝒐𝒕𝒉</m:t>
                          </m:r>
                        </m:sub>
                      </m:sSub>
                    </m:oMath>
                  </a14:m>
                  <a:r>
                    <a:rPr lang="en-US" altLang="ko-KR" sz="1400">
                      <a:latin typeface="Calibri" pitchFamily="34" charset="0"/>
                      <a:sym typeface="Wingdings" panose="05000000000000000000" pitchFamily="2" charset="2"/>
                    </a:rPr>
                    <a:t>  Pad : Al plate &gt; Coolant inlet temperature &gt; Gap filler thickness &gt; Mass flow rate</a:t>
                  </a:r>
                  <a:endParaRPr lang="en-US" altLang="ko-KR" sz="140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2ACE3052-5221-4945-BB16-E67576A775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" y="3576756"/>
                  <a:ext cx="8779107" cy="1089786"/>
                </a:xfrm>
                <a:prstGeom prst="rect">
                  <a:avLst/>
                </a:prstGeom>
                <a:blipFill>
                  <a:blip r:embed="rId3"/>
                  <a:stretch>
                    <a:fillRect l="-155" b="-446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2A333D-A964-40D5-BF51-C63D092AE2A5}"/>
                </a:ext>
              </a:extLst>
            </p:cNvPr>
            <p:cNvSpPr txBox="1"/>
            <p:nvPr/>
          </p:nvSpPr>
          <p:spPr>
            <a:xfrm>
              <a:off x="4913800" y="3404852"/>
              <a:ext cx="3861676" cy="27860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ko-KR" sz="900" i="1">
                  <a:latin typeface="Calibri" pitchFamily="34" charset="0"/>
                  <a:ea typeface="맑은 고딕" pitchFamily="50" charset="-127"/>
                </a:rPr>
                <a:t>[Jianqin</a:t>
              </a:r>
              <a:r>
                <a:rPr lang="ko-KR" altLang="en-US" sz="900" i="1">
                  <a:latin typeface="Calibri" pitchFamily="34" charset="0"/>
                  <a:ea typeface="맑은 고딕" pitchFamily="50" charset="-127"/>
                </a:rPr>
                <a:t> </a:t>
              </a:r>
              <a:r>
                <a:rPr lang="en-US" altLang="ko-KR" sz="900" i="1">
                  <a:latin typeface="Calibri" pitchFamily="34" charset="0"/>
                  <a:ea typeface="맑은 고딕" pitchFamily="50" charset="-127"/>
                </a:rPr>
                <a:t>Wang</a:t>
              </a:r>
              <a:r>
                <a:rPr lang="ko-KR" altLang="en-US" sz="900" i="1">
                  <a:latin typeface="Calibri" pitchFamily="34" charset="0"/>
                  <a:ea typeface="맑은 고딕" pitchFamily="50" charset="-127"/>
                </a:rPr>
                <a:t> </a:t>
              </a:r>
              <a:r>
                <a:rPr lang="en-US" altLang="ko-KR" sz="900" i="1">
                  <a:latin typeface="Calibri" pitchFamily="34" charset="0"/>
                  <a:ea typeface="맑은 고딕" pitchFamily="50" charset="-127"/>
                </a:rPr>
                <a:t>et al, Applied Thermal Engineering, 2019]</a:t>
              </a:r>
              <a:endParaRPr lang="ko-KR" altLang="en-US" sz="900" i="1" dirty="0" err="1">
                <a:latin typeface="Calibri" pitchFamily="34" charset="0"/>
                <a:ea typeface="맑은 고딕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844E34F4-8C69-4A03-82EE-2EA5CBA6258F}"/>
                    </a:ext>
                  </a:extLst>
                </p:cNvPr>
                <p:cNvSpPr/>
                <p:nvPr/>
              </p:nvSpPr>
              <p:spPr>
                <a:xfrm>
                  <a:off x="95252" y="2822700"/>
                  <a:ext cx="8779106" cy="654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400">
                      <a:latin typeface="Calibri" pitchFamily="34" charset="0"/>
                    </a:rPr>
                    <a:t>Variance for factor j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a14:m>
                  <a:r>
                    <a:rPr lang="en-US" altLang="ko-KR" sz="1400">
                      <a:latin typeface="Calibri" pitchFamily="34" charset="0"/>
                    </a:rPr>
                    <a:t>) &lt; Twice the Variance for test error (2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</m:oMath>
                  </a14:m>
                  <a:r>
                    <a:rPr lang="en-US" altLang="ko-KR" sz="1400">
                      <a:latin typeface="Calibri" pitchFamily="34" charset="0"/>
                    </a:rPr>
                    <a:t>) </a:t>
                  </a:r>
                  <a:r>
                    <a:rPr lang="en-US" altLang="ko-KR" sz="1400">
                      <a:latin typeface="Calibri" pitchFamily="34" charset="0"/>
                      <a:sym typeface="Wingdings" panose="05000000000000000000" pitchFamily="2" charset="2"/>
                    </a:rPr>
                    <a:t> Very small factor effect</a:t>
                  </a:r>
                  <a:br>
                    <a:rPr lang="en-US" altLang="ko-KR" sz="1400">
                      <a:latin typeface="Calibri" pitchFamily="34" charset="0"/>
                      <a:sym typeface="Wingdings" panose="05000000000000000000" pitchFamily="2" charset="2"/>
                    </a:rPr>
                  </a:br>
                  <a:r>
                    <a:rPr lang="en-US" altLang="ko-KR" sz="1400">
                      <a:latin typeface="Calibri" pitchFamily="34" charset="0"/>
                      <a:sym typeface="Wingdings" panose="05000000000000000000" pitchFamily="2" charset="2"/>
                    </a:rPr>
                    <a:t> </a:t>
                  </a:r>
                  <a:r>
                    <a:rPr lang="en-US" altLang="ko-KR" sz="1400">
                      <a:latin typeface="Calibri" pitchFamily="34" charset="0"/>
                    </a:rPr>
                    <a:t>Minimal factor effect of mass flow rate on </a:t>
                  </a:r>
                  <a14:m>
                    <m:oMath xmlns:m="http://schemas.openxmlformats.org/officeDocument/2006/math">
                      <m:r>
                        <a:rPr lang="en-US" altLang="ko-K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ko-K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a14:m>
                  <a:r>
                    <a:rPr lang="en-US" altLang="ko-KR" sz="1400" b="1"/>
                    <a:t> (single-sided)</a:t>
                  </a:r>
                  <a:r>
                    <a:rPr lang="en-US" altLang="ko-KR" sz="140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𝒔𝒕𝒅</m:t>
                          </m:r>
                        </m:sub>
                      </m:sSub>
                    </m:oMath>
                  </a14:m>
                  <a:r>
                    <a:rPr lang="en-US" altLang="ko-KR" sz="1400" b="1"/>
                    <a:t> (double-sided)</a:t>
                  </a:r>
                  <a:endParaRPr lang="en-US" altLang="ko-KR" sz="1400" b="1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844E34F4-8C69-4A03-82EE-2EA5CBA625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2" y="2822700"/>
                  <a:ext cx="8779106" cy="654988"/>
                </a:xfrm>
                <a:prstGeom prst="rect">
                  <a:avLst/>
                </a:prstGeom>
                <a:blipFill>
                  <a:blip r:embed="rId4"/>
                  <a:stretch>
                    <a:fillRect l="-155" b="-925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표 17">
                <a:extLst>
                  <a:ext uri="{FF2B5EF4-FFF2-40B4-BE49-F238E27FC236}">
                    <a16:creationId xmlns:a16="http://schemas.microsoft.com/office/drawing/2014/main" id="{C84C5065-9694-4BD8-8108-78E5932A6E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625537"/>
                  </p:ext>
                </p:extLst>
              </p:nvPr>
            </p:nvGraphicFramePr>
            <p:xfrm>
              <a:off x="343480" y="784099"/>
              <a:ext cx="8457041" cy="21031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114261">
                      <a:extLst>
                        <a:ext uri="{9D8B030D-6E8A-4147-A177-3AD203B41FA5}">
                          <a16:colId xmlns:a16="http://schemas.microsoft.com/office/drawing/2014/main" val="1715584633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3068087623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118667306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305969944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570491684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3659137364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2874372094"/>
                        </a:ext>
                      </a:extLst>
                    </a:gridCol>
                  </a:tblGrid>
                  <a:tr h="240030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Variance</a:t>
                          </a:r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  <m:t>𝒔𝒕𝒅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72060810"/>
                      </a:ext>
                    </a:extLst>
                  </a:tr>
                  <a:tr h="240030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74274838"/>
                      </a:ext>
                    </a:extLst>
                  </a:tr>
                  <a:tr h="24003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Coolant inlet temperature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43.4006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95.2530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14.1410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6.2454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0.0119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0.0044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8505485"/>
                      </a:ext>
                    </a:extLst>
                  </a:tr>
                  <a:tr h="24003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Coolant mass flow rate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0.3868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0.3670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0.0922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0.0481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8.6405 e-5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4.1540 e-5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8615784"/>
                      </a:ext>
                    </a:extLst>
                  </a:tr>
                  <a:tr h="24003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Pad: Al plate ratio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7.5276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1.3925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7.4121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1.4488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0.0327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0.0117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9475464"/>
                      </a:ext>
                    </a:extLst>
                  </a:tr>
                  <a:tr h="24003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Gap filler thickness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1.1541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2.3383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0.1995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0.8015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0.0024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5.6791 e-4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18637029"/>
                      </a:ext>
                    </a:extLst>
                  </a:tr>
                  <a:tr h="24003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Error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0.0563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0.0219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0.0628</a:t>
                          </a:r>
                        </a:p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altLang="ko-KR" sz="1200" b="0"/>
                            <a:t>0.0775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0.01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5.3991 e-6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1.1496 e-4</a:t>
                          </a:r>
                        </a:p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altLang="ko-KR" sz="1200" b="0"/>
                            <a:t>7.8248 e-5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1925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표 17">
                <a:extLst>
                  <a:ext uri="{FF2B5EF4-FFF2-40B4-BE49-F238E27FC236}">
                    <a16:creationId xmlns:a16="http://schemas.microsoft.com/office/drawing/2014/main" id="{C84C5065-9694-4BD8-8108-78E5932A6E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625537"/>
                  </p:ext>
                </p:extLst>
              </p:nvPr>
            </p:nvGraphicFramePr>
            <p:xfrm>
              <a:off x="343480" y="784099"/>
              <a:ext cx="8457041" cy="21031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114261">
                      <a:extLst>
                        <a:ext uri="{9D8B030D-6E8A-4147-A177-3AD203B41FA5}">
                          <a16:colId xmlns:a16="http://schemas.microsoft.com/office/drawing/2014/main" val="1715584633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3068087623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118667306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305969944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570491684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3659137364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2874372094"/>
                        </a:ext>
                      </a:extLst>
                    </a:gridCol>
                  </a:tblGrid>
                  <a:tr h="274320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Variance</a:t>
                          </a:r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t="-2222" r="-200288" b="-68888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2222" r="-100288" b="-68888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0000" t="-2222" r="-288" b="-68888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72060810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7427483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Coolant inlet temperature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43.4006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95.2530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14.1410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6.2454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0.0119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0.0044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850548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Coolant mass flow rate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0.3868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0.3670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0.0922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0.0481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8.6405 e-5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4.1540 e-5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861578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Pad: Al plate ratio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7.5276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1.3925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7.4121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1.4488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0.0327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0.0117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947546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Gap filler thickness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1.1541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2.3383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0.1995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0.8015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0.0024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5.6791 e-4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186370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Error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0.0563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0.0219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0.0628</a:t>
                          </a:r>
                        </a:p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altLang="ko-KR" sz="1200" b="0"/>
                            <a:t>0.0775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0.01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5.3991 e-6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1.1496 e-4</a:t>
                          </a:r>
                        </a:p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altLang="ko-KR" sz="1200" b="0"/>
                            <a:t>7.8248 e-5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19259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7954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그림 236">
            <a:extLst>
              <a:ext uri="{FF2B5EF4-FFF2-40B4-BE49-F238E27FC236}">
                <a16:creationId xmlns:a16="http://schemas.microsoft.com/office/drawing/2014/main" id="{2B744C5E-56AD-4BED-8F46-1EC9D53E3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9946"/>
            <a:ext cx="4699000" cy="3682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Results – Analysis of Variance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E3FB31A2-6254-4CB7-B46D-31E033E89B06}"/>
                  </a:ext>
                </a:extLst>
              </p:cNvPr>
              <p:cNvSpPr/>
              <p:nvPr/>
            </p:nvSpPr>
            <p:spPr>
              <a:xfrm>
                <a:off x="4699000" y="1133971"/>
                <a:ext cx="4445000" cy="2158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 indent="-1800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Coolant inlet temperature </a:t>
                </a:r>
                <a:r>
                  <a:rPr lang="en-US" altLang="ko-KR" sz="1400">
                    <a:latin typeface="Calibri" pitchFamily="34" charset="0"/>
                  </a:rPr>
                  <a:t>and </a:t>
                </a:r>
                <a:r>
                  <a:rPr lang="en-US" altLang="ko-KR" sz="1400" b="1">
                    <a:latin typeface="Calibri" pitchFamily="34" charset="0"/>
                  </a:rPr>
                  <a:t>Pad:Al plate ratio</a:t>
                </a:r>
                <a:br>
                  <a:rPr lang="en-US" altLang="ko-KR" sz="1400">
                    <a:latin typeface="Calibri" pitchFamily="34" charset="0"/>
                  </a:rPr>
                </a:b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 99.5% confidence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ko-KR" sz="1400" b="1">
                    <a:latin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ko-KR" sz="1400" b="1">
                    <a:latin typeface="Calibri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𝒔𝒕𝒅</m:t>
                        </m:r>
                      </m:sub>
                    </m:sSub>
                  </m:oMath>
                </a14:m>
                <a:endParaRPr lang="en-US" altLang="ko-KR" sz="1400" b="1">
                  <a:latin typeface="Calibri" pitchFamily="34" charset="0"/>
                </a:endParaRP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Coolant inlet temperature </a:t>
                </a:r>
                <a:r>
                  <a:rPr lang="en-US" altLang="ko-KR" sz="1400">
                    <a:latin typeface="Calibri" pitchFamily="34" charset="0"/>
                  </a:rPr>
                  <a:t>- key for thermal safety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Pad:Al plate ratio</a:t>
                </a:r>
                <a:r>
                  <a:rPr lang="en-US" altLang="ko-KR" sz="1400">
                    <a:latin typeface="Calibri" pitchFamily="34" charset="0"/>
                  </a:rPr>
                  <a:t> – key for reducing cell-to-cell variation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>
                    <a:latin typeface="Calibri" pitchFamily="34" charset="0"/>
                  </a:rPr>
                  <a:t>Mass flow rate</a:t>
                </a: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 &lt; 90% confidence for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ko-KR" sz="1400">
                  <a:latin typeface="Calibri" pitchFamily="34" charset="0"/>
                </a:endParaRPr>
              </a:p>
              <a:p>
                <a:pPr marL="180000" indent="-1800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latin typeface="Calibri" pitchFamily="34" charset="0"/>
                  </a:rPr>
                  <a:t>Gap filler thickness </a:t>
                </a:r>
                <a:r>
                  <a:rPr lang="en-US" altLang="ko-KR" sz="1400">
                    <a:latin typeface="Calibri" pitchFamily="34" charset="0"/>
                  </a:rPr>
                  <a:t>&gt; 99.5% confidence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en-US" altLang="ko-KR" sz="1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b="1">
                    <a:latin typeface="Calibri" pitchFamily="34" charset="0"/>
                  </a:rPr>
                  <a:t>&amp;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br>
                  <a:rPr lang="en-US" altLang="ko-KR" sz="1400" b="1">
                    <a:latin typeface="Calibri" pitchFamily="34" charset="0"/>
                  </a:rPr>
                </a:b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 Greater significance in </a:t>
                </a:r>
                <a:r>
                  <a:rPr lang="en-US" altLang="ko-KR" sz="1400" b="1">
                    <a:latin typeface="Calibri" pitchFamily="34" charset="0"/>
                    <a:sym typeface="Wingdings" panose="05000000000000000000" pitchFamily="2" charset="2"/>
                  </a:rPr>
                  <a:t>double-sided cooling</a:t>
                </a:r>
                <a:endParaRPr lang="en-US" altLang="ko-KR" sz="1400" b="1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E3FB31A2-6254-4CB7-B46D-31E033E89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0" y="1133971"/>
                <a:ext cx="4445000" cy="2158155"/>
              </a:xfrm>
              <a:prstGeom prst="rect">
                <a:avLst/>
              </a:prstGeom>
              <a:blipFill>
                <a:blip r:embed="rId4"/>
                <a:stretch>
                  <a:fillRect l="-274" r="-137" b="-22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9" name="그룹 238">
            <a:extLst>
              <a:ext uri="{FF2B5EF4-FFF2-40B4-BE49-F238E27FC236}">
                <a16:creationId xmlns:a16="http://schemas.microsoft.com/office/drawing/2014/main" id="{34D1CFDE-37D4-464D-A252-0E13056272CB}"/>
              </a:ext>
            </a:extLst>
          </p:cNvPr>
          <p:cNvGrpSpPr/>
          <p:nvPr/>
        </p:nvGrpSpPr>
        <p:grpSpPr>
          <a:xfrm>
            <a:off x="4838700" y="3408972"/>
            <a:ext cx="1967327" cy="1032719"/>
            <a:chOff x="4699000" y="3559279"/>
            <a:chExt cx="1967327" cy="1032719"/>
          </a:xfrm>
        </p:grpSpPr>
        <p:sp>
          <p:nvSpPr>
            <p:cNvPr id="238" name="모서리가 둥근 직사각형 9">
              <a:extLst>
                <a:ext uri="{FF2B5EF4-FFF2-40B4-BE49-F238E27FC236}">
                  <a16:creationId xmlns:a16="http://schemas.microsoft.com/office/drawing/2014/main" id="{A3B547BF-8395-4287-92AC-5829F93038B1}"/>
                </a:ext>
              </a:extLst>
            </p:cNvPr>
            <p:cNvSpPr/>
            <p:nvPr/>
          </p:nvSpPr>
          <p:spPr>
            <a:xfrm>
              <a:off x="4718469" y="3583039"/>
              <a:ext cx="1928388" cy="985198"/>
            </a:xfrm>
            <a:prstGeom prst="roundRect">
              <a:avLst>
                <a:gd name="adj" fmla="val 45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직사각형 56">
                  <a:extLst>
                    <a:ext uri="{FF2B5EF4-FFF2-40B4-BE49-F238E27FC236}">
                      <a16:creationId xmlns:a16="http://schemas.microsoft.com/office/drawing/2014/main" id="{A0EAAC6D-E29A-4C9E-9062-C798EA21E817}"/>
                    </a:ext>
                  </a:extLst>
                </p:cNvPr>
                <p:cNvSpPr/>
                <p:nvPr/>
              </p:nvSpPr>
              <p:spPr>
                <a:xfrm>
                  <a:off x="4699000" y="3559279"/>
                  <a:ext cx="1967327" cy="10327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T </a:t>
                  </a:r>
                  <a:r>
                    <a:rPr lang="en-US" altLang="ko-KR" sz="1200">
                      <a:latin typeface="Calibri" pitchFamily="34" charset="0"/>
                    </a:rPr>
                    <a:t>-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𝑐𝑜𝑜𝑙𝑎𝑛𝑡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𝑖𝑛𝑙𝑒𝑡</m:t>
                          </m:r>
                        </m:sub>
                      </m:sSub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M </a:t>
                  </a:r>
                  <a:r>
                    <a:rPr lang="en-US" altLang="ko-KR" sz="1200">
                      <a:latin typeface="Calibri" pitchFamily="34" charset="0"/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𝑀𝑎𝑠𝑠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𝐹𝑙𝑜𝑤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P:A </a:t>
                  </a:r>
                  <a:r>
                    <a:rPr lang="en-US" altLang="ko-KR" sz="1200">
                      <a:latin typeface="Calibri" pitchFamily="34" charset="0"/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𝑃𝑎𝑑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𝐴𝑙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𝑝𝑙𝑎𝑡𝑒</m:t>
                      </m:r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ko-KR" sz="1200" b="1">
                      <a:latin typeface="Calibri" pitchFamily="34" charset="0"/>
                    </a:rPr>
                    <a:t>d</a:t>
                  </a:r>
                  <a:r>
                    <a:rPr lang="en-US" altLang="ko-KR" sz="1200">
                      <a:latin typeface="Calibri" pitchFamily="34" charset="0"/>
                    </a:rPr>
                    <a:t> - </a:t>
                  </a:r>
                  <a14:m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𝐺𝑎𝑝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𝑓𝑖𝑙𝑙𝑒𝑟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𝑡h𝑖𝑐𝑘𝑛𝑒𝑠𝑠</m:t>
                      </m:r>
                    </m:oMath>
                  </a14:m>
                  <a:endParaRPr lang="en-US" altLang="ko-KR" sz="120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7" name="직사각형 56">
                  <a:extLst>
                    <a:ext uri="{FF2B5EF4-FFF2-40B4-BE49-F238E27FC236}">
                      <a16:creationId xmlns:a16="http://schemas.microsoft.com/office/drawing/2014/main" id="{A0EAAC6D-E29A-4C9E-9062-C798EA21E8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9000" y="3559279"/>
                  <a:ext cx="1967327" cy="1032719"/>
                </a:xfrm>
                <a:prstGeom prst="rect">
                  <a:avLst/>
                </a:prstGeom>
                <a:blipFill>
                  <a:blip r:embed="rId5"/>
                  <a:stretch>
                    <a:fillRect b="-35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532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C8DD4921-0E59-4FDD-969E-31549D8F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4863"/>
            <a:ext cx="7886700" cy="993775"/>
          </a:xfrm>
        </p:spPr>
        <p:txBody>
          <a:bodyPr anchor="ctr"/>
          <a:lstStyle/>
          <a:p>
            <a:pPr algn="ctr"/>
            <a:r>
              <a:rPr lang="en-US" altLang="ko-KR" sz="4000" b="1"/>
              <a:t>Summary</a:t>
            </a:r>
            <a:endParaRPr lang="ko-KR" altLang="en-US" sz="4000" b="1"/>
          </a:p>
        </p:txBody>
      </p:sp>
    </p:spTree>
    <p:extLst>
      <p:ext uri="{BB962C8B-B14F-4D97-AF65-F5344CB8AC3E}">
        <p14:creationId xmlns:p14="http://schemas.microsoft.com/office/powerpoint/2010/main" val="2312476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5819EB1A-23DB-43C0-A5BC-4B93C9DB4051}"/>
                  </a:ext>
                </a:extLst>
              </p:cNvPr>
              <p:cNvSpPr/>
              <p:nvPr/>
            </p:nvSpPr>
            <p:spPr>
              <a:xfrm>
                <a:off x="463487" y="1608841"/>
                <a:ext cx="8217026" cy="1825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 indent="-1800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>
                    <a:latin typeface="Calibri" pitchFamily="34" charset="0"/>
                  </a:rPr>
                  <a:t>Dominant influence of </a:t>
                </a:r>
                <a:r>
                  <a:rPr lang="en-US" altLang="ko-KR" sz="1400" b="1">
                    <a:latin typeface="Calibri" pitchFamily="34" charset="0"/>
                  </a:rPr>
                  <a:t>coolant inlet temperature </a:t>
                </a:r>
                <a:r>
                  <a:rPr lang="en-US" altLang="ko-KR" sz="1400">
                    <a:latin typeface="Calibri" pitchFamily="34" charset="0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ko-KR" sz="1400" b="1">
                    <a:latin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ko-KR" sz="1400" b="1">
                    <a:latin typeface="Calibri" pitchFamily="34" charset="0"/>
                  </a:rPr>
                  <a:t> </a:t>
                </a:r>
                <a:r>
                  <a:rPr lang="en-US" altLang="ko-KR" sz="1400">
                    <a:latin typeface="Calibri" pitchFamily="34" charset="0"/>
                  </a:rPr>
                  <a:t>regardless of cooling method</a:t>
                </a:r>
                <a:br>
                  <a:rPr lang="en-US" altLang="ko-KR" sz="1400">
                    <a:latin typeface="Calibri" pitchFamily="34" charset="0"/>
                  </a:rPr>
                </a:b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 Critical for maintaining ideal battery operating  temperature</a:t>
                </a:r>
              </a:p>
              <a:p>
                <a:pPr marL="180000" indent="-1800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Primary impact of </a:t>
                </a:r>
                <a:r>
                  <a:rPr lang="en-US" altLang="ko-KR" sz="1400" b="1">
                    <a:latin typeface="Calibri" pitchFamily="34" charset="0"/>
                    <a:sym typeface="Wingdings" panose="05000000000000000000" pitchFamily="2" charset="2"/>
                  </a:rPr>
                  <a:t>Pad : Al plate ratio </a:t>
                </a: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</a:rPr>
                          <m:t>𝒔𝒕𝒅</m:t>
                        </m:r>
                      </m:sub>
                    </m:sSub>
                  </m:oMath>
                </a14:m>
                <a:r>
                  <a:rPr lang="en-US" altLang="ko-KR" sz="1400" b="1">
                    <a:latin typeface="Calibri" pitchFamily="34" charset="0"/>
                  </a:rPr>
                  <a:t> </a:t>
                </a:r>
                <a:r>
                  <a:rPr lang="en-US" altLang="ko-KR" sz="1400">
                    <a:latin typeface="Calibri" pitchFamily="34" charset="0"/>
                  </a:rPr>
                  <a:t>independent of cooling method</a:t>
                </a:r>
                <a:br>
                  <a:rPr lang="en-US" altLang="ko-KR" sz="1400">
                    <a:latin typeface="Calibri" pitchFamily="34" charset="0"/>
                  </a:rPr>
                </a:b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 Essential for preventing battery lifespan due to cell imbalance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Highlighted importance of </a:t>
                </a:r>
                <a:r>
                  <a:rPr lang="en-US" altLang="ko-KR" sz="1400" b="1">
                    <a:latin typeface="Calibri" pitchFamily="34" charset="0"/>
                    <a:sym typeface="Wingdings" panose="05000000000000000000" pitchFamily="2" charset="2"/>
                  </a:rPr>
                  <a:t>Pad : Al plate ratio </a:t>
                </a: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in </a:t>
                </a:r>
                <a:r>
                  <a:rPr lang="en-US" altLang="ko-KR" sz="1400" b="1">
                    <a:latin typeface="Calibri" pitchFamily="34" charset="0"/>
                    <a:sym typeface="Wingdings" panose="05000000000000000000" pitchFamily="2" charset="2"/>
                  </a:rPr>
                  <a:t>single-sided</a:t>
                </a: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 and </a:t>
                </a:r>
                <a:r>
                  <a:rPr lang="en-US" altLang="ko-KR" sz="1400" b="1">
                    <a:latin typeface="Calibri" pitchFamily="34" charset="0"/>
                    <a:sym typeface="Wingdings" panose="05000000000000000000" pitchFamily="2" charset="2"/>
                  </a:rPr>
                  <a:t>gap filler thickness </a:t>
                </a: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in </a:t>
                </a:r>
                <a:r>
                  <a:rPr lang="en-US" altLang="ko-KR" sz="1400" b="1">
                    <a:latin typeface="Calibri" pitchFamily="34" charset="0"/>
                    <a:sym typeface="Wingdings" panose="05000000000000000000" pitchFamily="2" charset="2"/>
                  </a:rPr>
                  <a:t>double-sided cooling</a:t>
                </a:r>
              </a:p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Generally </a:t>
                </a:r>
                <a:r>
                  <a:rPr lang="en-US" altLang="ko-KR" sz="1400" b="1">
                    <a:latin typeface="Calibri" pitchFamily="34" charset="0"/>
                    <a:sym typeface="Wingdings" panose="05000000000000000000" pitchFamily="2" charset="2"/>
                  </a:rPr>
                  <a:t>low influence </a:t>
                </a: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of </a:t>
                </a:r>
                <a:r>
                  <a:rPr lang="en-US" altLang="ko-KR" sz="1400" b="1">
                    <a:latin typeface="Calibri" pitchFamily="34" charset="0"/>
                    <a:sym typeface="Wingdings" panose="05000000000000000000" pitchFamily="2" charset="2"/>
                  </a:rPr>
                  <a:t>mass flow rate</a:t>
                </a:r>
                <a:r>
                  <a:rPr lang="en-US" altLang="ko-KR" sz="1400">
                    <a:latin typeface="Calibri" pitchFamily="34" charset="0"/>
                    <a:sym typeface="Wingdings" panose="05000000000000000000" pitchFamily="2" charset="2"/>
                  </a:rPr>
                  <a:t> acrossing cooling methods</a:t>
                </a:r>
                <a:endParaRPr lang="en-US" altLang="ko-KR" sz="140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5819EB1A-23DB-43C0-A5BC-4B93C9DB4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87" y="1608841"/>
                <a:ext cx="8217026" cy="1825564"/>
              </a:xfrm>
              <a:prstGeom prst="rect">
                <a:avLst/>
              </a:prstGeom>
              <a:blipFill>
                <a:blip r:embed="rId3"/>
                <a:stretch>
                  <a:fillRect l="-74" r="-223" b="-26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모서리가 둥근 직사각형 7">
            <a:extLst>
              <a:ext uri="{FF2B5EF4-FFF2-40B4-BE49-F238E27FC236}">
                <a16:creationId xmlns:a16="http://schemas.microsoft.com/office/drawing/2014/main" id="{453F01B1-98D4-4F86-BED2-8E5404AA1F52}"/>
              </a:ext>
            </a:extLst>
          </p:cNvPr>
          <p:cNvSpPr/>
          <p:nvPr/>
        </p:nvSpPr>
        <p:spPr>
          <a:xfrm>
            <a:off x="587640" y="1156101"/>
            <a:ext cx="7980917" cy="523407"/>
          </a:xfrm>
          <a:prstGeom prst="roundRect">
            <a:avLst>
              <a:gd name="adj" fmla="val 15474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  <a:latin typeface="Calibri" pitchFamily="34" charset="0"/>
              </a:rPr>
              <a:t>Sensitivity analysis of key parameters’ influences on single &amp; double sided cooling methods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Summary &amp; Future Works</a:t>
            </a:r>
            <a:endParaRPr lang="en-US" sz="2400" b="1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B90D4AE-410D-4079-BE0D-B3789931CB57}"/>
              </a:ext>
            </a:extLst>
          </p:cNvPr>
          <p:cNvSpPr/>
          <p:nvPr/>
        </p:nvSpPr>
        <p:spPr>
          <a:xfrm>
            <a:off x="575443" y="811682"/>
            <a:ext cx="7980917" cy="281092"/>
          </a:xfrm>
          <a:prstGeom prst="roundRect">
            <a:avLst>
              <a:gd name="adj" fmla="val 26232"/>
            </a:avLst>
          </a:prstGeom>
          <a:solidFill>
            <a:srgbClr val="C0504D"/>
          </a:solidFill>
          <a:ln w="19050"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latin typeface="Calibri" pitchFamily="34" charset="0"/>
              </a:rPr>
              <a:t>Summary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1F8D3C6-9623-490C-9F50-0D44FB7A1BB7}"/>
              </a:ext>
            </a:extLst>
          </p:cNvPr>
          <p:cNvSpPr/>
          <p:nvPr/>
        </p:nvSpPr>
        <p:spPr>
          <a:xfrm>
            <a:off x="575443" y="3459632"/>
            <a:ext cx="7980917" cy="281092"/>
          </a:xfrm>
          <a:prstGeom prst="roundRect">
            <a:avLst>
              <a:gd name="adj" fmla="val 26232"/>
            </a:avLst>
          </a:prstGeom>
          <a:solidFill>
            <a:srgbClr val="002060"/>
          </a:solidFill>
          <a:ln w="19050"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latin typeface="Calibri" pitchFamily="34" charset="0"/>
              </a:rPr>
              <a:t>Future Works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9AE448F-C710-4FD8-A667-D988896832A2}"/>
              </a:ext>
            </a:extLst>
          </p:cNvPr>
          <p:cNvSpPr/>
          <p:nvPr/>
        </p:nvSpPr>
        <p:spPr>
          <a:xfrm>
            <a:off x="463486" y="3692895"/>
            <a:ext cx="8287319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latin typeface="Calibri" pitchFamily="34" charset="0"/>
              </a:rPr>
              <a:t>Sensitivity analysis on new parameters such as Pad:Al plate arrangement and coolant channel placement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latin typeface="Calibri" pitchFamily="34" charset="0"/>
              </a:rPr>
              <a:t>Further investigation into meaningful performance metrics for evaluating battery cooling effectiveness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latin typeface="Calibri" pitchFamily="34" charset="0"/>
              </a:rPr>
              <a:t>Optimization based on analysis of cost-related factors such as pump power and mass in cooling system design </a:t>
            </a:r>
          </a:p>
        </p:txBody>
      </p:sp>
    </p:spTree>
    <p:extLst>
      <p:ext uri="{BB962C8B-B14F-4D97-AF65-F5344CB8AC3E}">
        <p14:creationId xmlns:p14="http://schemas.microsoft.com/office/powerpoint/2010/main" val="3426838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D51A5-7C8C-AA47-B5F4-C9FB5296F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931915"/>
            <a:ext cx="8369807" cy="881645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sz="4000" b="1">
                <a:latin typeface="+mj-lt"/>
                <a:cs typeface="Arial"/>
              </a:rPr>
              <a:t>Thank you for listening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25DCD2-1C89-4BA8-8182-03BE0CFF7349}"/>
              </a:ext>
            </a:extLst>
          </p:cNvPr>
          <p:cNvSpPr txBox="1">
            <a:spLocks/>
          </p:cNvSpPr>
          <p:nvPr/>
        </p:nvSpPr>
        <p:spPr>
          <a:xfrm>
            <a:off x="1074419" y="3406140"/>
            <a:ext cx="6982966" cy="9838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574" lvl="3" indent="0" algn="ctr">
              <a:buNone/>
              <a:defRPr/>
            </a:pPr>
            <a:r>
              <a:rPr lang="en-US" sz="2000">
                <a:latin typeface="+mn-lt"/>
                <a:cs typeface="Arial"/>
              </a:rPr>
              <a:t>Sangyeop Lee</a:t>
            </a:r>
          </a:p>
          <a:p>
            <a:pPr marL="391574" lvl="3" indent="0" algn="ctr">
              <a:buNone/>
              <a:defRPr/>
            </a:pPr>
            <a:r>
              <a:rPr lang="en-US" sz="2000">
                <a:latin typeface="+mn-lt"/>
                <a:cs typeface="Arial"/>
              </a:rPr>
              <a:t>Seoul National University, Seoul, South Korea</a:t>
            </a:r>
          </a:p>
          <a:p>
            <a:pPr marL="391574" lvl="3" indent="0" algn="ctr">
              <a:buNone/>
              <a:defRPr/>
            </a:pPr>
            <a:r>
              <a:rPr lang="en-US" sz="2000">
                <a:latin typeface="+mn-lt"/>
                <a:ea typeface="ＭＳ Ｐゴシック" charset="0"/>
                <a:cs typeface="Arial"/>
              </a:rPr>
              <a:t>saltlake9707@snu.ac.kr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2A054B7-CC49-49C6-BB72-9D2F1E247127}"/>
              </a:ext>
            </a:extLst>
          </p:cNvPr>
          <p:cNvSpPr txBox="1">
            <a:spLocks/>
          </p:cNvSpPr>
          <p:nvPr/>
        </p:nvSpPr>
        <p:spPr>
          <a:xfrm>
            <a:off x="1074419" y="1992630"/>
            <a:ext cx="6982966" cy="115824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574" lvl="3" indent="0" algn="ctr">
              <a:lnSpc>
                <a:spcPct val="114000"/>
              </a:lnSpc>
              <a:buNone/>
              <a:defRPr/>
            </a:pP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Sensitivity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Analysis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Various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Cooling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Methods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b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for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Battery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Thermal Management </a:t>
            </a:r>
            <a:b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Under Fast Charging Conditions Using CFD Simulation</a:t>
            </a:r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423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C8DD4921-0E59-4FDD-969E-31549D8F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4863"/>
            <a:ext cx="7886700" cy="993775"/>
          </a:xfrm>
        </p:spPr>
        <p:txBody>
          <a:bodyPr anchor="ctr"/>
          <a:lstStyle/>
          <a:p>
            <a:pPr algn="ctr"/>
            <a:r>
              <a:rPr lang="en-US" altLang="ko-KR" sz="4000" b="1"/>
              <a:t>Appendix</a:t>
            </a:r>
            <a:endParaRPr lang="ko-KR" altLang="en-US" sz="4000" b="1"/>
          </a:p>
        </p:txBody>
      </p:sp>
    </p:spTree>
    <p:extLst>
      <p:ext uri="{BB962C8B-B14F-4D97-AF65-F5344CB8AC3E}">
        <p14:creationId xmlns:p14="http://schemas.microsoft.com/office/powerpoint/2010/main" val="2788774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>
            <a:extLst>
              <a:ext uri="{FF2B5EF4-FFF2-40B4-BE49-F238E27FC236}">
                <a16:creationId xmlns:a16="http://schemas.microsoft.com/office/drawing/2014/main" id="{60209BA6-7401-40A0-B828-6136053B6349}"/>
              </a:ext>
            </a:extLst>
          </p:cNvPr>
          <p:cNvGrpSpPr>
            <a:grpSpLocks noChangeAspect="1"/>
          </p:cNvGrpSpPr>
          <p:nvPr/>
        </p:nvGrpSpPr>
        <p:grpSpPr>
          <a:xfrm>
            <a:off x="5229193" y="2571750"/>
            <a:ext cx="3455901" cy="2368223"/>
            <a:chOff x="4629766" y="3520491"/>
            <a:chExt cx="3072784" cy="210568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C3CEB576-FD99-4D37-9AD3-FF122726E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876"/>
            <a:stretch/>
          </p:blipFill>
          <p:spPr>
            <a:xfrm>
              <a:off x="4629766" y="3520491"/>
              <a:ext cx="3072784" cy="2105685"/>
            </a:xfrm>
            <a:prstGeom prst="rect">
              <a:avLst/>
            </a:prstGeom>
          </p:spPr>
        </p:pic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76D6B73A-9A6B-4AEF-A90B-560E60C001DE}"/>
                </a:ext>
              </a:extLst>
            </p:cNvPr>
            <p:cNvGrpSpPr/>
            <p:nvPr/>
          </p:nvGrpSpPr>
          <p:grpSpPr>
            <a:xfrm>
              <a:off x="6526048" y="3689978"/>
              <a:ext cx="991858" cy="1570100"/>
              <a:chOff x="7236296" y="3483344"/>
              <a:chExt cx="991858" cy="1570100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ED0DC82B-1415-4CCC-A4AF-88919FEF99DD}"/>
                  </a:ext>
                </a:extLst>
              </p:cNvPr>
              <p:cNvGrpSpPr/>
              <p:nvPr/>
            </p:nvGrpSpPr>
            <p:grpSpPr>
              <a:xfrm>
                <a:off x="7236296" y="4364572"/>
                <a:ext cx="627177" cy="688872"/>
                <a:chOff x="7679337" y="4283111"/>
                <a:chExt cx="627177" cy="688872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0410FE4-C0D5-4F80-AF70-72BB9DC36708}"/>
                    </a:ext>
                  </a:extLst>
                </p:cNvPr>
                <p:cNvSpPr txBox="1"/>
                <p:nvPr/>
              </p:nvSpPr>
              <p:spPr>
                <a:xfrm>
                  <a:off x="7679337" y="4283111"/>
                  <a:ext cx="627177" cy="340734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/>
                <a:p>
                  <a:pPr eaLnBrk="1" fontAlgn="auto" latinLnBrk="1" hangingPunct="1">
                    <a:lnSpc>
                      <a:spcPct val="150000"/>
                    </a:lnSpc>
                    <a:spcBef>
                      <a:spcPct val="20000"/>
                    </a:spcBef>
                    <a:spcAft>
                      <a:spcPts val="0"/>
                    </a:spcAft>
                  </a:pPr>
                  <a:r>
                    <a:rPr kumimoji="0" lang="en-US" altLang="ko-KR" sz="1200" b="1">
                      <a:solidFill>
                        <a:srgbClr val="C00000"/>
                      </a:solidFill>
                      <a:latin typeface="Calibri" pitchFamily="34" charset="0"/>
                      <a:ea typeface="맑은 고딕" pitchFamily="50" charset="-127"/>
                    </a:rPr>
                    <a:t>90.5 </a:t>
                  </a:r>
                  <a:r>
                    <a:rPr kumimoji="0" lang="en-US" altLang="ko-KR" sz="1200" b="1" dirty="0">
                      <a:solidFill>
                        <a:srgbClr val="C00000"/>
                      </a:solidFill>
                      <a:latin typeface="Calibri" pitchFamily="34" charset="0"/>
                      <a:ea typeface="맑은 고딕" pitchFamily="50" charset="-127"/>
                    </a:rPr>
                    <a:t>%</a:t>
                  </a:r>
                  <a:endParaRPr kumimoji="0" lang="ko-KR" altLang="en-US" sz="1200" b="1" dirty="0" err="1">
                    <a:solidFill>
                      <a:srgbClr val="C00000"/>
                    </a:solidFill>
                    <a:latin typeface="Calibri" pitchFamily="34" charset="0"/>
                    <a:ea typeface="맑은 고딕" pitchFamily="50" charset="-127"/>
                  </a:endParaRPr>
                </a:p>
              </p:txBody>
            </p:sp>
            <p:sp>
              <p:nvSpPr>
                <p:cNvPr id="34" name="화살표: 오른쪽 33">
                  <a:extLst>
                    <a:ext uri="{FF2B5EF4-FFF2-40B4-BE49-F238E27FC236}">
                      <a16:creationId xmlns:a16="http://schemas.microsoft.com/office/drawing/2014/main" id="{6F7DAFD8-1376-4130-AA01-AA3B73B7C7B8}"/>
                    </a:ext>
                  </a:extLst>
                </p:cNvPr>
                <p:cNvSpPr/>
                <p:nvPr/>
              </p:nvSpPr>
              <p:spPr>
                <a:xfrm rot="5400000">
                  <a:off x="7747039" y="4684597"/>
                  <a:ext cx="231533" cy="343240"/>
                </a:xfrm>
                <a:prstGeom prst="rightArrow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맑은 고딕"/>
                    <a:cs typeface="+mn-cs"/>
                  </a:endParaRPr>
                </a:p>
              </p:txBody>
            </p:sp>
          </p:grpSp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4FB46DA2-6784-4CCF-82D2-B6D6200271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7609" t="23519" r="10719" b="65644"/>
              <a:stretch/>
            </p:blipFill>
            <p:spPr>
              <a:xfrm>
                <a:off x="7248144" y="3483344"/>
                <a:ext cx="980010" cy="33945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Appendix - Heat Transfer Ratio between Top Side and Bottom Side </a:t>
            </a:r>
            <a:endParaRPr lang="en-US" sz="2400" b="1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8F998FC-5F8A-4FC6-AE4A-C8E4B64D0FB2}"/>
              </a:ext>
            </a:extLst>
          </p:cNvPr>
          <p:cNvGrpSpPr/>
          <p:nvPr/>
        </p:nvGrpSpPr>
        <p:grpSpPr>
          <a:xfrm>
            <a:off x="506807" y="2843560"/>
            <a:ext cx="804119" cy="1607454"/>
            <a:chOff x="1403157" y="2658443"/>
            <a:chExt cx="804119" cy="1607454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48EEE0EB-87FC-4C44-9584-D4EA610D53C4}"/>
                </a:ext>
              </a:extLst>
            </p:cNvPr>
            <p:cNvSpPr/>
            <p:nvPr/>
          </p:nvSpPr>
          <p:spPr>
            <a:xfrm>
              <a:off x="1414436" y="3245798"/>
              <a:ext cx="782052" cy="691816"/>
            </a:xfrm>
            <a:custGeom>
              <a:avLst/>
              <a:gdLst>
                <a:gd name="connsiteX0" fmla="*/ 0 w 782052"/>
                <a:gd name="connsiteY0" fmla="*/ 264695 h 691816"/>
                <a:gd name="connsiteX1" fmla="*/ 372979 w 782052"/>
                <a:gd name="connsiteY1" fmla="*/ 108284 h 691816"/>
                <a:gd name="connsiteX2" fmla="*/ 372979 w 782052"/>
                <a:gd name="connsiteY2" fmla="*/ 12031 h 691816"/>
                <a:gd name="connsiteX3" fmla="*/ 697831 w 782052"/>
                <a:gd name="connsiteY3" fmla="*/ 0 h 691816"/>
                <a:gd name="connsiteX4" fmla="*/ 721895 w 782052"/>
                <a:gd name="connsiteY4" fmla="*/ 42110 h 691816"/>
                <a:gd name="connsiteX5" fmla="*/ 433137 w 782052"/>
                <a:gd name="connsiteY5" fmla="*/ 60158 h 691816"/>
                <a:gd name="connsiteX6" fmla="*/ 433137 w 782052"/>
                <a:gd name="connsiteY6" fmla="*/ 114300 h 691816"/>
                <a:gd name="connsiteX7" fmla="*/ 782052 w 782052"/>
                <a:gd name="connsiteY7" fmla="*/ 240631 h 691816"/>
                <a:gd name="connsiteX8" fmla="*/ 782052 w 782052"/>
                <a:gd name="connsiteY8" fmla="*/ 673768 h 691816"/>
                <a:gd name="connsiteX9" fmla="*/ 18047 w 782052"/>
                <a:gd name="connsiteY9" fmla="*/ 691816 h 691816"/>
                <a:gd name="connsiteX10" fmla="*/ 0 w 782052"/>
                <a:gd name="connsiteY10" fmla="*/ 264695 h 69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2052" h="691816">
                  <a:moveTo>
                    <a:pt x="0" y="264695"/>
                  </a:moveTo>
                  <a:lnTo>
                    <a:pt x="372979" y="108284"/>
                  </a:lnTo>
                  <a:lnTo>
                    <a:pt x="372979" y="12031"/>
                  </a:lnTo>
                  <a:lnTo>
                    <a:pt x="697831" y="0"/>
                  </a:lnTo>
                  <a:lnTo>
                    <a:pt x="721895" y="42110"/>
                  </a:lnTo>
                  <a:lnTo>
                    <a:pt x="433137" y="60158"/>
                  </a:lnTo>
                  <a:lnTo>
                    <a:pt x="433137" y="114300"/>
                  </a:lnTo>
                  <a:lnTo>
                    <a:pt x="782052" y="240631"/>
                  </a:lnTo>
                  <a:lnTo>
                    <a:pt x="782052" y="673768"/>
                  </a:lnTo>
                  <a:lnTo>
                    <a:pt x="18047" y="691816"/>
                  </a:lnTo>
                  <a:cubicBezTo>
                    <a:pt x="20052" y="553453"/>
                    <a:pt x="22058" y="415089"/>
                    <a:pt x="0" y="264695"/>
                  </a:cubicBezTo>
                  <a:close/>
                </a:path>
              </a:pathLst>
            </a:custGeom>
            <a:solidFill>
              <a:srgbClr val="DDDDDD"/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맑은 고딕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FDCDAF-AAE4-41C9-8BE7-28B1CB221457}"/>
                </a:ext>
              </a:extLst>
            </p:cNvPr>
            <p:cNvSpPr txBox="1"/>
            <p:nvPr/>
          </p:nvSpPr>
          <p:spPr>
            <a:xfrm>
              <a:off x="1478289" y="3309267"/>
              <a:ext cx="654346" cy="58907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eaLnBrk="1" fontAlgn="auto" latinLnBrk="1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</a:pPr>
              <a:r>
                <a:rPr kumimoji="0" lang="en-US" altLang="ko-KR" sz="2400" b="1" dirty="0">
                  <a:solidFill>
                    <a:prstClr val="black"/>
                  </a:solidFill>
                  <a:latin typeface="Calibri" pitchFamily="34" charset="0"/>
                  <a:ea typeface="맑은 고딕" pitchFamily="50" charset="-127"/>
                </a:rPr>
                <a:t>Cell</a:t>
              </a:r>
              <a:endParaRPr kumimoji="0" lang="ko-KR" altLang="en-US" sz="2400" b="1" dirty="0" err="1">
                <a:solidFill>
                  <a:prstClr val="black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B12F844-763C-477B-AA5C-5C8AA90B520F}"/>
                </a:ext>
              </a:extLst>
            </p:cNvPr>
            <p:cNvSpPr/>
            <p:nvPr/>
          </p:nvSpPr>
          <p:spPr>
            <a:xfrm>
              <a:off x="1403648" y="3137202"/>
              <a:ext cx="782052" cy="108596"/>
            </a:xfrm>
            <a:prstGeom prst="rect">
              <a:avLst/>
            </a:prstGeom>
            <a:solidFill>
              <a:srgbClr val="C6D9F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맑은 고딕"/>
                <a:cs typeface="+mn-cs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F7BAA59-B18C-41D7-A9A4-62DB19943461}"/>
                </a:ext>
              </a:extLst>
            </p:cNvPr>
            <p:cNvSpPr/>
            <p:nvPr/>
          </p:nvSpPr>
          <p:spPr>
            <a:xfrm>
              <a:off x="1403648" y="2658443"/>
              <a:ext cx="782052" cy="477584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맑은 고딕"/>
                  <a:cs typeface="+mn-cs"/>
                </a:rPr>
                <a:t>Cooling plate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맑은 고딕"/>
                <a:cs typeface="+mn-cs"/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366B62AB-24F6-4804-81B7-C8E091A513B2}"/>
                </a:ext>
              </a:extLst>
            </p:cNvPr>
            <p:cNvSpPr/>
            <p:nvPr/>
          </p:nvSpPr>
          <p:spPr>
            <a:xfrm>
              <a:off x="1403157" y="3208791"/>
              <a:ext cx="373102" cy="298094"/>
            </a:xfrm>
            <a:custGeom>
              <a:avLst/>
              <a:gdLst>
                <a:gd name="connsiteX0" fmla="*/ 294773 w 294773"/>
                <a:gd name="connsiteY0" fmla="*/ 0 h 258679"/>
                <a:gd name="connsiteX1" fmla="*/ 288758 w 294773"/>
                <a:gd name="connsiteY1" fmla="*/ 114300 h 258679"/>
                <a:gd name="connsiteX2" fmla="*/ 6016 w 294773"/>
                <a:gd name="connsiteY2" fmla="*/ 258679 h 258679"/>
                <a:gd name="connsiteX3" fmla="*/ 0 w 294773"/>
                <a:gd name="connsiteY3" fmla="*/ 6016 h 258679"/>
                <a:gd name="connsiteX4" fmla="*/ 294773 w 294773"/>
                <a:gd name="connsiteY4" fmla="*/ 0 h 2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73" h="258679">
                  <a:moveTo>
                    <a:pt x="294773" y="0"/>
                  </a:moveTo>
                  <a:lnTo>
                    <a:pt x="288758" y="114300"/>
                  </a:lnTo>
                  <a:lnTo>
                    <a:pt x="6016" y="258679"/>
                  </a:lnTo>
                  <a:lnTo>
                    <a:pt x="0" y="6016"/>
                  </a:lnTo>
                  <a:lnTo>
                    <a:pt x="294773" y="0"/>
                  </a:lnTo>
                  <a:close/>
                </a:path>
              </a:pathLst>
            </a:custGeom>
            <a:solidFill>
              <a:srgbClr val="C6D9F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맑은 고딕"/>
                <a:cs typeface="+mn-cs"/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7DC6B2E4-55EB-4831-BFFF-4F0597A9561F}"/>
                </a:ext>
              </a:extLst>
            </p:cNvPr>
            <p:cNvSpPr/>
            <p:nvPr/>
          </p:nvSpPr>
          <p:spPr>
            <a:xfrm rot="21401733" flipH="1">
              <a:off x="1864029" y="3310237"/>
              <a:ext cx="229521" cy="97631"/>
            </a:xfrm>
            <a:custGeom>
              <a:avLst/>
              <a:gdLst>
                <a:gd name="connsiteX0" fmla="*/ 294773 w 294773"/>
                <a:gd name="connsiteY0" fmla="*/ 0 h 258679"/>
                <a:gd name="connsiteX1" fmla="*/ 288758 w 294773"/>
                <a:gd name="connsiteY1" fmla="*/ 114300 h 258679"/>
                <a:gd name="connsiteX2" fmla="*/ 6016 w 294773"/>
                <a:gd name="connsiteY2" fmla="*/ 258679 h 258679"/>
                <a:gd name="connsiteX3" fmla="*/ 0 w 294773"/>
                <a:gd name="connsiteY3" fmla="*/ 6016 h 258679"/>
                <a:gd name="connsiteX4" fmla="*/ 294773 w 294773"/>
                <a:gd name="connsiteY4" fmla="*/ 0 h 2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73" h="258679">
                  <a:moveTo>
                    <a:pt x="294773" y="0"/>
                  </a:moveTo>
                  <a:lnTo>
                    <a:pt x="288758" y="114300"/>
                  </a:lnTo>
                  <a:lnTo>
                    <a:pt x="6016" y="258679"/>
                  </a:lnTo>
                  <a:lnTo>
                    <a:pt x="0" y="6016"/>
                  </a:lnTo>
                  <a:lnTo>
                    <a:pt x="294773" y="0"/>
                  </a:lnTo>
                  <a:close/>
                </a:path>
              </a:pathLst>
            </a:custGeom>
            <a:solidFill>
              <a:srgbClr val="C6D9F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맑은 고딕"/>
                <a:cs typeface="+mn-cs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682CD549-4E3E-48C7-BA07-D2A0B6F12ADB}"/>
                </a:ext>
              </a:extLst>
            </p:cNvPr>
            <p:cNvSpPr/>
            <p:nvPr/>
          </p:nvSpPr>
          <p:spPr>
            <a:xfrm rot="21401733" flipH="1">
              <a:off x="1962506" y="3307834"/>
              <a:ext cx="229521" cy="161411"/>
            </a:xfrm>
            <a:custGeom>
              <a:avLst/>
              <a:gdLst>
                <a:gd name="connsiteX0" fmla="*/ 294773 w 294773"/>
                <a:gd name="connsiteY0" fmla="*/ 0 h 258679"/>
                <a:gd name="connsiteX1" fmla="*/ 288758 w 294773"/>
                <a:gd name="connsiteY1" fmla="*/ 114300 h 258679"/>
                <a:gd name="connsiteX2" fmla="*/ 6016 w 294773"/>
                <a:gd name="connsiteY2" fmla="*/ 258679 h 258679"/>
                <a:gd name="connsiteX3" fmla="*/ 0 w 294773"/>
                <a:gd name="connsiteY3" fmla="*/ 6016 h 258679"/>
                <a:gd name="connsiteX4" fmla="*/ 294773 w 294773"/>
                <a:gd name="connsiteY4" fmla="*/ 0 h 2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73" h="258679">
                  <a:moveTo>
                    <a:pt x="294773" y="0"/>
                  </a:moveTo>
                  <a:lnTo>
                    <a:pt x="288758" y="114300"/>
                  </a:lnTo>
                  <a:lnTo>
                    <a:pt x="6016" y="258679"/>
                  </a:lnTo>
                  <a:lnTo>
                    <a:pt x="0" y="6016"/>
                  </a:lnTo>
                  <a:lnTo>
                    <a:pt x="294773" y="0"/>
                  </a:lnTo>
                  <a:close/>
                </a:path>
              </a:pathLst>
            </a:custGeom>
            <a:solidFill>
              <a:srgbClr val="C6D9F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맑은 고딕"/>
                <a:cs typeface="+mn-cs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7E571C9-504C-4439-8F90-6CA00A4C52E9}"/>
                </a:ext>
              </a:extLst>
            </p:cNvPr>
            <p:cNvSpPr/>
            <p:nvPr/>
          </p:nvSpPr>
          <p:spPr>
            <a:xfrm>
              <a:off x="2141900" y="3208791"/>
              <a:ext cx="45719" cy="161152"/>
            </a:xfrm>
            <a:prstGeom prst="rect">
              <a:avLst/>
            </a:prstGeom>
            <a:solidFill>
              <a:srgbClr val="C6D9F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맑은 고딕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A69AD1-4079-4F4E-924B-3EA4CFEFC5BE}"/>
                </a:ext>
              </a:extLst>
            </p:cNvPr>
            <p:cNvSpPr txBox="1"/>
            <p:nvPr/>
          </p:nvSpPr>
          <p:spPr>
            <a:xfrm>
              <a:off x="1435911" y="3925163"/>
              <a:ext cx="771365" cy="34073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/>
            <a:p>
              <a:pPr eaLnBrk="1" fontAlgn="auto" latinLnBrk="1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</a:pPr>
              <a:r>
                <a:rPr kumimoji="0" lang="en-US" altLang="ko-KR" sz="1200" b="1">
                  <a:solidFill>
                    <a:prstClr val="black"/>
                  </a:solidFill>
                  <a:latin typeface="Calibri" pitchFamily="34" charset="0"/>
                  <a:ea typeface="맑은 고딕" pitchFamily="50" charset="-127"/>
                </a:rPr>
                <a:t>Gap filler</a:t>
              </a:r>
              <a:endParaRPr kumimoji="0" lang="ko-KR" altLang="en-US" sz="1200" b="1" dirty="0">
                <a:solidFill>
                  <a:prstClr val="black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F613054-31C2-4B4B-A63B-BF995AA4BA29}"/>
              </a:ext>
            </a:extLst>
          </p:cNvPr>
          <p:cNvGrpSpPr>
            <a:grpSpLocks noChangeAspect="1"/>
          </p:cNvGrpSpPr>
          <p:nvPr/>
        </p:nvGrpSpPr>
        <p:grpSpPr>
          <a:xfrm>
            <a:off x="163417" y="1253121"/>
            <a:ext cx="4376218" cy="1122059"/>
            <a:chOff x="267790" y="1844824"/>
            <a:chExt cx="4376218" cy="1122059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E4DCB280-3C79-4CEF-AA0B-845118C38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082" y="1844824"/>
              <a:ext cx="2867926" cy="1122059"/>
            </a:xfrm>
            <a:prstGeom prst="rect">
              <a:avLst/>
            </a:prstGeom>
          </p:spPr>
        </p:pic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07F86CD9-F92D-4E40-8FDD-24ACF83811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5299" y="2174919"/>
              <a:ext cx="727816" cy="7563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headEnd type="none" w="med" len="med"/>
              <a:tailEnd type="triangle"/>
            </a:ln>
            <a:effectLst/>
          </p:spPr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A5560023-A652-4337-A2EE-4108260EE1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8426" y="2766029"/>
              <a:ext cx="714689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headEnd type="none" w="med" len="med"/>
              <a:tailEnd type="triangle"/>
            </a:ln>
            <a:effectLst/>
          </p:spPr>
        </p:cxn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8981AB7C-61E6-4C68-9105-8AE7A0B22833}"/>
                </a:ext>
              </a:extLst>
            </p:cNvPr>
            <p:cNvSpPr/>
            <p:nvPr/>
          </p:nvSpPr>
          <p:spPr>
            <a:xfrm>
              <a:off x="449690" y="1989482"/>
              <a:ext cx="993427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Fin Side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E4AF8B0-E71A-41D0-A70F-363FD7FA7538}"/>
                </a:ext>
              </a:extLst>
            </p:cNvPr>
            <p:cNvSpPr/>
            <p:nvPr/>
          </p:nvSpPr>
          <p:spPr>
            <a:xfrm>
              <a:off x="267790" y="2531604"/>
              <a:ext cx="1175327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</a:rPr>
                <a:t>Normal Side</a:t>
              </a: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42A836F-4E61-4FAA-9318-5538FF046F53}"/>
              </a:ext>
            </a:extLst>
          </p:cNvPr>
          <p:cNvSpPr/>
          <p:nvPr/>
        </p:nvSpPr>
        <p:spPr>
          <a:xfrm>
            <a:off x="1250232" y="771560"/>
            <a:ext cx="23627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b="1">
                <a:solidFill>
                  <a:schemeClr val="tx1"/>
                </a:solidFill>
                <a:latin typeface="Calibri" pitchFamily="34" charset="0"/>
              </a:rPr>
              <a:t>&lt;Experiment&gt;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5C09292-2BAD-4112-888C-31CD4088F70C}"/>
              </a:ext>
            </a:extLst>
          </p:cNvPr>
          <p:cNvSpPr/>
          <p:nvPr/>
        </p:nvSpPr>
        <p:spPr>
          <a:xfrm>
            <a:off x="5724128" y="771560"/>
            <a:ext cx="23627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b="1">
                <a:solidFill>
                  <a:schemeClr val="tx1"/>
                </a:solidFill>
                <a:latin typeface="Calibri" pitchFamily="34" charset="0"/>
              </a:rPr>
              <a:t>&lt;Simulation&gt;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5C5661EB-AE0D-4335-B39A-EEA99F0303AC}"/>
              </a:ext>
            </a:extLst>
          </p:cNvPr>
          <p:cNvGrpSpPr/>
          <p:nvPr/>
        </p:nvGrpSpPr>
        <p:grpSpPr>
          <a:xfrm>
            <a:off x="1533489" y="2682064"/>
            <a:ext cx="2925012" cy="2204032"/>
            <a:chOff x="1464663" y="3241192"/>
            <a:chExt cx="2925012" cy="2204032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DB696711-033B-491A-806D-3295CBBC47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64663" y="3241192"/>
              <a:ext cx="2925012" cy="2204032"/>
              <a:chOff x="2362322" y="3211522"/>
              <a:chExt cx="2281686" cy="1719278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0D43F3FE-8BC9-4056-ADA3-198424DC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2322" y="3211522"/>
                <a:ext cx="2281686" cy="1719278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E2754C-5353-427B-AEE2-BB502A37D7AD}"/>
                  </a:ext>
                </a:extLst>
              </p:cNvPr>
              <p:cNvSpPr txBox="1"/>
              <p:nvPr/>
            </p:nvSpPr>
            <p:spPr>
              <a:xfrm>
                <a:off x="2871988" y="3837898"/>
                <a:ext cx="489236" cy="34073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</a:pPr>
                <a:r>
                  <a:rPr kumimoji="0" lang="en-US" altLang="ko-KR" sz="1200" b="1" dirty="0">
                    <a:solidFill>
                      <a:srgbClr val="C00000"/>
                    </a:solidFill>
                    <a:latin typeface="Calibri" pitchFamily="34" charset="0"/>
                    <a:ea typeface="맑은 고딕" pitchFamily="50" charset="-127"/>
                  </a:rPr>
                  <a:t>90 %</a:t>
                </a:r>
                <a:endParaRPr kumimoji="0" lang="ko-KR" altLang="en-US" sz="1200" b="1" dirty="0" err="1">
                  <a:solidFill>
                    <a:srgbClr val="C00000"/>
                  </a:solidFill>
                  <a:latin typeface="Calibri" pitchFamily="34" charset="0"/>
                  <a:ea typeface="맑은 고딕" pitchFamily="50" charset="-127"/>
                </a:endParaRPr>
              </a:p>
            </p:txBody>
          </p:sp>
          <p:sp>
            <p:nvSpPr>
              <p:cNvPr id="28" name="화살표: 오른쪽 27">
                <a:extLst>
                  <a:ext uri="{FF2B5EF4-FFF2-40B4-BE49-F238E27FC236}">
                    <a16:creationId xmlns:a16="http://schemas.microsoft.com/office/drawing/2014/main" id="{154ADC01-23AE-45BD-9120-AEDDE26A5E06}"/>
                  </a:ext>
                </a:extLst>
              </p:cNvPr>
              <p:cNvSpPr/>
              <p:nvPr/>
            </p:nvSpPr>
            <p:spPr>
              <a:xfrm rot="5400000">
                <a:off x="2924799" y="4151081"/>
                <a:ext cx="180610" cy="267748"/>
              </a:xfrm>
              <a:prstGeom prst="rightArrow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맑은 고딕"/>
                  <a:cs typeface="+mn-cs"/>
                </a:endParaRPr>
              </a:p>
            </p:txBody>
          </p:sp>
        </p:grp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3CFF20EA-F727-46EF-86B0-65A337FFB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609" t="23519" r="10719" b="65644"/>
            <a:stretch/>
          </p:blipFill>
          <p:spPr>
            <a:xfrm>
              <a:off x="2071995" y="3319646"/>
              <a:ext cx="792088" cy="2743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F55D10D3-D12F-4973-8651-3FFEC16C4925}"/>
              </a:ext>
            </a:extLst>
          </p:cNvPr>
          <p:cNvGrpSpPr>
            <a:grpSpLocks noChangeAspect="1"/>
          </p:cNvGrpSpPr>
          <p:nvPr/>
        </p:nvGrpSpPr>
        <p:grpSpPr>
          <a:xfrm>
            <a:off x="4739640" y="1248205"/>
            <a:ext cx="3528060" cy="1323545"/>
            <a:chOff x="4701302" y="1767956"/>
            <a:chExt cx="4098856" cy="1665837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AB7FF99A-C2C1-4344-85A9-C2EB211D0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6" t="13576" r="37400" b="66672"/>
            <a:stretch/>
          </p:blipFill>
          <p:spPr>
            <a:xfrm>
              <a:off x="6358225" y="1767956"/>
              <a:ext cx="2441933" cy="857032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A397DE54-D059-44AF-8A0C-3513F2DF34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6" t="71561" r="37400" b="11628"/>
            <a:stretch/>
          </p:blipFill>
          <p:spPr>
            <a:xfrm>
              <a:off x="6358225" y="2704407"/>
              <a:ext cx="2441933" cy="729386"/>
            </a:xfrm>
            <a:prstGeom prst="rect">
              <a:avLst/>
            </a:prstGeom>
          </p:spPr>
        </p:pic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56F3C4D6-3610-42EB-B895-79031FBE2914}"/>
                </a:ext>
              </a:extLst>
            </p:cNvPr>
            <p:cNvGrpSpPr/>
            <p:nvPr/>
          </p:nvGrpSpPr>
          <p:grpSpPr>
            <a:xfrm>
              <a:off x="4701302" y="1888995"/>
              <a:ext cx="1656923" cy="1436065"/>
              <a:chOff x="593427" y="2099190"/>
              <a:chExt cx="1656923" cy="1436065"/>
            </a:xfrm>
          </p:grpSpPr>
          <p:cxnSp>
            <p:nvCxnSpPr>
              <p:cNvPr id="39" name="직선 화살표 연결선 38">
                <a:extLst>
                  <a:ext uri="{FF2B5EF4-FFF2-40B4-BE49-F238E27FC236}">
                    <a16:creationId xmlns:a16="http://schemas.microsoft.com/office/drawing/2014/main" id="{F0139B75-0E83-4531-BD8C-05FB90E193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4285" y="2273636"/>
                <a:ext cx="346065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cxnSp>
            <p:nvCxnSpPr>
              <p:cNvPr id="40" name="직선 화살표 연결선 39">
                <a:extLst>
                  <a:ext uri="{FF2B5EF4-FFF2-40B4-BE49-F238E27FC236}">
                    <a16:creationId xmlns:a16="http://schemas.microsoft.com/office/drawing/2014/main" id="{9FB91504-7F05-4171-A897-7E9847D332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4286" y="3369135"/>
                <a:ext cx="346064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headEnd type="none" w="med" len="med"/>
                <a:tailEnd type="triangle"/>
              </a:ln>
              <a:effectLst/>
            </p:spPr>
          </p:cxn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BBBD13A9-721B-41BD-9B4E-656860C7E32C}"/>
                  </a:ext>
                </a:extLst>
              </p:cNvPr>
              <p:cNvSpPr/>
              <p:nvPr/>
            </p:nvSpPr>
            <p:spPr>
              <a:xfrm>
                <a:off x="941191" y="2099190"/>
                <a:ext cx="993427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400" b="1">
                    <a:solidFill>
                      <a:schemeClr val="tx1"/>
                    </a:solidFill>
                    <a:latin typeface="Calibri" pitchFamily="34" charset="0"/>
                  </a:rPr>
                  <a:t>Fin Side</a:t>
                </a:r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5927EB41-DA0F-4842-A05E-B8560B234321}"/>
                  </a:ext>
                </a:extLst>
              </p:cNvPr>
              <p:cNvSpPr/>
              <p:nvPr/>
            </p:nvSpPr>
            <p:spPr>
              <a:xfrm>
                <a:off x="593427" y="3175215"/>
                <a:ext cx="1341191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ko-KR" sz="1400" b="1">
                    <a:solidFill>
                      <a:schemeClr val="tx1"/>
                    </a:solidFill>
                    <a:latin typeface="Calibri" pitchFamily="34" charset="0"/>
                  </a:rPr>
                  <a:t>Normal Side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3127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Appendix - Pad : Al plate Arrangement </a:t>
            </a:r>
            <a:endParaRPr lang="en-US" sz="2400" b="1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3DAC307-CE86-4ACE-92C2-88CD4691E350}"/>
              </a:ext>
            </a:extLst>
          </p:cNvPr>
          <p:cNvGrpSpPr/>
          <p:nvPr/>
        </p:nvGrpSpPr>
        <p:grpSpPr>
          <a:xfrm>
            <a:off x="183498" y="1905029"/>
            <a:ext cx="695815" cy="1570174"/>
            <a:chOff x="282776" y="3082809"/>
            <a:chExt cx="695815" cy="1570174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ABA3F6C9-89CB-4017-8A37-F93C72A7740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2009" y="3082809"/>
              <a:ext cx="77348" cy="10087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061FB81D-6755-480B-B135-68A87A1837E5}"/>
                </a:ext>
              </a:extLst>
            </p:cNvPr>
            <p:cNvSpPr/>
            <p:nvPr/>
          </p:nvSpPr>
          <p:spPr>
            <a:xfrm>
              <a:off x="282776" y="4345206"/>
              <a:ext cx="695815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 b="1">
                  <a:latin typeface="Calibri" pitchFamily="34" charset="0"/>
                </a:rPr>
                <a:t>Cell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0D02BEC-EEF7-4B1A-A87B-29D870F01345}"/>
              </a:ext>
            </a:extLst>
          </p:cNvPr>
          <p:cNvGrpSpPr/>
          <p:nvPr/>
        </p:nvGrpSpPr>
        <p:grpSpPr>
          <a:xfrm>
            <a:off x="654679" y="1659922"/>
            <a:ext cx="695815" cy="1815281"/>
            <a:chOff x="724013" y="2837702"/>
            <a:chExt cx="695815" cy="1815281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E0CE0520-D1A1-4159-AF53-31729434B64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49061" y="2837702"/>
              <a:ext cx="45719" cy="149896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0C1E8DC-2A25-4B25-9FD3-41BFDDDA6314}"/>
                </a:ext>
              </a:extLst>
            </p:cNvPr>
            <p:cNvSpPr/>
            <p:nvPr/>
          </p:nvSpPr>
          <p:spPr>
            <a:xfrm>
              <a:off x="724013" y="4345206"/>
              <a:ext cx="695815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 b="1">
                  <a:latin typeface="Calibri" pitchFamily="34" charset="0"/>
                </a:rPr>
                <a:t>Pad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2509C9E-7DE7-4B28-809E-52CEA0376FF5}"/>
              </a:ext>
            </a:extLst>
          </p:cNvPr>
          <p:cNvGrpSpPr/>
          <p:nvPr/>
        </p:nvGrpSpPr>
        <p:grpSpPr>
          <a:xfrm>
            <a:off x="1125860" y="1659922"/>
            <a:ext cx="829305" cy="1815281"/>
            <a:chOff x="1225138" y="2837702"/>
            <a:chExt cx="829305" cy="181528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1090CC7A-713F-44F8-8691-9323B0C23CD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616931" y="2837702"/>
              <a:ext cx="45719" cy="149896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E0A70D32-5E3F-47B7-B295-0F33F1DA9EFA}"/>
                </a:ext>
              </a:extLst>
            </p:cNvPr>
            <p:cNvSpPr/>
            <p:nvPr/>
          </p:nvSpPr>
          <p:spPr>
            <a:xfrm>
              <a:off x="1225138" y="4345206"/>
              <a:ext cx="829305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 b="1">
                  <a:latin typeface="Calibri" pitchFamily="34" charset="0"/>
                </a:rPr>
                <a:t>Al plate</a:t>
              </a: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E7A5C6D3-9365-4BEF-BCA0-2942CAFF729A}"/>
              </a:ext>
            </a:extLst>
          </p:cNvPr>
          <p:cNvGrpSpPr/>
          <p:nvPr/>
        </p:nvGrpSpPr>
        <p:grpSpPr>
          <a:xfrm>
            <a:off x="2275869" y="923957"/>
            <a:ext cx="3075985" cy="3634141"/>
            <a:chOff x="2275869" y="923957"/>
            <a:chExt cx="3075985" cy="3634141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D1933CC5-EB74-45FF-917C-AF08A2251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7518" y="1368131"/>
              <a:ext cx="67682" cy="22190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61F176F7-3154-43EC-B8B9-613350E4B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0769" y="1368131"/>
              <a:ext cx="67682" cy="22190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7AA6B61-FE0F-43C4-B0AC-FF32C11C19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4267" y="1368131"/>
              <a:ext cx="67682" cy="22190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AB7F9B09-5251-4A69-921E-62641E6A3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016" y="1368131"/>
              <a:ext cx="67682" cy="22190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086DFC7-753E-42BD-B09E-2DFAC60E7E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7765" y="1368131"/>
              <a:ext cx="67682" cy="22190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78ECB04-45A9-411B-B7A5-D3F35CB9DD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84514" y="1368131"/>
              <a:ext cx="67682" cy="22190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8869555A-1DE3-4E18-AE8E-87B1B59C5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4767" y="1368131"/>
              <a:ext cx="67682" cy="22190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E6DCEDC-0ED1-4C2A-9A0E-5E2817ED7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1263" y="1368131"/>
              <a:ext cx="67682" cy="22190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2D45C63-B206-4358-85B6-4479519D52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8012" y="1368131"/>
              <a:ext cx="67682" cy="22190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2883F75-DAB9-461B-8B77-46441FDEB9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0283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6F4AB91-0BA2-4408-912C-F9C416D3F2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67032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34CA1CC-D4B9-42FB-8FED-BF3B6E87C9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3781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82E0181-3779-479F-8BA3-493CFDD46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0530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68FF2B0-6718-473F-9EDC-D03718C8DF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7279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73D6CC4-D26C-41F0-B0F0-C2933E6408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4028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23A62404-0284-4B73-88D5-41BAFDF76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50777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46A446E-F5DB-49A2-A255-EBB28C0159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47526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D554E4EA-ECDC-483E-83F4-6624F7B3A974}"/>
                </a:ext>
              </a:extLst>
            </p:cNvPr>
            <p:cNvSpPr/>
            <p:nvPr/>
          </p:nvSpPr>
          <p:spPr>
            <a:xfrm>
              <a:off x="2730394" y="4188766"/>
              <a:ext cx="211107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b="1">
                  <a:latin typeface="Calibri" pitchFamily="34" charset="0"/>
                </a:rPr>
                <a:t>Pad : Al plate = 6:3</a:t>
              </a: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79332726-154F-4828-A3DD-1DAC44413FD7}"/>
                </a:ext>
              </a:extLst>
            </p:cNvPr>
            <p:cNvSpPr/>
            <p:nvPr/>
          </p:nvSpPr>
          <p:spPr>
            <a:xfrm>
              <a:off x="2275869" y="2216047"/>
              <a:ext cx="695815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>
                  <a:latin typeface="Calibri" pitchFamily="34" charset="0"/>
                </a:rPr>
                <a:t>Cut Plane</a:t>
              </a:r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411A488C-F2A7-4EBF-B542-D15103E4D0C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972443" y="923957"/>
              <a:ext cx="5225" cy="31074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719767FA-1AC8-4C01-A0C9-B4C04226A5DE}"/>
                </a:ext>
              </a:extLst>
            </p:cNvPr>
            <p:cNvSpPr/>
            <p:nvPr/>
          </p:nvSpPr>
          <p:spPr>
            <a:xfrm>
              <a:off x="4552982" y="2323768"/>
              <a:ext cx="798872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>
                  <a:latin typeface="Calibri" pitchFamily="34" charset="0"/>
                </a:rPr>
                <a:t>Outside</a:t>
              </a: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BACBCFD5-C525-4E0C-B1E8-3F248F87E200}"/>
              </a:ext>
            </a:extLst>
          </p:cNvPr>
          <p:cNvGrpSpPr/>
          <p:nvPr/>
        </p:nvGrpSpPr>
        <p:grpSpPr>
          <a:xfrm>
            <a:off x="5653271" y="923957"/>
            <a:ext cx="3070760" cy="3634141"/>
            <a:chOff x="5653271" y="923957"/>
            <a:chExt cx="3070760" cy="3634141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2066E378-15B9-4193-9079-8A70B6F76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4920" y="1368131"/>
              <a:ext cx="67682" cy="22190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521926E4-561B-434E-B8E0-E1B31F72A1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171" y="1368131"/>
              <a:ext cx="67682" cy="22190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13388FF5-4871-452F-9663-7A6BFB62B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1669" y="1368131"/>
              <a:ext cx="67682" cy="22190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F0A13163-EE66-4F93-8DFC-D5829D38A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8418" y="1368131"/>
              <a:ext cx="67682" cy="22190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6CD64817-FBD3-4675-9BAD-AB449D047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5167" y="1368131"/>
              <a:ext cx="67682" cy="22190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13F42A20-EE50-423E-B724-A62570FE3C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1916" y="1368131"/>
              <a:ext cx="67682" cy="22190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02FBC25B-C8A8-47B6-ABBE-F37615A096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2169" y="1368131"/>
              <a:ext cx="67682" cy="22190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989DE400-14D2-465F-B49C-EB663FC77A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8665" y="1368131"/>
              <a:ext cx="67682" cy="22190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98DB949C-DEE2-40FD-A70A-260BCD3793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5414" y="1368131"/>
              <a:ext cx="67682" cy="22190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EC4B551C-B3BF-4EAF-9C9C-AAAEC479B6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7685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7920A9D5-1EFC-4FE1-8E8D-846D5181B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4434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04295BFB-A0A5-4932-9DAE-2BB88184AB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1183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528B8CB6-0003-4CB2-ADF1-C5706D7164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7932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75D4C62B-395D-4F8D-B87E-1F305D57A0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4681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58D62EE9-ABBC-4E3B-AC90-8A38AF66ED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31430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B8861100-9E98-4E51-B67B-E476E151B2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8179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2F800E1E-A253-4718-8807-26B9D7C996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4928" y="1659922"/>
              <a:ext cx="125403" cy="163547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C6ADFD6A-580E-4B7A-9418-997D57E584F3}"/>
                </a:ext>
              </a:extLst>
            </p:cNvPr>
            <p:cNvSpPr/>
            <p:nvPr/>
          </p:nvSpPr>
          <p:spPr>
            <a:xfrm>
              <a:off x="6107796" y="4188766"/>
              <a:ext cx="2111077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b="1">
                  <a:latin typeface="Calibri" pitchFamily="34" charset="0"/>
                </a:rPr>
                <a:t>Pad : Al plate = 3:6</a:t>
              </a: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DFED60C8-7A11-4BD9-B316-77C5C082924F}"/>
                </a:ext>
              </a:extLst>
            </p:cNvPr>
            <p:cNvSpPr/>
            <p:nvPr/>
          </p:nvSpPr>
          <p:spPr>
            <a:xfrm>
              <a:off x="5653271" y="2216047"/>
              <a:ext cx="695815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>
                  <a:latin typeface="Calibri" pitchFamily="34" charset="0"/>
                </a:rPr>
                <a:t>Cut Plane</a:t>
              </a:r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CFBC2ECF-3A25-4904-B66B-3609CF9178A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49845" y="923957"/>
              <a:ext cx="5225" cy="31074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35438F7C-3247-47A5-944D-967347B52C1F}"/>
                </a:ext>
              </a:extLst>
            </p:cNvPr>
            <p:cNvSpPr/>
            <p:nvPr/>
          </p:nvSpPr>
          <p:spPr>
            <a:xfrm>
              <a:off x="7925159" y="2323768"/>
              <a:ext cx="798872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>
                  <a:latin typeface="Calibri" pitchFamily="34" charset="0"/>
                </a:rPr>
                <a:t>Outside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26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C8DD4921-0E59-4FDD-969E-31549D8F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4863"/>
            <a:ext cx="7886700" cy="993775"/>
          </a:xfrm>
        </p:spPr>
        <p:txBody>
          <a:bodyPr anchor="ctr"/>
          <a:lstStyle/>
          <a:p>
            <a:pPr algn="ctr"/>
            <a:r>
              <a:rPr lang="en-US" altLang="ko-KR" sz="4000" b="1"/>
              <a:t>Introduction</a:t>
            </a:r>
            <a:endParaRPr lang="ko-KR" altLang="en-US" sz="4000" b="1"/>
          </a:p>
        </p:txBody>
      </p:sp>
    </p:spTree>
    <p:extLst>
      <p:ext uri="{BB962C8B-B14F-4D97-AF65-F5344CB8AC3E}">
        <p14:creationId xmlns:p14="http://schemas.microsoft.com/office/powerpoint/2010/main" val="2468005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Appendix - Error Calculation Methods </a:t>
            </a:r>
            <a:endParaRPr lang="en-US" sz="2400" b="1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B81498F-B2E8-49D3-B676-A1DBBA52D2C1}"/>
              </a:ext>
            </a:extLst>
          </p:cNvPr>
          <p:cNvSpPr/>
          <p:nvPr/>
        </p:nvSpPr>
        <p:spPr>
          <a:xfrm>
            <a:off x="264401" y="3673797"/>
            <a:ext cx="5108459" cy="90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latin typeface="Calibri" pitchFamily="34" charset="0"/>
              </a:rPr>
              <a:t>Inclusion of an artificial error factor with designated levels</a:t>
            </a: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latin typeface="Calibri" pitchFamily="34" charset="0"/>
              </a:rPr>
              <a:t>Execution of range anlaysis based on results for each error level</a:t>
            </a: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latin typeface="Calibri" pitchFamily="34" charset="0"/>
              </a:rPr>
              <a:t>Estimation of error based on variation across error levels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AED29CD-86AB-4C6D-96BC-AFE07773C466}"/>
              </a:ext>
            </a:extLst>
          </p:cNvPr>
          <p:cNvSpPr/>
          <p:nvPr/>
        </p:nvSpPr>
        <p:spPr>
          <a:xfrm>
            <a:off x="380999" y="908589"/>
            <a:ext cx="2727961" cy="281092"/>
          </a:xfrm>
          <a:prstGeom prst="roundRect">
            <a:avLst>
              <a:gd name="adj" fmla="val 26232"/>
            </a:avLst>
          </a:prstGeom>
          <a:solidFill>
            <a:srgbClr val="002060"/>
          </a:solidFill>
          <a:ln w="19050"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latin typeface="Calibri" pitchFamily="34" charset="0"/>
              </a:rPr>
              <a:t>Range Analysis Error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AF4CD47-1FCE-4DD9-9103-B8D0F795DB89}"/>
              </a:ext>
            </a:extLst>
          </p:cNvPr>
          <p:cNvSpPr/>
          <p:nvPr/>
        </p:nvSpPr>
        <p:spPr>
          <a:xfrm>
            <a:off x="5591861" y="908589"/>
            <a:ext cx="3171140" cy="281092"/>
          </a:xfrm>
          <a:prstGeom prst="roundRect">
            <a:avLst>
              <a:gd name="adj" fmla="val 26232"/>
            </a:avLst>
          </a:prstGeom>
          <a:solidFill>
            <a:srgbClr val="002060"/>
          </a:solidFill>
          <a:ln w="19050"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latin typeface="Calibri" pitchFamily="34" charset="0"/>
              </a:rPr>
              <a:t>Analysis of Variance Error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42D77267-C2EA-4F72-BB97-A10F2A431CCD}"/>
                  </a:ext>
                </a:extLst>
              </p:cNvPr>
              <p:cNvSpPr/>
              <p:nvPr/>
            </p:nvSpPr>
            <p:spPr>
              <a:xfrm>
                <a:off x="6334367" y="2579667"/>
                <a:ext cx="2311346" cy="725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𝑺𝑺𝑸</m:t>
                          </m:r>
                        </m:e>
                        <m:sub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altLang="ko-KR" sz="1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1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ko-KR" sz="1400" b="1" i="1">
                                          <a:latin typeface="Cambria Math" panose="02040503050406030204" pitchFamily="18" charset="0"/>
                                        </a:rPr>
                                        <m:t>𝒊𝒋</m:t>
                                      </m:r>
                                    </m:sub>
                                  </m:sSub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ko-KR" sz="1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altLang="ko-KR" sz="1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altLang="ko-KR" sz="1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sz="1400"/>
              </a:p>
            </p:txBody>
          </p:sp>
        </mc:Choice>
        <mc:Fallback xmlns="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42D77267-C2EA-4F72-BB97-A10F2A431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367" y="2579667"/>
                <a:ext cx="2311346" cy="7250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직사각형 36">
            <a:extLst>
              <a:ext uri="{FF2B5EF4-FFF2-40B4-BE49-F238E27FC236}">
                <a16:creationId xmlns:a16="http://schemas.microsoft.com/office/drawing/2014/main" id="{E30F5137-A215-49C5-9DA3-643E9CC760A2}"/>
              </a:ext>
            </a:extLst>
          </p:cNvPr>
          <p:cNvSpPr/>
          <p:nvPr/>
        </p:nvSpPr>
        <p:spPr>
          <a:xfrm>
            <a:off x="5591861" y="3304737"/>
            <a:ext cx="3369259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latin typeface="Calibri" pitchFamily="34" charset="0"/>
              </a:rPr>
              <a:t>Estimation of error through variance among cases at the same level of factor j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5240055-2A9F-408D-A021-7968FD5F2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37"/>
          <a:stretch/>
        </p:blipFill>
        <p:spPr>
          <a:xfrm>
            <a:off x="6223746" y="1313201"/>
            <a:ext cx="2510173" cy="1258549"/>
          </a:xfrm>
          <a:prstGeom prst="rect">
            <a:avLst/>
          </a:prstGeom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135546A6-887C-446A-BCC1-42417282C880}"/>
              </a:ext>
            </a:extLst>
          </p:cNvPr>
          <p:cNvSpPr/>
          <p:nvPr/>
        </p:nvSpPr>
        <p:spPr>
          <a:xfrm>
            <a:off x="6530340" y="1815057"/>
            <a:ext cx="907466" cy="34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400" b="1">
                <a:latin typeface="Calibri" pitchFamily="34" charset="0"/>
              </a:rPr>
              <a:t>Level 1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06D9D0D-946B-478E-8144-5F6E1D19B6F0}"/>
              </a:ext>
            </a:extLst>
          </p:cNvPr>
          <p:cNvSpPr/>
          <p:nvPr/>
        </p:nvSpPr>
        <p:spPr>
          <a:xfrm>
            <a:off x="7390765" y="1243728"/>
            <a:ext cx="907466" cy="34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400" b="1">
                <a:latin typeface="Calibri" pitchFamily="34" charset="0"/>
              </a:rPr>
              <a:t>Level 2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A5AEC43-44A6-4B14-8245-C1383EA3E689}"/>
              </a:ext>
            </a:extLst>
          </p:cNvPr>
          <p:cNvSpPr/>
          <p:nvPr/>
        </p:nvSpPr>
        <p:spPr>
          <a:xfrm>
            <a:off x="7826453" y="1863398"/>
            <a:ext cx="907466" cy="34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400" b="1">
                <a:latin typeface="Calibri" pitchFamily="34" charset="0"/>
              </a:rPr>
              <a:t>Level 3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C28C95A0-CA59-47BC-81D0-F00A540F790E}"/>
              </a:ext>
            </a:extLst>
          </p:cNvPr>
          <p:cNvCxnSpPr/>
          <p:nvPr/>
        </p:nvCxnSpPr>
        <p:spPr>
          <a:xfrm>
            <a:off x="6151245" y="2266950"/>
            <a:ext cx="1286561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90B22BD4-91B8-448B-93B8-58EA7D3DB843}"/>
              </a:ext>
            </a:extLst>
          </p:cNvPr>
          <p:cNvSpPr/>
          <p:nvPr/>
        </p:nvSpPr>
        <p:spPr>
          <a:xfrm>
            <a:off x="5545339" y="2227467"/>
            <a:ext cx="1181443" cy="34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400" b="1">
                <a:solidFill>
                  <a:srgbClr val="00B050"/>
                </a:solidFill>
                <a:latin typeface="Calibri" pitchFamily="34" charset="0"/>
              </a:rPr>
              <a:t>Avg (Level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5EEE22-F840-4A39-B801-F909959F36D7}"/>
                  </a:ext>
                </a:extLst>
              </p:cNvPr>
              <p:cNvSpPr txBox="1"/>
              <p:nvPr/>
            </p:nvSpPr>
            <p:spPr>
              <a:xfrm>
                <a:off x="787107" y="1446753"/>
                <a:ext cx="2031524" cy="17325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𝑲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𝒋</m:t>
                          </m:r>
                        </m:sub>
                      </m:sSub>
                      <m:r>
                        <a:rPr lang="en-US" altLang="ko-KR" sz="1400" b="1" i="1">
                          <a:latin typeface="Cambria Math" panose="02040503050406030204" pitchFamily="18" charset="0"/>
                          <a:ea typeface="맑은 고딕" pitchFamily="50" charset="-127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naryPr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𝒊</m:t>
                          </m:r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=</m:t>
                          </m:r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𝒋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ko-KR" sz="1400" b="1" i="1">
                  <a:latin typeface="Cambria Math" panose="02040503050406030204" pitchFamily="18" charset="0"/>
                  <a:ea typeface="맑은 고딕" pitchFamily="50" charset="-127"/>
                </a:endParaRPr>
              </a:p>
              <a:p>
                <a:pPr>
                  <a:lnSpc>
                    <a:spcPct val="13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𝒌</m:t>
                          </m:r>
                        </m:e>
                        <m:sub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𝒋</m:t>
                          </m:r>
                        </m:sub>
                      </m:sSub>
                      <m:r>
                        <a:rPr lang="en-US" altLang="ko-KR" sz="1400" b="1" i="1">
                          <a:latin typeface="Cambria Math" panose="02040503050406030204" pitchFamily="18" charset="0"/>
                          <a:ea typeface="맑은 고딕" pitchFamily="50" charset="-127"/>
                        </a:rPr>
                        <m:t>=</m:t>
                      </m:r>
                      <m:f>
                        <m:f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1400" b="1" dirty="0">
                  <a:latin typeface="Calibri" pitchFamily="34" charset="0"/>
                  <a:ea typeface="맑은 고딕" pitchFamily="50" charset="-127"/>
                </a:endParaRPr>
              </a:p>
              <a:p>
                <a:pPr>
                  <a:lnSpc>
                    <a:spcPct val="13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𝑹</m:t>
                          </m:r>
                        </m:e>
                        <m:sub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𝒋</m:t>
                          </m:r>
                        </m:sub>
                      </m:sSub>
                      <m:r>
                        <a:rPr lang="en-US" altLang="ko-KR" sz="1400" b="1" i="1">
                          <a:latin typeface="Cambria Math" panose="02040503050406030204" pitchFamily="18" charset="0"/>
                          <a:ea typeface="맑은 고딕" pitchFamily="50" charset="-127"/>
                        </a:rPr>
                        <m:t>=</m:t>
                      </m:r>
                      <m:r>
                        <a:rPr lang="en-US" altLang="ko-KR" sz="1400" b="1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𝒎𝒂𝒙</m:t>
                      </m:r>
                      <m:d>
                        <m:d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ko-KR" sz="1400" b="1" i="1" smtClean="0"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altLang="ko-KR" sz="1400" b="1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−</m:t>
                      </m:r>
                      <m:r>
                        <a:rPr lang="en-US" altLang="ko-KR" sz="1400" b="1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𝒎𝒊𝒏</m:t>
                      </m:r>
                      <m:r>
                        <a:rPr lang="en-US" altLang="ko-KR" sz="1400" b="1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(</m:t>
                      </m:r>
                      <m:sSub>
                        <m:sSubPr>
                          <m:ctrlP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𝒌</m:t>
                          </m:r>
                        </m:e>
                        <m:sub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𝒋</m:t>
                          </m:r>
                        </m:sub>
                      </m:sSub>
                      <m:r>
                        <a:rPr lang="en-US" altLang="ko-KR" sz="1400" b="1" i="1" smtClean="0">
                          <a:latin typeface="Cambria Math" panose="02040503050406030204" pitchFamily="18" charset="0"/>
                          <a:ea typeface="맑은 고딕" pitchFamily="50" charset="-127"/>
                        </a:rPr>
                        <m:t>)</m:t>
                      </m:r>
                    </m:oMath>
                  </m:oMathPara>
                </a14:m>
                <a:endParaRPr lang="en-US" altLang="ko-KR" sz="1400" b="1" dirty="0">
                  <a:latin typeface="Calibri" pitchFamily="34" charset="0"/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5EEE22-F840-4A39-B801-F909959F3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07" y="1446753"/>
                <a:ext cx="2031524" cy="1732526"/>
              </a:xfrm>
              <a:prstGeom prst="rect">
                <a:avLst/>
              </a:prstGeom>
              <a:blipFill>
                <a:blip r:embed="rId4"/>
                <a:stretch>
                  <a:fillRect l="-3003" r="-2402" b="-1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그림 46">
            <a:extLst>
              <a:ext uri="{FF2B5EF4-FFF2-40B4-BE49-F238E27FC236}">
                <a16:creationId xmlns:a16="http://schemas.microsoft.com/office/drawing/2014/main" id="{4145BA27-3795-49F4-A84F-8BD984730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319" y="905736"/>
            <a:ext cx="1829086" cy="2685511"/>
          </a:xfrm>
          <a:prstGeom prst="rect">
            <a:avLst/>
          </a:prstGeom>
        </p:spPr>
      </p:pic>
      <p:sp>
        <p:nvSpPr>
          <p:cNvPr id="48" name="직사각형 47">
            <a:extLst>
              <a:ext uri="{FF2B5EF4-FFF2-40B4-BE49-F238E27FC236}">
                <a16:creationId xmlns:a16="http://schemas.microsoft.com/office/drawing/2014/main" id="{386BFDC2-CA50-4927-8B8C-B427F489B911}"/>
              </a:ext>
            </a:extLst>
          </p:cNvPr>
          <p:cNvSpPr/>
          <p:nvPr/>
        </p:nvSpPr>
        <p:spPr>
          <a:xfrm>
            <a:off x="4679545" y="905736"/>
            <a:ext cx="403860" cy="268551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870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Appendix - Analysis of Variance</a:t>
            </a:r>
            <a:endParaRPr 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63701543-A152-40AE-89D4-51FF7D419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592150"/>
                  </p:ext>
                </p:extLst>
              </p:nvPr>
            </p:nvGraphicFramePr>
            <p:xfrm>
              <a:off x="380998" y="871981"/>
              <a:ext cx="6711951" cy="16459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964637">
                      <a:extLst>
                        <a:ext uri="{9D8B030D-6E8A-4147-A177-3AD203B41FA5}">
                          <a16:colId xmlns:a16="http://schemas.microsoft.com/office/drawing/2014/main" val="1715584633"/>
                        </a:ext>
                      </a:extLst>
                    </a:gridCol>
                    <a:gridCol w="791219">
                      <a:extLst>
                        <a:ext uri="{9D8B030D-6E8A-4147-A177-3AD203B41FA5}">
                          <a16:colId xmlns:a16="http://schemas.microsoft.com/office/drawing/2014/main" val="3068087623"/>
                        </a:ext>
                      </a:extLst>
                    </a:gridCol>
                    <a:gridCol w="791219">
                      <a:extLst>
                        <a:ext uri="{9D8B030D-6E8A-4147-A177-3AD203B41FA5}">
                          <a16:colId xmlns:a16="http://schemas.microsoft.com/office/drawing/2014/main" val="118667306"/>
                        </a:ext>
                      </a:extLst>
                    </a:gridCol>
                    <a:gridCol w="791219">
                      <a:extLst>
                        <a:ext uri="{9D8B030D-6E8A-4147-A177-3AD203B41FA5}">
                          <a16:colId xmlns:a16="http://schemas.microsoft.com/office/drawing/2014/main" val="305969944"/>
                        </a:ext>
                      </a:extLst>
                    </a:gridCol>
                    <a:gridCol w="791219">
                      <a:extLst>
                        <a:ext uri="{9D8B030D-6E8A-4147-A177-3AD203B41FA5}">
                          <a16:colId xmlns:a16="http://schemas.microsoft.com/office/drawing/2014/main" val="570491684"/>
                        </a:ext>
                      </a:extLst>
                    </a:gridCol>
                    <a:gridCol w="791219">
                      <a:extLst>
                        <a:ext uri="{9D8B030D-6E8A-4147-A177-3AD203B41FA5}">
                          <a16:colId xmlns:a16="http://schemas.microsoft.com/office/drawing/2014/main" val="3659137364"/>
                        </a:ext>
                      </a:extLst>
                    </a:gridCol>
                    <a:gridCol w="791219">
                      <a:extLst>
                        <a:ext uri="{9D8B030D-6E8A-4147-A177-3AD203B41FA5}">
                          <a16:colId xmlns:a16="http://schemas.microsoft.com/office/drawing/2014/main" val="2874372094"/>
                        </a:ext>
                      </a:extLst>
                    </a:gridCol>
                  </a:tblGrid>
                  <a:tr h="210385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F - Value</a:t>
                          </a:r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  <m:t>𝒔𝒕𝒅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72060810"/>
                      </a:ext>
                    </a:extLst>
                  </a:tr>
                  <a:tr h="210385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74274838"/>
                      </a:ext>
                    </a:extLst>
                  </a:tr>
                  <a:tr h="210385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Coolant inlet temperature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771.43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4355.90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182.49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625.81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2203.90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55.67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8505485"/>
                      </a:ext>
                    </a:extLst>
                  </a:tr>
                  <a:tr h="210385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Coolant mass flow rate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6.87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16.78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1.19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79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4.82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79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16.00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0.53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79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8615784"/>
                      </a:ext>
                    </a:extLst>
                  </a:tr>
                  <a:tr h="210385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Pad: Al plate ratio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133.80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63.68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95.66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145.17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6052.22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149.10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9475464"/>
                      </a:ext>
                    </a:extLst>
                  </a:tr>
                  <a:tr h="210385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Gap filler thickness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20.51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106.93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2.57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79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80.31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435.85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7.26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86370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63701543-A152-40AE-89D4-51FF7D419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592150"/>
                  </p:ext>
                </p:extLst>
              </p:nvPr>
            </p:nvGraphicFramePr>
            <p:xfrm>
              <a:off x="380998" y="871981"/>
              <a:ext cx="6711951" cy="16459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964637">
                      <a:extLst>
                        <a:ext uri="{9D8B030D-6E8A-4147-A177-3AD203B41FA5}">
                          <a16:colId xmlns:a16="http://schemas.microsoft.com/office/drawing/2014/main" val="1715584633"/>
                        </a:ext>
                      </a:extLst>
                    </a:gridCol>
                    <a:gridCol w="791219">
                      <a:extLst>
                        <a:ext uri="{9D8B030D-6E8A-4147-A177-3AD203B41FA5}">
                          <a16:colId xmlns:a16="http://schemas.microsoft.com/office/drawing/2014/main" val="3068087623"/>
                        </a:ext>
                      </a:extLst>
                    </a:gridCol>
                    <a:gridCol w="791219">
                      <a:extLst>
                        <a:ext uri="{9D8B030D-6E8A-4147-A177-3AD203B41FA5}">
                          <a16:colId xmlns:a16="http://schemas.microsoft.com/office/drawing/2014/main" val="118667306"/>
                        </a:ext>
                      </a:extLst>
                    </a:gridCol>
                    <a:gridCol w="791219">
                      <a:extLst>
                        <a:ext uri="{9D8B030D-6E8A-4147-A177-3AD203B41FA5}">
                          <a16:colId xmlns:a16="http://schemas.microsoft.com/office/drawing/2014/main" val="305969944"/>
                        </a:ext>
                      </a:extLst>
                    </a:gridCol>
                    <a:gridCol w="791219">
                      <a:extLst>
                        <a:ext uri="{9D8B030D-6E8A-4147-A177-3AD203B41FA5}">
                          <a16:colId xmlns:a16="http://schemas.microsoft.com/office/drawing/2014/main" val="570491684"/>
                        </a:ext>
                      </a:extLst>
                    </a:gridCol>
                    <a:gridCol w="791219">
                      <a:extLst>
                        <a:ext uri="{9D8B030D-6E8A-4147-A177-3AD203B41FA5}">
                          <a16:colId xmlns:a16="http://schemas.microsoft.com/office/drawing/2014/main" val="3659137364"/>
                        </a:ext>
                      </a:extLst>
                    </a:gridCol>
                    <a:gridCol w="791219">
                      <a:extLst>
                        <a:ext uri="{9D8B030D-6E8A-4147-A177-3AD203B41FA5}">
                          <a16:colId xmlns:a16="http://schemas.microsoft.com/office/drawing/2014/main" val="2874372094"/>
                        </a:ext>
                      </a:extLst>
                    </a:gridCol>
                  </a:tblGrid>
                  <a:tr h="274320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F - Value</a:t>
                          </a:r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4710" t="-2222" r="-201158" b="-517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3846" t="-2222" r="-100385" b="-517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3846" t="-2222" r="-385" b="-517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72060810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7427483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Coolant inlet temperature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771.43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4355.90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182.49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625.81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2203.90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55.67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850548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Coolant mass flow rate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6.87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16.78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1.19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79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4.82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79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16.00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0.53</a:t>
                          </a:r>
                          <a:endParaRPr lang="ko-KR" altLang="en-US" sz="1200" b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79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861578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Pad: Al plate ratio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133.80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63.68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95.66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145.17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6052.22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149.10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947546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Gap filler thickness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20.51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106.93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2.57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79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80.31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435.85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7.26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86370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8B1F9531-41FD-4BA6-A856-0F1D5862E7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1828916"/>
                  </p:ext>
                </p:extLst>
              </p:nvPr>
            </p:nvGraphicFramePr>
            <p:xfrm>
              <a:off x="380999" y="2625599"/>
              <a:ext cx="8457041" cy="19202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114261">
                      <a:extLst>
                        <a:ext uri="{9D8B030D-6E8A-4147-A177-3AD203B41FA5}">
                          <a16:colId xmlns:a16="http://schemas.microsoft.com/office/drawing/2014/main" val="1715584633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3068087623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118667306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305969944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570491684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3659137364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2874372094"/>
                        </a:ext>
                      </a:extLst>
                    </a:gridCol>
                  </a:tblGrid>
                  <a:tr h="240030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Variance</a:t>
                          </a:r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  <m:t>𝒔𝒕𝒅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72060810"/>
                      </a:ext>
                    </a:extLst>
                  </a:tr>
                  <a:tr h="240030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74274838"/>
                      </a:ext>
                    </a:extLst>
                  </a:tr>
                  <a:tr h="24003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Coolant inlet temperature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43.4006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95.2530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14.1410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6.2454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0.0119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0.0044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8505485"/>
                      </a:ext>
                    </a:extLst>
                  </a:tr>
                  <a:tr h="24003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Coolant mass flow rate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0.3868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0.3670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0.0922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0.0481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8.6405 e-5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4.1540 e-5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8615784"/>
                      </a:ext>
                    </a:extLst>
                  </a:tr>
                  <a:tr h="24003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Pad: Al plate ratio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7.5276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1.3925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7.4121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1.4488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0.0327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0.0117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9475464"/>
                      </a:ext>
                    </a:extLst>
                  </a:tr>
                  <a:tr h="24003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Gap filler thickness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1.1541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2.3383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0.1995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0.8015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0.0024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5.6791 e-4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18637029"/>
                      </a:ext>
                    </a:extLst>
                  </a:tr>
                  <a:tr h="24003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Error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0.0563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0.0219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0.0628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0.01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5.3991 e-6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1.1496 e-4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1925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8B1F9531-41FD-4BA6-A856-0F1D5862E7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1828916"/>
                  </p:ext>
                </p:extLst>
              </p:nvPr>
            </p:nvGraphicFramePr>
            <p:xfrm>
              <a:off x="380999" y="2625599"/>
              <a:ext cx="8457041" cy="19202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114261">
                      <a:extLst>
                        <a:ext uri="{9D8B030D-6E8A-4147-A177-3AD203B41FA5}">
                          <a16:colId xmlns:a16="http://schemas.microsoft.com/office/drawing/2014/main" val="1715584633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3068087623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118667306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305969944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570491684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3659137364"/>
                        </a:ext>
                      </a:extLst>
                    </a:gridCol>
                    <a:gridCol w="1057130">
                      <a:extLst>
                        <a:ext uri="{9D8B030D-6E8A-4147-A177-3AD203B41FA5}">
                          <a16:colId xmlns:a16="http://schemas.microsoft.com/office/drawing/2014/main" val="2874372094"/>
                        </a:ext>
                      </a:extLst>
                    </a:gridCol>
                  </a:tblGrid>
                  <a:tr h="274320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Variance</a:t>
                          </a:r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2222" r="-200288" b="-62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222" r="-100288" b="-62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2222" r="-288" b="-62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72060810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4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Single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/>
                            <a:t>Double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7427483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Coolant inlet temperature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43.4006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95.2530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14.1410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6.2454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0.0119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0.0044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2850548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Coolant mass flow rate</a:t>
                          </a:r>
                          <a:endParaRPr lang="ko-KR" altLang="en-US" sz="1200" b="1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0.3868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0.3670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0.0922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0.0481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8.6405 e-5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4.1540 e-5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861578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Pad: Al plate ratio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7.5276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1.3925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7.4121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1.4488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0.0327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0.0117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947546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Gap filler thickness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1.1541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2.3383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0.1995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0.8015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0.0024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/>
                            <a:t>5.6791 e-4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1863702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200" b="1"/>
                            <a:t>Error</a:t>
                          </a:r>
                          <a:endParaRPr lang="ko-KR" altLang="en-US" sz="1200" b="1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0.0563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0.0219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0.0628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0.01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5.3991 e-6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/>
                            <a:t>1.1496 e-4</a:t>
                          </a:r>
                          <a:endParaRPr lang="ko-KR" altLang="en-US" sz="1200" b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19259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02A333D-A964-40D5-BF51-C63D092AE2A5}"/>
              </a:ext>
            </a:extLst>
          </p:cNvPr>
          <p:cNvSpPr txBox="1"/>
          <p:nvPr/>
        </p:nvSpPr>
        <p:spPr>
          <a:xfrm>
            <a:off x="5936802" y="4507524"/>
            <a:ext cx="2959976" cy="2786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</a:pPr>
            <a:r>
              <a:rPr lang="en-US" altLang="ko-KR" sz="900" i="1">
                <a:latin typeface="Calibri" pitchFamily="34" charset="0"/>
                <a:ea typeface="맑은 고딕" pitchFamily="50" charset="-127"/>
              </a:rPr>
              <a:t>[Jianqin</a:t>
            </a:r>
            <a:r>
              <a:rPr lang="ko-KR" altLang="en-US" sz="900" i="1">
                <a:latin typeface="Calibri" pitchFamily="34" charset="0"/>
                <a:ea typeface="맑은 고딕" pitchFamily="50" charset="-127"/>
              </a:rPr>
              <a:t> </a:t>
            </a:r>
            <a:r>
              <a:rPr lang="en-US" altLang="ko-KR" sz="900" i="1">
                <a:latin typeface="Calibri" pitchFamily="34" charset="0"/>
                <a:ea typeface="맑은 고딕" pitchFamily="50" charset="-127"/>
              </a:rPr>
              <a:t>Wang</a:t>
            </a:r>
            <a:r>
              <a:rPr lang="ko-KR" altLang="en-US" sz="900" i="1">
                <a:latin typeface="Calibri" pitchFamily="34" charset="0"/>
                <a:ea typeface="맑은 고딕" pitchFamily="50" charset="-127"/>
              </a:rPr>
              <a:t> </a:t>
            </a:r>
            <a:r>
              <a:rPr lang="en-US" altLang="ko-KR" sz="900" i="1">
                <a:latin typeface="Calibri" pitchFamily="34" charset="0"/>
                <a:ea typeface="맑은 고딕" pitchFamily="50" charset="-127"/>
              </a:rPr>
              <a:t>et al, Applied Thermal Engineering, 2019]</a:t>
            </a:r>
            <a:endParaRPr lang="ko-KR" altLang="en-US" sz="900" i="1" dirty="0" err="1">
              <a:latin typeface="Calibri" pitchFamily="34" charset="0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F2DB076-15B3-4949-8D44-AE607D6D592B}"/>
              </a:ext>
            </a:extLst>
          </p:cNvPr>
          <p:cNvGrpSpPr/>
          <p:nvPr/>
        </p:nvGrpSpPr>
        <p:grpSpPr>
          <a:xfrm>
            <a:off x="7199739" y="737145"/>
            <a:ext cx="1638301" cy="1834606"/>
            <a:chOff x="7199739" y="737145"/>
            <a:chExt cx="1638301" cy="1834606"/>
          </a:xfrm>
        </p:grpSpPr>
        <p:sp>
          <p:nvSpPr>
            <p:cNvPr id="14" name="모서리가 둥근 직사각형 9">
              <a:extLst>
                <a:ext uri="{FF2B5EF4-FFF2-40B4-BE49-F238E27FC236}">
                  <a16:creationId xmlns:a16="http://schemas.microsoft.com/office/drawing/2014/main" id="{43C41D93-D74B-4D4A-89C4-0EACD54F89FA}"/>
                </a:ext>
              </a:extLst>
            </p:cNvPr>
            <p:cNvSpPr/>
            <p:nvPr/>
          </p:nvSpPr>
          <p:spPr>
            <a:xfrm>
              <a:off x="7199739" y="1689931"/>
              <a:ext cx="1638301" cy="881820"/>
            </a:xfrm>
            <a:prstGeom prst="roundRect">
              <a:avLst>
                <a:gd name="adj" fmla="val 340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" name="모서리가 둥근 직사각형 9">
              <a:extLst>
                <a:ext uri="{FF2B5EF4-FFF2-40B4-BE49-F238E27FC236}">
                  <a16:creationId xmlns:a16="http://schemas.microsoft.com/office/drawing/2014/main" id="{2F879105-05E2-4853-A563-BE49DFC0806F}"/>
                </a:ext>
              </a:extLst>
            </p:cNvPr>
            <p:cNvSpPr/>
            <p:nvPr/>
          </p:nvSpPr>
          <p:spPr>
            <a:xfrm>
              <a:off x="7199739" y="791681"/>
              <a:ext cx="1638301" cy="884720"/>
            </a:xfrm>
            <a:prstGeom prst="roundRect">
              <a:avLst>
                <a:gd name="adj" fmla="val 340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8341F58B-182B-43F0-81BD-E6950F1BC469}"/>
                    </a:ext>
                  </a:extLst>
                </p:cNvPr>
                <p:cNvSpPr/>
                <p:nvPr/>
              </p:nvSpPr>
              <p:spPr>
                <a:xfrm>
                  <a:off x="7199739" y="737145"/>
                  <a:ext cx="1638301" cy="1834605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(3,3)</m:t>
                      </m:r>
                    </m:oMath>
                  </a14:m>
                  <a:r>
                    <a:rPr lang="en-US" altLang="ko-KR" sz="1100">
                      <a:latin typeface="Calibri" pitchFamily="34" charset="0"/>
                    </a:rPr>
                    <a:t> = 5.3908</a:t>
                  </a: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05</m:t>
                          </m:r>
                        </m:sub>
                      </m:sSub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(3,3)</m:t>
                      </m:r>
                    </m:oMath>
                  </a14:m>
                  <a:r>
                    <a:rPr lang="en-US" altLang="ko-KR" sz="1100">
                      <a:latin typeface="Calibri" pitchFamily="34" charset="0"/>
                    </a:rPr>
                    <a:t> = 9.2766 </a:t>
                  </a: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(3,3)</m:t>
                      </m:r>
                    </m:oMath>
                  </a14:m>
                  <a:r>
                    <a:rPr lang="en-US" altLang="ko-KR" sz="1100">
                      <a:latin typeface="Calibri" pitchFamily="34" charset="0"/>
                    </a:rPr>
                    <a:t> = 29.4567 </a:t>
                  </a: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005</m:t>
                          </m:r>
                        </m:sub>
                      </m:sSub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(3,3)</m:t>
                      </m:r>
                    </m:oMath>
                  </a14:m>
                  <a:r>
                    <a:rPr lang="en-US" altLang="ko-KR" sz="1100">
                      <a:latin typeface="Calibri" pitchFamily="34" charset="0"/>
                    </a:rPr>
                    <a:t> = 47.4672 </a:t>
                  </a: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0.1</m:t>
                          </m:r>
                        </m:sub>
                      </m:sSub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(3,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ko-KR" sz="1100">
                      <a:latin typeface="Calibri" pitchFamily="34" charset="0"/>
                    </a:rPr>
                    <a:t> = 3.2888</a:t>
                  </a: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05</m:t>
                          </m:r>
                        </m:sub>
                      </m:sSub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(3,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ko-KR" sz="1100">
                      <a:latin typeface="Calibri" pitchFamily="34" charset="0"/>
                    </a:rPr>
                    <a:t> = 4.7571</a:t>
                  </a: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(3,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ko-KR" sz="1100">
                      <a:latin typeface="Calibri" pitchFamily="34" charset="0"/>
                    </a:rPr>
                    <a:t> = 9.7795</a:t>
                  </a:r>
                </a:p>
                <a:p>
                  <a:pPr marL="180000" indent="-1800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005</m:t>
                          </m:r>
                        </m:sub>
                      </m:sSub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(3,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ko-KR" sz="1100">
                      <a:latin typeface="Calibri" pitchFamily="34" charset="0"/>
                    </a:rPr>
                    <a:t> = 12.9166 </a:t>
                  </a:r>
                  <a:endParaRPr lang="en-US" altLang="ko-KR" sz="120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8341F58B-182B-43F0-81BD-E6950F1BC4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9739" y="737145"/>
                  <a:ext cx="1638301" cy="1834605"/>
                </a:xfrm>
                <a:prstGeom prst="rect">
                  <a:avLst/>
                </a:prstGeom>
                <a:blipFill>
                  <a:blip r:embed="rId4"/>
                  <a:stretch>
                    <a:fillRect b="-16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2739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C5D1C-06D4-4554-B47F-421C25274AC5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Appendix - Pump Power </a:t>
            </a:r>
            <a:endParaRPr lang="en-US" sz="2400" b="1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EB81811-C951-4E83-9835-98740B61F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35" t="10877"/>
          <a:stretch/>
        </p:blipFill>
        <p:spPr>
          <a:xfrm>
            <a:off x="493115" y="1051560"/>
            <a:ext cx="3465366" cy="3156328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3DE34590-96DD-4CC9-91D0-62070B67457C}"/>
              </a:ext>
            </a:extLst>
          </p:cNvPr>
          <p:cNvGrpSpPr/>
          <p:nvPr/>
        </p:nvGrpSpPr>
        <p:grpSpPr>
          <a:xfrm>
            <a:off x="4780127" y="903795"/>
            <a:ext cx="3551310" cy="3097165"/>
            <a:chOff x="4780127" y="903795"/>
            <a:chExt cx="3551310" cy="309716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ED52A26E-9874-44C2-A8C8-093E5E621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529" r="24688" b="12596"/>
            <a:stretch/>
          </p:blipFill>
          <p:spPr>
            <a:xfrm>
              <a:off x="4780127" y="1290610"/>
              <a:ext cx="3551310" cy="2466268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9135CCE-5DC6-4A04-8DD4-177F415B579C}"/>
                </a:ext>
              </a:extLst>
            </p:cNvPr>
            <p:cNvSpPr/>
            <p:nvPr/>
          </p:nvSpPr>
          <p:spPr>
            <a:xfrm>
              <a:off x="5453694" y="903795"/>
              <a:ext cx="266095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200" b="1">
                  <a:latin typeface="Calibri" pitchFamily="34" charset="0"/>
                </a:rPr>
                <a:t>Other Parameters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9CA0AD5F-4742-4C31-B7AC-C05210CCB226}"/>
                </a:ext>
              </a:extLst>
            </p:cNvPr>
            <p:cNvSpPr/>
            <p:nvPr/>
          </p:nvSpPr>
          <p:spPr>
            <a:xfrm>
              <a:off x="5350545" y="3693183"/>
              <a:ext cx="695815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>
                  <a:latin typeface="Calibri" pitchFamily="34" charset="0"/>
                </a:rPr>
                <a:t>Level 1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6EA72FE9-8108-45D5-9E8F-D5CD3B15163F}"/>
                </a:ext>
              </a:extLst>
            </p:cNvPr>
            <p:cNvSpPr/>
            <p:nvPr/>
          </p:nvSpPr>
          <p:spPr>
            <a:xfrm>
              <a:off x="6088356" y="3693182"/>
              <a:ext cx="695815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>
                  <a:latin typeface="Calibri" pitchFamily="34" charset="0"/>
                </a:rPr>
                <a:t>Level 2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CBDD7AC-798C-4DAF-AC37-0F2ABEFA258A}"/>
                </a:ext>
              </a:extLst>
            </p:cNvPr>
            <p:cNvSpPr/>
            <p:nvPr/>
          </p:nvSpPr>
          <p:spPr>
            <a:xfrm>
              <a:off x="6826167" y="3693182"/>
              <a:ext cx="695815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>
                  <a:latin typeface="Calibri" pitchFamily="34" charset="0"/>
                </a:rPr>
                <a:t>Level 3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B2470AD-D229-4C32-9605-1C0EAC0721F2}"/>
                </a:ext>
              </a:extLst>
            </p:cNvPr>
            <p:cNvSpPr/>
            <p:nvPr/>
          </p:nvSpPr>
          <p:spPr>
            <a:xfrm>
              <a:off x="7561325" y="3693181"/>
              <a:ext cx="695815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1400">
                  <a:latin typeface="Calibri" pitchFamily="34" charset="0"/>
                </a:rPr>
                <a:t>Level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56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7D8-DB45-D1CC-A702-825BC2A5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/>
          <a:p>
            <a:r>
              <a:rPr lang="en-US" sz="2400" b="1"/>
              <a:t>Introduction - Growth of EV Adoption</a:t>
            </a:r>
          </a:p>
        </p:txBody>
      </p:sp>
      <p:sp>
        <p:nvSpPr>
          <p:cNvPr id="24" name="모서리가 둥근 직사각형 20">
            <a:extLst>
              <a:ext uri="{FF2B5EF4-FFF2-40B4-BE49-F238E27FC236}">
                <a16:creationId xmlns:a16="http://schemas.microsoft.com/office/drawing/2014/main" id="{071F3266-3219-4129-8930-2CBB49974E18}"/>
              </a:ext>
            </a:extLst>
          </p:cNvPr>
          <p:cNvSpPr/>
          <p:nvPr/>
        </p:nvSpPr>
        <p:spPr>
          <a:xfrm>
            <a:off x="1095267" y="3813938"/>
            <a:ext cx="6953466" cy="705188"/>
          </a:xfrm>
          <a:prstGeom prst="roundRect">
            <a:avLst>
              <a:gd name="adj" fmla="val 9418"/>
            </a:avLst>
          </a:prstGeom>
          <a:solidFill>
            <a:schemeClr val="bg1">
              <a:alpha val="9400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-2520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EV adoption expansion </a:t>
            </a:r>
            <a:r>
              <a:rPr lang="en-US" altLang="ko-KR" sz="1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and </a:t>
            </a:r>
            <a:r>
              <a:rPr lang="en-US" altLang="ko-KR"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charging infrastructure enhancement </a:t>
            </a:r>
            <a:r>
              <a:rPr lang="en-US" altLang="ko-KR" sz="1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for GHG reduction</a:t>
            </a:r>
          </a:p>
          <a:p>
            <a:pPr marL="360000" indent="-2520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Increase in EV presence </a:t>
            </a:r>
            <a:r>
              <a:rPr lang="en-US" altLang="ko-KR" sz="1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and</a:t>
            </a:r>
            <a:r>
              <a:rPr lang="en-US" altLang="ko-KR" sz="14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 market share </a:t>
            </a:r>
            <a:r>
              <a:rPr lang="en-US" altLang="ko-KR" sz="1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in the auto industry</a:t>
            </a:r>
            <a:endParaRPr lang="en-US" altLang="ko-KR" sz="1400" dirty="0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BB5151D-EB45-40D4-ACE6-F9F750E03E8E}"/>
              </a:ext>
            </a:extLst>
          </p:cNvPr>
          <p:cNvGrpSpPr/>
          <p:nvPr/>
        </p:nvGrpSpPr>
        <p:grpSpPr>
          <a:xfrm>
            <a:off x="906780" y="864378"/>
            <a:ext cx="2719921" cy="2879410"/>
            <a:chOff x="906780" y="864378"/>
            <a:chExt cx="2719921" cy="2879410"/>
          </a:xfrm>
        </p:grpSpPr>
        <p:sp>
          <p:nvSpPr>
            <p:cNvPr id="28" name="모서리가 둥근 직사각형 20">
              <a:extLst>
                <a:ext uri="{FF2B5EF4-FFF2-40B4-BE49-F238E27FC236}">
                  <a16:creationId xmlns:a16="http://schemas.microsoft.com/office/drawing/2014/main" id="{4F75CAE6-D844-4D2E-A9F0-5AB550C34596}"/>
                </a:ext>
              </a:extLst>
            </p:cNvPr>
            <p:cNvSpPr/>
            <p:nvPr/>
          </p:nvSpPr>
          <p:spPr>
            <a:xfrm>
              <a:off x="987155" y="3044197"/>
              <a:ext cx="2376255" cy="480737"/>
            </a:xfrm>
            <a:prstGeom prst="roundRect">
              <a:avLst>
                <a:gd name="adj" fmla="val 9418"/>
              </a:avLst>
            </a:prstGeom>
            <a:solidFill>
              <a:schemeClr val="bg1">
                <a:alpha val="94000"/>
              </a:schemeClr>
            </a:solidFill>
            <a:ln w="25400">
              <a:solidFill>
                <a:srgbClr val="5D7EA8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rPr>
                <a:t>Greenhouse gases </a:t>
              </a:r>
            </a:p>
            <a:p>
              <a:pPr algn="ctr">
                <a:spcBef>
                  <a:spcPct val="20000"/>
                </a:spcBef>
              </a:pPr>
              <a:r>
                <a:rPr lang="en-US" altLang="ko-KR" sz="1400" b="1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rPr>
                <a:t>in the transportation sector</a:t>
              </a:r>
              <a:endParaRPr lang="en-US" altLang="ko-KR" sz="1400" b="1" dirty="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03D317-83EA-4A75-B725-5A4CA16CC1C8}"/>
                </a:ext>
              </a:extLst>
            </p:cNvPr>
            <p:cNvSpPr txBox="1"/>
            <p:nvPr/>
          </p:nvSpPr>
          <p:spPr>
            <a:xfrm>
              <a:off x="1700642" y="3485832"/>
              <a:ext cx="1662768" cy="25795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ko-KR" sz="800" i="1">
                  <a:latin typeface="Calibri" pitchFamily="34" charset="0"/>
                  <a:ea typeface="맑은 고딕" pitchFamily="50" charset="-127"/>
                </a:rPr>
                <a:t>[Government 2050 CNC, 2023]</a:t>
              </a:r>
              <a:endParaRPr lang="ko-KR" altLang="en-US" sz="800" i="1" dirty="0" err="1">
                <a:latin typeface="Calibri" pitchFamily="34" charset="0"/>
                <a:ea typeface="맑은 고딕" pitchFamily="50" charset="-127"/>
              </a:endParaRPr>
            </a:p>
          </p:txBody>
        </p:sp>
        <p:graphicFrame>
          <p:nvGraphicFramePr>
            <p:cNvPr id="32" name="차트 31">
              <a:extLst>
                <a:ext uri="{FF2B5EF4-FFF2-40B4-BE49-F238E27FC236}">
                  <a16:creationId xmlns:a16="http://schemas.microsoft.com/office/drawing/2014/main" id="{0826E1B2-8327-4440-B5BA-1DE5A35B6F5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58994713"/>
                </p:ext>
              </p:extLst>
            </p:nvPr>
          </p:nvGraphicFramePr>
          <p:xfrm>
            <a:off x="1068821" y="1278257"/>
            <a:ext cx="2212927" cy="18511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7F8D88-BEED-427B-A98D-F32FBDA99CE4}"/>
                </a:ext>
              </a:extLst>
            </p:cNvPr>
            <p:cNvSpPr txBox="1"/>
            <p:nvPr/>
          </p:nvSpPr>
          <p:spPr>
            <a:xfrm>
              <a:off x="1190184" y="1216878"/>
              <a:ext cx="1412563" cy="34073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ko-KR" sz="1200" b="1">
                  <a:solidFill>
                    <a:srgbClr val="234C7F"/>
                  </a:solidFill>
                  <a:latin typeface="Calibri" pitchFamily="34" charset="0"/>
                  <a:ea typeface="맑은 고딕" pitchFamily="50" charset="-127"/>
                </a:rPr>
                <a:t>98.1 million tons</a:t>
              </a:r>
              <a:endParaRPr lang="ko-KR" altLang="en-US" sz="1200" b="1" dirty="0" err="1">
                <a:solidFill>
                  <a:srgbClr val="234C7F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7E18DE-8184-4989-90D9-F9192C39C766}"/>
                </a:ext>
              </a:extLst>
            </p:cNvPr>
            <p:cNvSpPr txBox="1"/>
            <p:nvPr/>
          </p:nvSpPr>
          <p:spPr>
            <a:xfrm>
              <a:off x="2036593" y="1660310"/>
              <a:ext cx="1412563" cy="34073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ko-KR" sz="1200" b="1">
                  <a:solidFill>
                    <a:srgbClr val="234C7F"/>
                  </a:solidFill>
                  <a:latin typeface="Calibri" pitchFamily="34" charset="0"/>
                  <a:ea typeface="맑은 고딕" pitchFamily="50" charset="-127"/>
                </a:rPr>
                <a:t>61.0 million tons</a:t>
              </a:r>
              <a:endParaRPr lang="ko-KR" altLang="en-US" sz="1200" b="1" dirty="0" err="1">
                <a:solidFill>
                  <a:srgbClr val="234C7F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36" name="모서리가 둥근 직사각형 20">
              <a:extLst>
                <a:ext uri="{FF2B5EF4-FFF2-40B4-BE49-F238E27FC236}">
                  <a16:creationId xmlns:a16="http://schemas.microsoft.com/office/drawing/2014/main" id="{BC526F6E-93E6-4092-BC70-D5C83C98A797}"/>
                </a:ext>
              </a:extLst>
            </p:cNvPr>
            <p:cNvSpPr/>
            <p:nvPr/>
          </p:nvSpPr>
          <p:spPr>
            <a:xfrm>
              <a:off x="1600641" y="2241246"/>
              <a:ext cx="1149285" cy="340734"/>
            </a:xfrm>
            <a:prstGeom prst="roundRect">
              <a:avLst>
                <a:gd name="adj" fmla="val 17086"/>
              </a:avLst>
            </a:prstGeom>
            <a:solidFill>
              <a:schemeClr val="bg1"/>
            </a:solidFill>
            <a:ln w="25400">
              <a:solidFill>
                <a:srgbClr val="C0504D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ko-KR" sz="1400" b="1">
                  <a:solidFill>
                    <a:srgbClr val="C00000"/>
                  </a:solidFill>
                  <a:latin typeface="Calibri" pitchFamily="34" charset="0"/>
                  <a:ea typeface="맑은 고딕" pitchFamily="50" charset="-127"/>
                </a:rPr>
                <a:t>▼ 37.8% </a:t>
              </a: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D43E3D46-AAC2-4A82-8A44-E8C6798AF7CF}"/>
                </a:ext>
              </a:extLst>
            </p:cNvPr>
            <p:cNvSpPr/>
            <p:nvPr/>
          </p:nvSpPr>
          <p:spPr>
            <a:xfrm>
              <a:off x="906780" y="864378"/>
              <a:ext cx="2719921" cy="234000"/>
            </a:xfrm>
            <a:prstGeom prst="roundRect">
              <a:avLst>
                <a:gd name="adj" fmla="val 26232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latin typeface="Calibri" pitchFamily="34" charset="0"/>
                </a:rPr>
                <a:t>Greenhouse Gas Reduction Goals</a:t>
              </a:r>
              <a:endParaRPr lang="ko-KR" altLang="en-US" sz="1400" b="1" dirty="0">
                <a:latin typeface="Calibri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01ACDE4F-B6CE-43ED-8F97-34ED6DDED81B}"/>
              </a:ext>
            </a:extLst>
          </p:cNvPr>
          <p:cNvGrpSpPr/>
          <p:nvPr/>
        </p:nvGrpSpPr>
        <p:grpSpPr>
          <a:xfrm>
            <a:off x="3556338" y="867422"/>
            <a:ext cx="5005724" cy="2882398"/>
            <a:chOff x="3556338" y="867422"/>
            <a:chExt cx="5005724" cy="288239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5" name="차트 44">
                  <a:extLst>
                    <a:ext uri="{FF2B5EF4-FFF2-40B4-BE49-F238E27FC236}">
                      <a16:creationId xmlns:a16="http://schemas.microsoft.com/office/drawing/2014/main" id="{ED95E013-79C5-4F23-B62D-D585F7D03035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814338844"/>
                    </p:ext>
                  </p:extLst>
                </p:nvPr>
              </p:nvGraphicFramePr>
              <p:xfrm>
                <a:off x="3556338" y="1057277"/>
                <a:ext cx="5005724" cy="250304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 xmlns="">
            <p:graphicFrame>
              <p:nvGraphicFramePr>
                <p:cNvPr id="45" name="차트 44">
                  <a:extLst>
                    <a:ext uri="{FF2B5EF4-FFF2-40B4-BE49-F238E27FC236}">
                      <a16:creationId xmlns:a16="http://schemas.microsoft.com/office/drawing/2014/main" id="{ED95E013-79C5-4F23-B62D-D585F7D03035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814338844"/>
                    </p:ext>
                  </p:extLst>
                </p:nvPr>
              </p:nvGraphicFramePr>
              <p:xfrm>
                <a:off x="3556338" y="1057277"/>
                <a:ext cx="5005724" cy="250304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모서리가 둥근 직사각형 20">
                  <a:extLst>
                    <a:ext uri="{FF2B5EF4-FFF2-40B4-BE49-F238E27FC236}">
                      <a16:creationId xmlns:a16="http://schemas.microsoft.com/office/drawing/2014/main" id="{0906F64B-ACEF-4A96-A39B-AB771EBEAA50}"/>
                    </a:ext>
                  </a:extLst>
                </p:cNvPr>
                <p:cNvSpPr/>
                <p:nvPr/>
              </p:nvSpPr>
              <p:spPr>
                <a:xfrm>
                  <a:off x="5996180" y="2584297"/>
                  <a:ext cx="2147469" cy="562206"/>
                </a:xfrm>
                <a:prstGeom prst="roundRect">
                  <a:avLst>
                    <a:gd name="adj" fmla="val 9418"/>
                  </a:avLst>
                </a:prstGeom>
                <a:solidFill>
                  <a:schemeClr val="bg1">
                    <a:alpha val="94000"/>
                  </a:schemeClr>
                </a:solidFill>
                <a:ln w="25400">
                  <a:solidFill>
                    <a:srgbClr val="5D7EA8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altLang="ko-KR" sz="1400" b="1">
                      <a:solidFill>
                        <a:schemeClr val="tx1"/>
                      </a:solidFill>
                      <a:ea typeface="맑은 고딕" pitchFamily="50" charset="-127"/>
                      <a:cs typeface="Arial" panose="020B0604020202020204" pitchFamily="34" charset="0"/>
                    </a:rPr>
                    <a:t>Cumulative</a:t>
                  </a:r>
                  <a:r>
                    <a:rPr lang="ko-KR" altLang="en-US" sz="1400" b="1">
                      <a:solidFill>
                        <a:schemeClr val="tx1"/>
                      </a:solidFill>
                      <a:ea typeface="맑은 고딕" pitchFamily="50" charset="-127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400" b="1">
                      <a:solidFill>
                        <a:schemeClr val="tx1"/>
                      </a:solidFill>
                      <a:ea typeface="맑은 고딕" pitchFamily="50" charset="-127"/>
                      <a:cs typeface="Arial" panose="020B0604020202020204" pitchFamily="34" charset="0"/>
                    </a:rPr>
                    <a:t>number</a:t>
                  </a:r>
                  <a:r>
                    <a:rPr lang="ko-KR" altLang="en-US" sz="1400" b="1">
                      <a:solidFill>
                        <a:schemeClr val="tx1"/>
                      </a:solidFill>
                      <a:ea typeface="맑은 고딕" pitchFamily="50" charset="-127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400" b="1">
                      <a:solidFill>
                        <a:schemeClr val="tx1"/>
                      </a:solidFill>
                      <a:ea typeface="맑은 고딕" pitchFamily="50" charset="-127"/>
                      <a:cs typeface="Arial" panose="020B0604020202020204" pitchFamily="34" charset="0"/>
                    </a:rPr>
                    <a:t>of</a:t>
                  </a:r>
                  <a:r>
                    <a:rPr lang="ko-KR" altLang="en-US" sz="1400" b="1">
                      <a:solidFill>
                        <a:schemeClr val="tx1"/>
                      </a:solidFill>
                      <a:ea typeface="맑은 고딕" pitchFamily="50" charset="-127"/>
                      <a:cs typeface="Arial" panose="020B0604020202020204" pitchFamily="34" charset="0"/>
                    </a:rPr>
                    <a:t> </a:t>
                  </a:r>
                  <a:br>
                    <a:rPr lang="en-US" altLang="ko-KR" sz="1400" b="1">
                      <a:solidFill>
                        <a:schemeClr val="tx1"/>
                      </a:solidFill>
                      <a:ea typeface="맑은 고딕" pitchFamily="50" charset="-127"/>
                      <a:cs typeface="Arial" panose="020B0604020202020204" pitchFamily="34" charset="0"/>
                    </a:rPr>
                  </a:br>
                  <a:r>
                    <a:rPr lang="en-US" altLang="ko-KR" sz="1400" b="1">
                      <a:solidFill>
                        <a:schemeClr val="tx1"/>
                      </a:solidFill>
                      <a:ea typeface="맑은 고딕" pitchFamily="50" charset="-127"/>
                      <a:cs typeface="Arial" panose="020B0604020202020204" pitchFamily="34" charset="0"/>
                    </a:rPr>
                    <a:t>EV registered [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p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en-US" altLang="ko-KR" sz="1400" b="1">
                      <a:solidFill>
                        <a:schemeClr val="tx1"/>
                      </a:solidFill>
                      <a:ea typeface="맑은 고딕" pitchFamily="50" charset="-127"/>
                      <a:cs typeface="Arial" panose="020B0604020202020204" pitchFamily="34" charset="0"/>
                    </a:rPr>
                    <a:t> units]</a:t>
                  </a:r>
                  <a:endParaRPr lang="en-US" altLang="ko-KR" sz="1400" b="1" dirty="0">
                    <a:solidFill>
                      <a:schemeClr val="tx1"/>
                    </a:solidFill>
                    <a:ea typeface="맑은 고딕" pitchFamily="50" charset="-127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모서리가 둥근 직사각형 20">
                  <a:extLst>
                    <a:ext uri="{FF2B5EF4-FFF2-40B4-BE49-F238E27FC236}">
                      <a16:creationId xmlns:a16="http://schemas.microsoft.com/office/drawing/2014/main" id="{0906F64B-ACEF-4A96-A39B-AB771EBEAA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0" y="2584297"/>
                  <a:ext cx="2147469" cy="562206"/>
                </a:xfrm>
                <a:prstGeom prst="roundRect">
                  <a:avLst>
                    <a:gd name="adj" fmla="val 9418"/>
                  </a:avLst>
                </a:prstGeom>
                <a:blipFill>
                  <a:blip r:embed="rId6"/>
                  <a:stretch>
                    <a:fillRect b="-6250"/>
                  </a:stretch>
                </a:blipFill>
                <a:ln w="25400">
                  <a:solidFill>
                    <a:srgbClr val="5D7EA8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모서리가 둥근 직사각형 20">
              <a:extLst>
                <a:ext uri="{FF2B5EF4-FFF2-40B4-BE49-F238E27FC236}">
                  <a16:creationId xmlns:a16="http://schemas.microsoft.com/office/drawing/2014/main" id="{4ACCCE6F-FFC9-4939-8D2F-787F00B2EA07}"/>
                </a:ext>
              </a:extLst>
            </p:cNvPr>
            <p:cNvSpPr/>
            <p:nvPr/>
          </p:nvSpPr>
          <p:spPr>
            <a:xfrm>
              <a:off x="3887564" y="1323641"/>
              <a:ext cx="2047925" cy="540075"/>
            </a:xfrm>
            <a:prstGeom prst="roundRect">
              <a:avLst>
                <a:gd name="adj" fmla="val 9418"/>
              </a:avLst>
            </a:prstGeom>
            <a:solidFill>
              <a:schemeClr val="bg1">
                <a:alpha val="94000"/>
              </a:schemeClr>
            </a:solidFill>
            <a:ln w="25400">
              <a:solidFill>
                <a:srgbClr val="C0504D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>
                  <a:solidFill>
                    <a:schemeClr val="tx1"/>
                  </a:solidFill>
                  <a:ea typeface="맑은 고딕" pitchFamily="50" charset="-127"/>
                  <a:cs typeface="Arial" panose="020B0604020202020204" pitchFamily="34" charset="0"/>
                </a:rPr>
                <a:t>Proportion of </a:t>
              </a:r>
            </a:p>
            <a:p>
              <a:pPr algn="ctr">
                <a:spcBef>
                  <a:spcPct val="20000"/>
                </a:spcBef>
              </a:pPr>
              <a:r>
                <a:rPr lang="en-US" altLang="ko-KR" sz="1400" b="1">
                  <a:solidFill>
                    <a:schemeClr val="tx1"/>
                  </a:solidFill>
                  <a:ea typeface="맑은 고딕" pitchFamily="50" charset="-127"/>
                  <a:cs typeface="Arial" panose="020B0604020202020204" pitchFamily="34" charset="0"/>
                </a:rPr>
                <a:t>eco-friendly vehicles [%]</a:t>
              </a:r>
              <a:endParaRPr lang="en-US" altLang="ko-KR" sz="1400" b="1" dirty="0">
                <a:solidFill>
                  <a:schemeClr val="tx1"/>
                </a:solidFill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8906875-CAE1-44C2-96A3-25D2B26F9E25}"/>
                </a:ext>
              </a:extLst>
            </p:cNvPr>
            <p:cNvSpPr txBox="1"/>
            <p:nvPr/>
          </p:nvSpPr>
          <p:spPr>
            <a:xfrm>
              <a:off x="3639096" y="3491864"/>
              <a:ext cx="4592786" cy="25795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ko-KR" sz="800" i="1">
                  <a:latin typeface="Calibri" pitchFamily="34" charset="0"/>
                  <a:ea typeface="맑은 고딕" pitchFamily="50" charset="-127"/>
                </a:rPr>
                <a:t>[Automobile registration status report, Ministry of Land, Infrastructure and Transport, 2025]</a:t>
              </a:r>
              <a:endParaRPr lang="ko-KR" altLang="en-US" sz="800" i="1" dirty="0" err="1"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144B2123-5346-4D91-A070-F73563853CEB}"/>
                </a:ext>
              </a:extLst>
            </p:cNvPr>
            <p:cNvSpPr/>
            <p:nvPr/>
          </p:nvSpPr>
          <p:spPr>
            <a:xfrm>
              <a:off x="3887564" y="867422"/>
              <a:ext cx="4344318" cy="234000"/>
            </a:xfrm>
            <a:prstGeom prst="roundRect">
              <a:avLst>
                <a:gd name="adj" fmla="val 26232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>
                  <a:latin typeface="Calibri" pitchFamily="34" charset="0"/>
                </a:rPr>
                <a:t>EV Registration Status</a:t>
              </a:r>
              <a:endParaRPr lang="ko-KR" altLang="en-US" sz="1400" b="1" dirty="0">
                <a:latin typeface="Calibri" pitchFamily="34" charset="0"/>
              </a:endParaRPr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431B3646-C946-4DDA-B11B-07D16B550E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1086" y="1217252"/>
              <a:ext cx="422729" cy="322149"/>
            </a:xfrm>
            <a:prstGeom prst="straightConnector1">
              <a:avLst/>
            </a:prstGeom>
            <a:ln w="31750">
              <a:solidFill>
                <a:srgbClr val="C00000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0361205-DB4D-42D9-A81A-7FC94948E289}"/>
              </a:ext>
            </a:extLst>
          </p:cNvPr>
          <p:cNvSpPr txBox="1"/>
          <p:nvPr/>
        </p:nvSpPr>
        <p:spPr>
          <a:xfrm>
            <a:off x="6644640" y="249032"/>
            <a:ext cx="2156598" cy="4985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ko-KR" sz="1200" i="1">
                <a:latin typeface="Calibri" pitchFamily="34" charset="0"/>
                <a:ea typeface="맑은 고딕" pitchFamily="50" charset="-127"/>
              </a:rPr>
              <a:t>EV: Electric Vehicle</a:t>
            </a:r>
          </a:p>
          <a:p>
            <a:pPr algn="r">
              <a:spcBef>
                <a:spcPct val="20000"/>
              </a:spcBef>
            </a:pPr>
            <a:r>
              <a:rPr lang="en-US" altLang="ko-KR" sz="1200" i="1">
                <a:latin typeface="Calibri" pitchFamily="34" charset="0"/>
                <a:ea typeface="맑은 고딕" pitchFamily="50" charset="-127"/>
              </a:rPr>
              <a:t>GHG: Greenhouse gas</a:t>
            </a:r>
          </a:p>
        </p:txBody>
      </p:sp>
    </p:spTree>
    <p:extLst>
      <p:ext uri="{BB962C8B-B14F-4D97-AF65-F5344CB8AC3E}">
        <p14:creationId xmlns:p14="http://schemas.microsoft.com/office/powerpoint/2010/main" val="103339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7E28EC-85F6-45D9-A015-2F2BD98F487C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Introduction - Operating Temperature Range for Li-ion Batteries</a:t>
            </a:r>
            <a:endParaRPr lang="en-US" sz="2400" b="1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3F79299-3166-4737-8406-18F68503122B}"/>
              </a:ext>
            </a:extLst>
          </p:cNvPr>
          <p:cNvGrpSpPr>
            <a:grpSpLocks noChangeAspect="1"/>
          </p:cNvGrpSpPr>
          <p:nvPr/>
        </p:nvGrpSpPr>
        <p:grpSpPr>
          <a:xfrm>
            <a:off x="696666" y="891537"/>
            <a:ext cx="7750668" cy="1496420"/>
            <a:chOff x="895530" y="1779335"/>
            <a:chExt cx="7750668" cy="249437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1CD7A0-8241-4AD7-8BBF-EF53ACE344A5}"/>
                </a:ext>
              </a:extLst>
            </p:cNvPr>
            <p:cNvSpPr txBox="1"/>
            <p:nvPr/>
          </p:nvSpPr>
          <p:spPr>
            <a:xfrm>
              <a:off x="3465321" y="3843723"/>
              <a:ext cx="5085159" cy="42998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r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ko-KR" sz="800" i="1">
                  <a:latin typeface="Calibri" pitchFamily="34" charset="0"/>
                  <a:ea typeface="맑은 고딕" pitchFamily="50" charset="-127"/>
                </a:rPr>
                <a:t>[Korthauer, Springer, 2018] [H. Liu, Energy Conversion and Management, 2017]</a:t>
              </a:r>
              <a:endParaRPr lang="ko-KR" altLang="en-US" sz="800" i="1" dirty="0" err="1"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10" name="오른쪽 대괄호 9">
              <a:extLst>
                <a:ext uri="{FF2B5EF4-FFF2-40B4-BE49-F238E27FC236}">
                  <a16:creationId xmlns:a16="http://schemas.microsoft.com/office/drawing/2014/main" id="{15A6C254-AB36-40BF-A423-06CA07649CB4}"/>
                </a:ext>
              </a:extLst>
            </p:cNvPr>
            <p:cNvSpPr/>
            <p:nvPr/>
          </p:nvSpPr>
          <p:spPr>
            <a:xfrm rot="16200000">
              <a:off x="3997054" y="-940389"/>
              <a:ext cx="1541495" cy="6980943"/>
            </a:xfrm>
            <a:prstGeom prst="rightBracket">
              <a:avLst>
                <a:gd name="adj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20">
              <a:extLst>
                <a:ext uri="{FF2B5EF4-FFF2-40B4-BE49-F238E27FC236}">
                  <a16:creationId xmlns:a16="http://schemas.microsoft.com/office/drawing/2014/main" id="{0BAF7DD5-81D6-4627-935A-CC23F0AF9D71}"/>
                </a:ext>
              </a:extLst>
            </p:cNvPr>
            <p:cNvSpPr/>
            <p:nvPr/>
          </p:nvSpPr>
          <p:spPr>
            <a:xfrm>
              <a:off x="895530" y="3619110"/>
              <a:ext cx="763600" cy="252320"/>
            </a:xfrm>
            <a:prstGeom prst="roundRect">
              <a:avLst>
                <a:gd name="adj" fmla="val 9418"/>
              </a:avLst>
            </a:prstGeom>
            <a:noFill/>
            <a:ln w="25400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ko-KR" sz="1400" b="1">
                  <a:solidFill>
                    <a:schemeClr val="tx1"/>
                  </a:solidFill>
                  <a:latin typeface="+mn-ea"/>
                </a:rPr>
                <a:t>-20</a:t>
              </a:r>
              <a:r>
                <a:rPr lang="en-US" altLang="ko-KR" sz="1400" b="1">
                  <a:solidFill>
                    <a:schemeClr val="tx1"/>
                  </a:solidFill>
                  <a:latin typeface="+mn-ea"/>
                  <a:cs typeface="Tahoma" panose="020B0604030504040204" pitchFamily="34" charset="0"/>
                </a:rPr>
                <a:t>℃</a:t>
              </a:r>
              <a:endParaRPr lang="en-US" altLang="ko-KR" sz="14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" name="모서리가 둥근 직사각형 20">
              <a:extLst>
                <a:ext uri="{FF2B5EF4-FFF2-40B4-BE49-F238E27FC236}">
                  <a16:creationId xmlns:a16="http://schemas.microsoft.com/office/drawing/2014/main" id="{B46F5C3D-1251-4AE0-9521-800D864A16BE}"/>
                </a:ext>
              </a:extLst>
            </p:cNvPr>
            <p:cNvSpPr/>
            <p:nvPr/>
          </p:nvSpPr>
          <p:spPr>
            <a:xfrm>
              <a:off x="7882598" y="3622122"/>
              <a:ext cx="763600" cy="252320"/>
            </a:xfrm>
            <a:prstGeom prst="roundRect">
              <a:avLst>
                <a:gd name="adj" fmla="val 9418"/>
              </a:avLst>
            </a:prstGeom>
            <a:noFill/>
            <a:ln w="25400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ko-KR" sz="1400" b="1">
                  <a:solidFill>
                    <a:schemeClr val="tx1"/>
                  </a:solidFill>
                  <a:latin typeface="+mn-ea"/>
                </a:rPr>
                <a:t>60</a:t>
              </a:r>
              <a:r>
                <a:rPr lang="en-US" altLang="ko-KR" sz="1400" b="1">
                  <a:solidFill>
                    <a:schemeClr val="tx1"/>
                  </a:solidFill>
                  <a:latin typeface="+mn-ea"/>
                  <a:cs typeface="Tahoma" panose="020B0604030504040204" pitchFamily="34" charset="0"/>
                </a:rPr>
                <a:t>℃</a:t>
              </a:r>
              <a:endParaRPr lang="en-US" altLang="ko-KR" sz="14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4" name="오른쪽 대괄호 13">
              <a:extLst>
                <a:ext uri="{FF2B5EF4-FFF2-40B4-BE49-F238E27FC236}">
                  <a16:creationId xmlns:a16="http://schemas.microsoft.com/office/drawing/2014/main" id="{94356895-821D-49ED-AF48-F8F52CBC6EFF}"/>
                </a:ext>
              </a:extLst>
            </p:cNvPr>
            <p:cNvSpPr/>
            <p:nvPr/>
          </p:nvSpPr>
          <p:spPr>
            <a:xfrm rot="16200000">
              <a:off x="4021454" y="1771642"/>
              <a:ext cx="1432609" cy="1702674"/>
            </a:xfrm>
            <a:prstGeom prst="rightBracket">
              <a:avLst>
                <a:gd name="adj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모서리가 둥근 직사각형 20">
              <a:extLst>
                <a:ext uri="{FF2B5EF4-FFF2-40B4-BE49-F238E27FC236}">
                  <a16:creationId xmlns:a16="http://schemas.microsoft.com/office/drawing/2014/main" id="{F4EDFFDD-AEE3-4274-8C01-81739442D5B9}"/>
                </a:ext>
              </a:extLst>
            </p:cNvPr>
            <p:cNvSpPr/>
            <p:nvPr/>
          </p:nvSpPr>
          <p:spPr>
            <a:xfrm>
              <a:off x="3509784" y="3612679"/>
              <a:ext cx="763600" cy="252320"/>
            </a:xfrm>
            <a:prstGeom prst="roundRect">
              <a:avLst>
                <a:gd name="adj" fmla="val 9418"/>
              </a:avLst>
            </a:prstGeom>
            <a:noFill/>
            <a:ln w="25400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ko-KR" sz="1400" b="1">
                  <a:solidFill>
                    <a:schemeClr val="tx1"/>
                  </a:solidFill>
                  <a:latin typeface="+mn-ea"/>
                  <a:cs typeface="Tahoma" panose="020B0604030504040204" pitchFamily="34" charset="0"/>
                </a:rPr>
                <a:t>20℃</a:t>
              </a:r>
              <a:endParaRPr lang="en-US" altLang="ko-KR" sz="14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6" name="모서리가 둥근 직사각형 20">
              <a:extLst>
                <a:ext uri="{FF2B5EF4-FFF2-40B4-BE49-F238E27FC236}">
                  <a16:creationId xmlns:a16="http://schemas.microsoft.com/office/drawing/2014/main" id="{4832A1FC-AEE8-4DC9-B298-1B5A039C5AE0}"/>
                </a:ext>
              </a:extLst>
            </p:cNvPr>
            <p:cNvSpPr/>
            <p:nvPr/>
          </p:nvSpPr>
          <p:spPr>
            <a:xfrm>
              <a:off x="5208096" y="3612679"/>
              <a:ext cx="763600" cy="252320"/>
            </a:xfrm>
            <a:prstGeom prst="roundRect">
              <a:avLst>
                <a:gd name="adj" fmla="val 9418"/>
              </a:avLst>
            </a:prstGeom>
            <a:noFill/>
            <a:ln w="25400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ko-KR" sz="1400" b="1">
                  <a:solidFill>
                    <a:schemeClr val="tx1"/>
                  </a:solidFill>
                  <a:latin typeface="+mn-ea"/>
                  <a:cs typeface="Tahoma" panose="020B0604030504040204" pitchFamily="34" charset="0"/>
                </a:rPr>
                <a:t>40℃</a:t>
              </a:r>
              <a:endParaRPr lang="en-US" altLang="ko-KR" sz="14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7" name="모서리가 둥근 직사각형 20">
              <a:extLst>
                <a:ext uri="{FF2B5EF4-FFF2-40B4-BE49-F238E27FC236}">
                  <a16:creationId xmlns:a16="http://schemas.microsoft.com/office/drawing/2014/main" id="{5578DEDC-429F-432D-B392-F0AAB65E1BA6}"/>
                </a:ext>
              </a:extLst>
            </p:cNvPr>
            <p:cNvSpPr/>
            <p:nvPr/>
          </p:nvSpPr>
          <p:spPr>
            <a:xfrm>
              <a:off x="3874211" y="2304749"/>
              <a:ext cx="1727094" cy="533181"/>
            </a:xfrm>
            <a:prstGeom prst="roundRect">
              <a:avLst>
                <a:gd name="adj" fmla="val 9418"/>
              </a:avLst>
            </a:prstGeom>
            <a:noFill/>
            <a:ln w="25400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ko-KR" sz="1400" b="1">
                  <a:solidFill>
                    <a:schemeClr val="tx1"/>
                  </a:solidFill>
                  <a:latin typeface="+mn-ea"/>
                </a:rPr>
                <a:t>Optimal range</a:t>
              </a:r>
              <a:endParaRPr lang="en-US" altLang="ko-KR" sz="14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" name="화살표: 왼쪽/오른쪽 8">
              <a:extLst>
                <a:ext uri="{FF2B5EF4-FFF2-40B4-BE49-F238E27FC236}">
                  <a16:creationId xmlns:a16="http://schemas.microsoft.com/office/drawing/2014/main" id="{97B52946-662C-490F-B8F4-D2FE9B255B0F}"/>
                </a:ext>
              </a:extLst>
            </p:cNvPr>
            <p:cNvSpPr/>
            <p:nvPr/>
          </p:nvSpPr>
          <p:spPr>
            <a:xfrm rot="10800000">
              <a:off x="971600" y="3079500"/>
              <a:ext cx="7578880" cy="533180"/>
            </a:xfrm>
            <a:prstGeom prst="leftRightArrow">
              <a:avLst>
                <a:gd name="adj1" fmla="val 64292"/>
                <a:gd name="adj2" fmla="val 50000"/>
              </a:avLst>
            </a:prstGeom>
            <a:gradFill>
              <a:gsLst>
                <a:gs pos="0">
                  <a:srgbClr val="C00000"/>
                </a:gs>
                <a:gs pos="100000">
                  <a:srgbClr val="0070C0"/>
                </a:gs>
                <a:gs pos="68500">
                  <a:srgbClr val="92D050"/>
                </a:gs>
                <a:gs pos="37000">
                  <a:srgbClr val="FFC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Calibri" pitchFamily="34" charset="0"/>
              </a:endParaRPr>
            </a:p>
          </p:txBody>
        </p:sp>
        <p:sp>
          <p:nvSpPr>
            <p:cNvPr id="19" name="모서리가 둥근 직사각형 20">
              <a:extLst>
                <a:ext uri="{FF2B5EF4-FFF2-40B4-BE49-F238E27FC236}">
                  <a16:creationId xmlns:a16="http://schemas.microsoft.com/office/drawing/2014/main" id="{33F3AA6B-9B35-4A23-9164-D8181D4F1568}"/>
                </a:ext>
              </a:extLst>
            </p:cNvPr>
            <p:cNvSpPr/>
            <p:nvPr/>
          </p:nvSpPr>
          <p:spPr>
            <a:xfrm>
              <a:off x="5670030" y="1916182"/>
              <a:ext cx="2522450" cy="1311553"/>
            </a:xfrm>
            <a:prstGeom prst="roundRect">
              <a:avLst>
                <a:gd name="adj" fmla="val 9418"/>
              </a:avLst>
            </a:prstGeom>
            <a:solidFill>
              <a:schemeClr val="bg1">
                <a:alpha val="94000"/>
              </a:schemeClr>
            </a:solidFill>
            <a:ln w="254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ko-KR" sz="1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rPr>
                <a:t>Fast degradation</a:t>
              </a:r>
            </a:p>
            <a:p>
              <a:pPr marL="171450" indent="-1714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ko-KR" sz="1400">
                  <a:solidFill>
                    <a:schemeClr val="tx1"/>
                  </a:solidFill>
                  <a:latin typeface="Calibri" pitchFamily="34" charset="0"/>
                </a:rPr>
                <a:t>Transition metal dissolution </a:t>
              </a:r>
              <a:endParaRPr lang="en-US" altLang="ko-KR" sz="14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endParaRPr>
            </a:p>
            <a:p>
              <a:pPr marL="171450" indent="-1714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ko-KR" sz="1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rPr>
                <a:t>Thermal runaway</a:t>
              </a:r>
            </a:p>
          </p:txBody>
        </p:sp>
        <p:sp>
          <p:nvSpPr>
            <p:cNvPr id="18" name="모서리가 둥근 직사각형 20">
              <a:extLst>
                <a:ext uri="{FF2B5EF4-FFF2-40B4-BE49-F238E27FC236}">
                  <a16:creationId xmlns:a16="http://schemas.microsoft.com/office/drawing/2014/main" id="{1EBB63B5-572C-456F-97DA-BCE9D2EF1792}"/>
                </a:ext>
              </a:extLst>
            </p:cNvPr>
            <p:cNvSpPr/>
            <p:nvPr/>
          </p:nvSpPr>
          <p:spPr>
            <a:xfrm>
              <a:off x="1364246" y="1906674"/>
              <a:ext cx="2439114" cy="1329332"/>
            </a:xfrm>
            <a:prstGeom prst="roundRect">
              <a:avLst>
                <a:gd name="adj" fmla="val 9418"/>
              </a:avLst>
            </a:prstGeom>
            <a:solidFill>
              <a:schemeClr val="bg1">
                <a:alpha val="94000"/>
              </a:schemeClr>
            </a:solidFill>
            <a:ln w="25400">
              <a:solidFill>
                <a:srgbClr val="157EB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ko-KR" sz="1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rPr>
                <a:t>Lithium plating</a:t>
              </a:r>
            </a:p>
            <a:p>
              <a:pPr marL="171450" indent="-1714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ko-KR" sz="1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rPr>
                <a:t>Capcity loss</a:t>
              </a:r>
              <a:endParaRPr lang="en-US" altLang="ko-KR" sz="14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ko-KR" sz="1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rPr>
                <a:t>Ionic</a:t>
              </a:r>
              <a:r>
                <a:rPr lang="ko-KR" altLang="en-US" sz="1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rPr>
                <a:t> </a:t>
              </a:r>
              <a:r>
                <a:rPr lang="en-US" altLang="ko-KR" sz="1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rPr>
                <a:t>conductivity</a:t>
              </a:r>
              <a:r>
                <a:rPr lang="ko-KR" altLang="en-US" sz="1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rPr>
                <a:t> </a:t>
              </a:r>
              <a:r>
                <a:rPr lang="en-US" altLang="ko-KR" sz="14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rPr>
                <a:t>decrease</a:t>
              </a:r>
              <a:endParaRPr lang="en-US" altLang="ko-KR" sz="1400" dirty="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모서리가 둥근 직사각형 20">
                <a:extLst>
                  <a:ext uri="{FF2B5EF4-FFF2-40B4-BE49-F238E27FC236}">
                    <a16:creationId xmlns:a16="http://schemas.microsoft.com/office/drawing/2014/main" id="{4CEA7608-2898-4D72-AC0F-4D3F16B953F9}"/>
                  </a:ext>
                </a:extLst>
              </p:cNvPr>
              <p:cNvSpPr/>
              <p:nvPr/>
            </p:nvSpPr>
            <p:spPr>
              <a:xfrm>
                <a:off x="3726413" y="2441544"/>
                <a:ext cx="5085152" cy="1710092"/>
              </a:xfrm>
              <a:prstGeom prst="roundRect">
                <a:avLst>
                  <a:gd name="adj" fmla="val 4256"/>
                </a:avLst>
              </a:prstGeom>
              <a:noFill/>
              <a:ln w="25400"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0000" indent="-180000">
                  <a:lnSpc>
                    <a:spcPct val="125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ko-KR" sz="14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rPr>
                  <a:t>Bernardi equation</a:t>
                </a:r>
              </a:p>
              <a:p>
                <a:pPr marL="180000" indent="-180000">
                  <a:lnSpc>
                    <a:spcPct val="125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accPr>
                            <m:e>
                              <m:r>
                                <a:rPr lang="en-US" altLang="ko-K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𝑸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𝒈𝒆𝒏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accPr>
                            <m:e>
                              <m:r>
                                <a:rPr lang="en-US" altLang="ko-K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𝑸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𝒊𝒓𝒓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ko-K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</m:ctrlPr>
                            </m:accPr>
                            <m:e>
                              <m:r>
                                <a:rPr lang="en-US" altLang="ko-K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맑은 고딕" pitchFamily="50" charset="-127"/>
                                </a:rPr>
                                <m:t>𝑸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𝒓𝒆𝒗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=</m:t>
                      </m:r>
                      <m:sSup>
                        <m:sSupPr>
                          <m:ctrlPr>
                            <a:rPr lang="en-US" altLang="ko-K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sSup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𝑰</m:t>
                          </m:r>
                        </m:e>
                        <m:sup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𝟐</m:t>
                          </m:r>
                        </m:sup>
                      </m:sSup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𝑹</m:t>
                      </m:r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−</m:t>
                      </m:r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맑은 고딕" pitchFamily="50" charset="-127"/>
                        </a:rPr>
                        <m:t>𝑰𝑻</m:t>
                      </m:r>
                      <m:f>
                        <m:fPr>
                          <m:ctrlPr>
                            <a:rPr lang="en-US" altLang="ko-K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</m:ctrlPr>
                        </m:fPr>
                        <m:num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𝝏</m:t>
                          </m:r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𝑼</m:t>
                          </m:r>
                        </m:num>
                        <m:den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𝝏</m:t>
                          </m:r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맑은 고딕" pitchFamily="50" charset="-127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altLang="ko-KR" sz="1400" b="1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endParaRPr>
              </a:p>
              <a:p>
                <a:pPr marL="180000" indent="-180000">
                  <a:lnSpc>
                    <a:spcPct val="125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ko-KR" sz="14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rPr>
                  <a:t>In fast charging, rapid increase in current</a:t>
                </a:r>
                <a:br>
                  <a:rPr lang="en-US" altLang="ko-KR" sz="1400" b="1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rPr>
                </a:br>
                <a:r>
                  <a:rPr lang="en-US" altLang="ko-KR" sz="1400" b="1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rPr>
                  <a:t>	</a:t>
                </a:r>
                <a:r>
                  <a:rPr lang="en-US" altLang="ko-KR" sz="14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  <a:sym typeface="Wingdings" panose="05000000000000000000" pitchFamily="2" charset="2"/>
                  </a:rPr>
                  <a:t></a:t>
                </a:r>
                <a:r>
                  <a:rPr lang="en-US" altLang="ko-KR" sz="1400" b="1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  <a:sym typeface="Wingdings" panose="05000000000000000000" pitchFamily="2" charset="2"/>
                  </a:rPr>
                  <a:t> Quadratic increase in irreversible heat generation</a:t>
                </a:r>
              </a:p>
              <a:p>
                <a:pPr marL="180000" indent="-180000">
                  <a:lnSpc>
                    <a:spcPct val="125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ko-KR" sz="14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rPr>
                  <a:t>Increased</a:t>
                </a:r>
                <a:r>
                  <a:rPr lang="ko-KR" altLang="en-US" sz="14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rPr>
                  <a:t> </a:t>
                </a:r>
                <a:r>
                  <a:rPr lang="en-US" altLang="ko-KR" sz="14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rPr>
                  <a:t>probability of thermal runaway at high temperatures</a:t>
                </a:r>
              </a:p>
            </p:txBody>
          </p:sp>
        </mc:Choice>
        <mc:Fallback xmlns="">
          <p:sp>
            <p:nvSpPr>
              <p:cNvPr id="20" name="모서리가 둥근 직사각형 20">
                <a:extLst>
                  <a:ext uri="{FF2B5EF4-FFF2-40B4-BE49-F238E27FC236}">
                    <a16:creationId xmlns:a16="http://schemas.microsoft.com/office/drawing/2014/main" id="{4CEA7608-2898-4D72-AC0F-4D3F16B95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413" y="2441544"/>
                <a:ext cx="5085152" cy="1710092"/>
              </a:xfrm>
              <a:prstGeom prst="roundRect">
                <a:avLst>
                  <a:gd name="adj" fmla="val 4256"/>
                </a:avLst>
              </a:prstGeom>
              <a:blipFill>
                <a:blip r:embed="rId2"/>
                <a:stretch>
                  <a:fillRect b="-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그룹 79">
            <a:extLst>
              <a:ext uri="{FF2B5EF4-FFF2-40B4-BE49-F238E27FC236}">
                <a16:creationId xmlns:a16="http://schemas.microsoft.com/office/drawing/2014/main" id="{0AEF9E07-98BD-4C8A-86DE-630FA2A485AC}"/>
              </a:ext>
            </a:extLst>
          </p:cNvPr>
          <p:cNvGrpSpPr/>
          <p:nvPr/>
        </p:nvGrpSpPr>
        <p:grpSpPr>
          <a:xfrm>
            <a:off x="279555" y="2530977"/>
            <a:ext cx="3542128" cy="2216363"/>
            <a:chOff x="5467307" y="2381691"/>
            <a:chExt cx="3542128" cy="2216363"/>
          </a:xfrm>
        </p:grpSpPr>
        <p:sp>
          <p:nvSpPr>
            <p:cNvPr id="22" name="모서리가 둥근 직사각형 20">
              <a:extLst>
                <a:ext uri="{FF2B5EF4-FFF2-40B4-BE49-F238E27FC236}">
                  <a16:creationId xmlns:a16="http://schemas.microsoft.com/office/drawing/2014/main" id="{F992A1D8-8768-4397-9C9F-6E410B8CBEDE}"/>
                </a:ext>
              </a:extLst>
            </p:cNvPr>
            <p:cNvSpPr/>
            <p:nvPr/>
          </p:nvSpPr>
          <p:spPr>
            <a:xfrm>
              <a:off x="5765634" y="2381691"/>
              <a:ext cx="3081185" cy="2024624"/>
            </a:xfrm>
            <a:prstGeom prst="roundRect">
              <a:avLst>
                <a:gd name="adj" fmla="val 3053"/>
              </a:avLst>
            </a:prstGeom>
            <a:noFill/>
            <a:ln w="25400">
              <a:solidFill>
                <a:srgbClr val="C0504D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Bef>
                  <a:spcPct val="20000"/>
                </a:spcBef>
              </a:pPr>
              <a:endParaRPr lang="en-US" altLang="ko-KR" sz="16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C07E1D-6F0A-4AF6-AEC3-8CFB0C14F053}"/>
                </a:ext>
              </a:extLst>
            </p:cNvPr>
            <p:cNvSpPr txBox="1"/>
            <p:nvPr/>
          </p:nvSpPr>
          <p:spPr>
            <a:xfrm>
              <a:off x="7314266" y="4340098"/>
              <a:ext cx="1580057" cy="25795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ko-KR" sz="800" i="1">
                  <a:latin typeface="Calibri" pitchFamily="34" charset="0"/>
                  <a:ea typeface="맑은 고딕" pitchFamily="50" charset="-127"/>
                </a:rPr>
                <a:t>[Guchen electronics, 2023] </a:t>
              </a:r>
              <a:endParaRPr lang="ko-KR" altLang="en-US" sz="800" i="1" dirty="0" err="1"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24" name="화살표: 오른쪽 23">
              <a:extLst>
                <a:ext uri="{FF2B5EF4-FFF2-40B4-BE49-F238E27FC236}">
                  <a16:creationId xmlns:a16="http://schemas.microsoft.com/office/drawing/2014/main" id="{8C2B952D-F481-4185-8255-CC7D8FE74540}"/>
                </a:ext>
              </a:extLst>
            </p:cNvPr>
            <p:cNvSpPr/>
            <p:nvPr/>
          </p:nvSpPr>
          <p:spPr>
            <a:xfrm>
              <a:off x="5893154" y="3180213"/>
              <a:ext cx="2842529" cy="353401"/>
            </a:xfrm>
            <a:prstGeom prst="rightArrow">
              <a:avLst>
                <a:gd name="adj1" fmla="val 50000"/>
                <a:gd name="adj2" fmla="val 100610"/>
              </a:avLst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Calibri" pitchFamily="34" charset="0"/>
              </a:endParaRPr>
            </a:p>
          </p:txBody>
        </p: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567F2223-4246-4594-996B-8CABCB89A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067" y="3537676"/>
              <a:ext cx="479489" cy="479489"/>
            </a:xfrm>
            <a:prstGeom prst="rect">
              <a:avLst/>
            </a:prstGeom>
            <a:noFill/>
          </p:spPr>
        </p:pic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054CD3BC-9F3A-4444-A38B-7BF4C08A07E4}"/>
                </a:ext>
              </a:extLst>
            </p:cNvPr>
            <p:cNvGrpSpPr/>
            <p:nvPr/>
          </p:nvGrpSpPr>
          <p:grpSpPr>
            <a:xfrm>
              <a:off x="6004087" y="2679712"/>
              <a:ext cx="529449" cy="529200"/>
              <a:chOff x="5774780" y="3393856"/>
              <a:chExt cx="529449" cy="529200"/>
            </a:xfrm>
          </p:grpSpPr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99F24FB1-2051-4C3A-A2FC-821EE32FB179}"/>
                  </a:ext>
                </a:extLst>
              </p:cNvPr>
              <p:cNvGrpSpPr/>
              <p:nvPr/>
            </p:nvGrpSpPr>
            <p:grpSpPr>
              <a:xfrm>
                <a:off x="5775029" y="3393856"/>
                <a:ext cx="529200" cy="529200"/>
                <a:chOff x="5463367" y="3455418"/>
                <a:chExt cx="529200" cy="529200"/>
              </a:xfrm>
            </p:grpSpPr>
            <p:grpSp>
              <p:nvGrpSpPr>
                <p:cNvPr id="58" name="그룹 57">
                  <a:extLst>
                    <a:ext uri="{FF2B5EF4-FFF2-40B4-BE49-F238E27FC236}">
                      <a16:creationId xmlns:a16="http://schemas.microsoft.com/office/drawing/2014/main" id="{540A0964-0766-4580-8FC7-EF96832E790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463367" y="3455418"/>
                  <a:ext cx="529200" cy="529200"/>
                  <a:chOff x="5463367" y="3455418"/>
                  <a:chExt cx="529200" cy="529200"/>
                </a:xfrm>
              </p:grpSpPr>
              <p:sp>
                <p:nvSpPr>
                  <p:cNvPr id="60" name="타원 59">
                    <a:extLst>
                      <a:ext uri="{FF2B5EF4-FFF2-40B4-BE49-F238E27FC236}">
                        <a16:creationId xmlns:a16="http://schemas.microsoft.com/office/drawing/2014/main" id="{BAA70E74-6CFC-4A72-8DDF-5717FF6E9E2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463367" y="3455418"/>
                    <a:ext cx="529200" cy="529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61" name="직선 연결선 60">
                    <a:extLst>
                      <a:ext uri="{FF2B5EF4-FFF2-40B4-BE49-F238E27FC236}">
                        <a16:creationId xmlns:a16="http://schemas.microsoft.com/office/drawing/2014/main" id="{17B46443-9DC1-4EA4-81DC-7A0690FDA1F3}"/>
                      </a:ext>
                    </a:extLst>
                  </p:cNvPr>
                  <p:cNvCxnSpPr>
                    <a:cxnSpLocks/>
                    <a:stCxn id="60" idx="6"/>
                    <a:endCxn id="60" idx="2"/>
                  </p:cNvCxnSpPr>
                  <p:nvPr/>
                </p:nvCxnSpPr>
                <p:spPr>
                  <a:xfrm flipH="1">
                    <a:off x="5463367" y="3720018"/>
                    <a:ext cx="5292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>
                    <a:extLst>
                      <a:ext uri="{FF2B5EF4-FFF2-40B4-BE49-F238E27FC236}">
                        <a16:creationId xmlns:a16="http://schemas.microsoft.com/office/drawing/2014/main" id="{41795B44-8547-483A-9C39-B9F4C76B9420}"/>
                      </a:ext>
                    </a:extLst>
                  </p:cNvPr>
                  <p:cNvCxnSpPr>
                    <a:cxnSpLocks/>
                    <a:stCxn id="60" idx="5"/>
                    <a:endCxn id="60" idx="1"/>
                  </p:cNvCxnSpPr>
                  <p:nvPr/>
                </p:nvCxnSpPr>
                <p:spPr>
                  <a:xfrm flipH="1" flipV="1">
                    <a:off x="5540867" y="3532918"/>
                    <a:ext cx="374200" cy="374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직선 연결선 62">
                    <a:extLst>
                      <a:ext uri="{FF2B5EF4-FFF2-40B4-BE49-F238E27FC236}">
                        <a16:creationId xmlns:a16="http://schemas.microsoft.com/office/drawing/2014/main" id="{2B35D19B-1712-45D1-97FA-A228BF361F6C}"/>
                      </a:ext>
                    </a:extLst>
                  </p:cNvPr>
                  <p:cNvCxnSpPr>
                    <a:cxnSpLocks/>
                    <a:stCxn id="60" idx="0"/>
                    <a:endCxn id="60" idx="4"/>
                  </p:cNvCxnSpPr>
                  <p:nvPr/>
                </p:nvCxnSpPr>
                <p:spPr>
                  <a:xfrm>
                    <a:off x="5727967" y="3455418"/>
                    <a:ext cx="0" cy="529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>
                    <a:extLst>
                      <a:ext uri="{FF2B5EF4-FFF2-40B4-BE49-F238E27FC236}">
                        <a16:creationId xmlns:a16="http://schemas.microsoft.com/office/drawing/2014/main" id="{9E15AEF0-3379-402A-B510-91C5E9878C02}"/>
                      </a:ext>
                    </a:extLst>
                  </p:cNvPr>
                  <p:cNvCxnSpPr>
                    <a:cxnSpLocks/>
                    <a:stCxn id="60" idx="7"/>
                    <a:endCxn id="60" idx="3"/>
                  </p:cNvCxnSpPr>
                  <p:nvPr/>
                </p:nvCxnSpPr>
                <p:spPr>
                  <a:xfrm flipH="1">
                    <a:off x="5540867" y="3532918"/>
                    <a:ext cx="374200" cy="374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9" name="타원 58">
                  <a:extLst>
                    <a:ext uri="{FF2B5EF4-FFF2-40B4-BE49-F238E27FC236}">
                      <a16:creationId xmlns:a16="http://schemas.microsoft.com/office/drawing/2014/main" id="{85F9841A-66D0-4EFD-844E-22B552066B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93967" y="3486018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57" name="부분 원형 56">
                <a:extLst>
                  <a:ext uri="{FF2B5EF4-FFF2-40B4-BE49-F238E27FC236}">
                    <a16:creationId xmlns:a16="http://schemas.microsoft.com/office/drawing/2014/main" id="{F42011A8-3FA5-4B31-9633-1EDE7D7D02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74780" y="3393856"/>
                <a:ext cx="526094" cy="525600"/>
              </a:xfrm>
              <a:prstGeom prst="pie">
                <a:avLst>
                  <a:gd name="adj1" fmla="val 16215907"/>
                  <a:gd name="adj2" fmla="val 17677"/>
                </a:avLst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456DB0-4FE9-4DD1-B9FA-DB613C718ABD}"/>
                </a:ext>
              </a:extLst>
            </p:cNvPr>
            <p:cNvSpPr txBox="1"/>
            <p:nvPr/>
          </p:nvSpPr>
          <p:spPr>
            <a:xfrm>
              <a:off x="5651848" y="3995848"/>
              <a:ext cx="1157726" cy="3970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900" b="1">
                  <a:latin typeface="Calibri" pitchFamily="34" charset="0"/>
                  <a:ea typeface="맑은 고딕" pitchFamily="50" charset="-127"/>
                </a:rPr>
                <a:t>Public </a:t>
              </a:r>
            </a:p>
            <a:p>
              <a:pPr algn="ctr">
                <a:spcBef>
                  <a:spcPct val="20000"/>
                </a:spcBef>
              </a:pPr>
              <a:r>
                <a:rPr lang="en-US" altLang="ko-KR" sz="900" b="1">
                  <a:latin typeface="Calibri" pitchFamily="34" charset="0"/>
                  <a:ea typeface="맑은 고딕" pitchFamily="50" charset="-127"/>
                </a:rPr>
                <a:t>charging pile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F3249B-CB3A-441A-9C45-13CD7D51FA8F}"/>
                </a:ext>
              </a:extLst>
            </p:cNvPr>
            <p:cNvSpPr txBox="1"/>
            <p:nvPr/>
          </p:nvSpPr>
          <p:spPr>
            <a:xfrm>
              <a:off x="5467307" y="2381691"/>
              <a:ext cx="1603008" cy="27699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 b="1">
                  <a:latin typeface="Calibri" pitchFamily="34" charset="0"/>
                  <a:ea typeface="맑은 고딕" pitchFamily="50" charset="-127"/>
                </a:rPr>
                <a:t>3 hours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D79ACEB4-B56F-442B-9B63-572B5B7092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98627" y="3537676"/>
              <a:ext cx="479489" cy="479489"/>
              <a:chOff x="6137402" y="4477662"/>
              <a:chExt cx="1026886" cy="1026887"/>
            </a:xfrm>
          </p:grpSpPr>
          <p:pic>
            <p:nvPicPr>
              <p:cNvPr id="70" name="그림 69">
                <a:extLst>
                  <a:ext uri="{FF2B5EF4-FFF2-40B4-BE49-F238E27FC236}">
                    <a16:creationId xmlns:a16="http://schemas.microsoft.com/office/drawing/2014/main" id="{19D5654B-7C7D-4F6D-A968-66D6D849B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7402" y="4477662"/>
                <a:ext cx="1026886" cy="1026887"/>
              </a:xfrm>
              <a:prstGeom prst="rect">
                <a:avLst/>
              </a:prstGeom>
            </p:spPr>
          </p:pic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172651EF-ADB2-49B9-9827-0D012D667771}"/>
                  </a:ext>
                </a:extLst>
              </p:cNvPr>
              <p:cNvSpPr/>
              <p:nvPr/>
            </p:nvSpPr>
            <p:spPr>
              <a:xfrm>
                <a:off x="6331431" y="4889478"/>
                <a:ext cx="400810" cy="4896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Calibri" pitchFamily="34" charset="0"/>
                </a:endParaRPr>
              </a:p>
            </p:txBody>
          </p:sp>
          <p:pic>
            <p:nvPicPr>
              <p:cNvPr id="72" name="그림 71">
                <a:extLst>
                  <a:ext uri="{FF2B5EF4-FFF2-40B4-BE49-F238E27FC236}">
                    <a16:creationId xmlns:a16="http://schemas.microsoft.com/office/drawing/2014/main" id="{835822A2-C393-4CDB-BB2F-8A537BC54B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51" t="41317" r="44693" b="12387"/>
              <a:stretch/>
            </p:blipFill>
            <p:spPr>
              <a:xfrm>
                <a:off x="6238269" y="4902505"/>
                <a:ext cx="342526" cy="475411"/>
              </a:xfrm>
              <a:prstGeom prst="rect">
                <a:avLst/>
              </a:prstGeom>
            </p:spPr>
          </p:pic>
          <p:pic>
            <p:nvPicPr>
              <p:cNvPr id="73" name="그림 72">
                <a:extLst>
                  <a:ext uri="{FF2B5EF4-FFF2-40B4-BE49-F238E27FC236}">
                    <a16:creationId xmlns:a16="http://schemas.microsoft.com/office/drawing/2014/main" id="{18A9A9FE-C80F-461A-B5CF-0A9F699A53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51" t="41317" r="44693" b="12387"/>
              <a:stretch/>
            </p:blipFill>
            <p:spPr>
              <a:xfrm>
                <a:off x="6479582" y="4905785"/>
                <a:ext cx="342526" cy="475411"/>
              </a:xfrm>
              <a:prstGeom prst="rect">
                <a:avLst/>
              </a:prstGeom>
            </p:spPr>
          </p:pic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77D32465-D62B-474B-810F-59F51AC9B7CC}"/>
                </a:ext>
              </a:extLst>
            </p:cNvPr>
            <p:cNvGrpSpPr/>
            <p:nvPr/>
          </p:nvGrpSpPr>
          <p:grpSpPr>
            <a:xfrm>
              <a:off x="6973647" y="2679712"/>
              <a:ext cx="529449" cy="529200"/>
              <a:chOff x="5774780" y="3393856"/>
              <a:chExt cx="529449" cy="529200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5CBBD568-DF10-40C5-B3B1-6EC5FD168A5E}"/>
                  </a:ext>
                </a:extLst>
              </p:cNvPr>
              <p:cNvGrpSpPr/>
              <p:nvPr/>
            </p:nvGrpSpPr>
            <p:grpSpPr>
              <a:xfrm>
                <a:off x="5775029" y="3393856"/>
                <a:ext cx="529200" cy="529200"/>
                <a:chOff x="5463367" y="3455418"/>
                <a:chExt cx="529200" cy="529200"/>
              </a:xfrm>
            </p:grpSpPr>
            <p:grpSp>
              <p:nvGrpSpPr>
                <p:cNvPr id="49" name="그룹 48">
                  <a:extLst>
                    <a:ext uri="{FF2B5EF4-FFF2-40B4-BE49-F238E27FC236}">
                      <a16:creationId xmlns:a16="http://schemas.microsoft.com/office/drawing/2014/main" id="{A3C6CCAE-467D-4618-BC64-B099A3C927C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463367" y="3455418"/>
                  <a:ext cx="529200" cy="529200"/>
                  <a:chOff x="5463367" y="3455418"/>
                  <a:chExt cx="529200" cy="529200"/>
                </a:xfrm>
              </p:grpSpPr>
              <p:sp>
                <p:nvSpPr>
                  <p:cNvPr id="51" name="타원 50">
                    <a:extLst>
                      <a:ext uri="{FF2B5EF4-FFF2-40B4-BE49-F238E27FC236}">
                        <a16:creationId xmlns:a16="http://schemas.microsoft.com/office/drawing/2014/main" id="{04D7F6CB-AE05-4180-ABF9-F74FCEC2F9C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463367" y="3455418"/>
                    <a:ext cx="529200" cy="529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52" name="직선 연결선 51">
                    <a:extLst>
                      <a:ext uri="{FF2B5EF4-FFF2-40B4-BE49-F238E27FC236}">
                        <a16:creationId xmlns:a16="http://schemas.microsoft.com/office/drawing/2014/main" id="{69D2E340-557F-4332-AED7-2475B4370BCF}"/>
                      </a:ext>
                    </a:extLst>
                  </p:cNvPr>
                  <p:cNvCxnSpPr>
                    <a:cxnSpLocks/>
                    <a:stCxn id="51" idx="6"/>
                    <a:endCxn id="51" idx="2"/>
                  </p:cNvCxnSpPr>
                  <p:nvPr/>
                </p:nvCxnSpPr>
                <p:spPr>
                  <a:xfrm flipH="1">
                    <a:off x="5463367" y="3720018"/>
                    <a:ext cx="5292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직선 연결선 52">
                    <a:extLst>
                      <a:ext uri="{FF2B5EF4-FFF2-40B4-BE49-F238E27FC236}">
                        <a16:creationId xmlns:a16="http://schemas.microsoft.com/office/drawing/2014/main" id="{6E66FF83-721E-454B-919D-A926A4797DC7}"/>
                      </a:ext>
                    </a:extLst>
                  </p:cNvPr>
                  <p:cNvCxnSpPr>
                    <a:cxnSpLocks/>
                    <a:stCxn id="51" idx="5"/>
                    <a:endCxn id="51" idx="1"/>
                  </p:cNvCxnSpPr>
                  <p:nvPr/>
                </p:nvCxnSpPr>
                <p:spPr>
                  <a:xfrm flipH="1" flipV="1">
                    <a:off x="5540867" y="3532918"/>
                    <a:ext cx="374200" cy="374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직선 연결선 53">
                    <a:extLst>
                      <a:ext uri="{FF2B5EF4-FFF2-40B4-BE49-F238E27FC236}">
                        <a16:creationId xmlns:a16="http://schemas.microsoft.com/office/drawing/2014/main" id="{04D27D4C-276F-4620-89A4-D20567138BC7}"/>
                      </a:ext>
                    </a:extLst>
                  </p:cNvPr>
                  <p:cNvCxnSpPr>
                    <a:cxnSpLocks/>
                    <a:stCxn id="51" idx="0"/>
                    <a:endCxn id="51" idx="4"/>
                  </p:cNvCxnSpPr>
                  <p:nvPr/>
                </p:nvCxnSpPr>
                <p:spPr>
                  <a:xfrm>
                    <a:off x="5727967" y="3455418"/>
                    <a:ext cx="0" cy="529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>
                    <a:extLst>
                      <a:ext uri="{FF2B5EF4-FFF2-40B4-BE49-F238E27FC236}">
                        <a16:creationId xmlns:a16="http://schemas.microsoft.com/office/drawing/2014/main" id="{9957AA35-6DD7-4C51-9502-2ED670D4CF04}"/>
                      </a:ext>
                    </a:extLst>
                  </p:cNvPr>
                  <p:cNvCxnSpPr>
                    <a:cxnSpLocks/>
                    <a:stCxn id="51" idx="7"/>
                    <a:endCxn id="51" idx="3"/>
                  </p:cNvCxnSpPr>
                  <p:nvPr/>
                </p:nvCxnSpPr>
                <p:spPr>
                  <a:xfrm flipH="1">
                    <a:off x="5540867" y="3532918"/>
                    <a:ext cx="374200" cy="374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타원 49">
                  <a:extLst>
                    <a:ext uri="{FF2B5EF4-FFF2-40B4-BE49-F238E27FC236}">
                      <a16:creationId xmlns:a16="http://schemas.microsoft.com/office/drawing/2014/main" id="{560F5015-7099-4CAB-9FAE-3E0172BC76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93967" y="3486018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48" name="부분 원형 47">
                <a:extLst>
                  <a:ext uri="{FF2B5EF4-FFF2-40B4-BE49-F238E27FC236}">
                    <a16:creationId xmlns:a16="http://schemas.microsoft.com/office/drawing/2014/main" id="{8BD14BDF-D9B5-4D84-BF1A-FF9AA46A8B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74780" y="3393856"/>
                <a:ext cx="526094" cy="525600"/>
              </a:xfrm>
              <a:prstGeom prst="pie">
                <a:avLst>
                  <a:gd name="adj1" fmla="val 16215907"/>
                  <a:gd name="adj2" fmla="val 18322446"/>
                </a:avLst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B94B5B-B08A-41C9-A42A-D0AC95179C4F}"/>
                </a:ext>
              </a:extLst>
            </p:cNvPr>
            <p:cNvSpPr txBox="1"/>
            <p:nvPr/>
          </p:nvSpPr>
          <p:spPr>
            <a:xfrm>
              <a:off x="6651474" y="3995848"/>
              <a:ext cx="1097594" cy="3970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900" b="1">
                  <a:latin typeface="Calibri" pitchFamily="34" charset="0"/>
                  <a:ea typeface="맑은 고딕" pitchFamily="50" charset="-127"/>
                </a:rPr>
                <a:t>Fast </a:t>
              </a:r>
            </a:p>
            <a:p>
              <a:pPr algn="ctr">
                <a:spcBef>
                  <a:spcPct val="20000"/>
                </a:spcBef>
              </a:pPr>
              <a:r>
                <a:rPr lang="en-US" altLang="ko-KR" sz="900" b="1">
                  <a:latin typeface="Calibri" pitchFamily="34" charset="0"/>
                  <a:ea typeface="맑은 고딕" pitchFamily="50" charset="-127"/>
                </a:rPr>
                <a:t>charging pile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B4DC35-47A4-4431-B335-9D1C164EDD79}"/>
                </a:ext>
              </a:extLst>
            </p:cNvPr>
            <p:cNvSpPr txBox="1"/>
            <p:nvPr/>
          </p:nvSpPr>
          <p:spPr>
            <a:xfrm>
              <a:off x="6436867" y="2381691"/>
              <a:ext cx="1603008" cy="27699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 b="1">
                  <a:latin typeface="Calibri" pitchFamily="34" charset="0"/>
                  <a:ea typeface="맑은 고딕" pitchFamily="50" charset="-127"/>
                </a:rPr>
                <a:t>45 minutes</a:t>
              </a: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AB1B2D68-70AA-488D-A7AF-41A851039B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68187" y="3531363"/>
              <a:ext cx="479489" cy="479489"/>
              <a:chOff x="7061761" y="4052615"/>
              <a:chExt cx="1451906" cy="1451906"/>
            </a:xfrm>
          </p:grpSpPr>
          <p:pic>
            <p:nvPicPr>
              <p:cNvPr id="65" name="그림 64">
                <a:extLst>
                  <a:ext uri="{FF2B5EF4-FFF2-40B4-BE49-F238E27FC236}">
                    <a16:creationId xmlns:a16="http://schemas.microsoft.com/office/drawing/2014/main" id="{9775DAC4-3E00-4CFF-9652-F3FA19223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1761" y="4052615"/>
                <a:ext cx="1451906" cy="1451906"/>
              </a:xfrm>
              <a:prstGeom prst="rect">
                <a:avLst/>
              </a:prstGeom>
            </p:spPr>
          </p:pic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DF56FCFB-56E3-4162-B575-40D9B4816BD1}"/>
                  </a:ext>
                </a:extLst>
              </p:cNvPr>
              <p:cNvSpPr/>
              <p:nvPr/>
            </p:nvSpPr>
            <p:spPr>
              <a:xfrm>
                <a:off x="7394836" y="4648528"/>
                <a:ext cx="417523" cy="6526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Calibri" pitchFamily="34" charset="0"/>
                </a:endParaRPr>
              </a:p>
            </p:txBody>
          </p:sp>
          <p:pic>
            <p:nvPicPr>
              <p:cNvPr id="67" name="그림 66">
                <a:extLst>
                  <a:ext uri="{FF2B5EF4-FFF2-40B4-BE49-F238E27FC236}">
                    <a16:creationId xmlns:a16="http://schemas.microsoft.com/office/drawing/2014/main" id="{D6A2E42B-BAE8-44ED-B5DB-8259BEA7DB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51" t="41317" r="44693" b="12387"/>
              <a:stretch/>
            </p:blipFill>
            <p:spPr>
              <a:xfrm>
                <a:off x="7267449" y="4656849"/>
                <a:ext cx="307717" cy="654304"/>
              </a:xfrm>
              <a:prstGeom prst="rect">
                <a:avLst/>
              </a:prstGeom>
            </p:spPr>
          </p:pic>
          <p:pic>
            <p:nvPicPr>
              <p:cNvPr id="68" name="그림 67">
                <a:extLst>
                  <a:ext uri="{FF2B5EF4-FFF2-40B4-BE49-F238E27FC236}">
                    <a16:creationId xmlns:a16="http://schemas.microsoft.com/office/drawing/2014/main" id="{9B52F094-2491-4859-8559-2C2CC12A54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51" t="41317" r="44693" b="12387"/>
              <a:stretch/>
            </p:blipFill>
            <p:spPr>
              <a:xfrm>
                <a:off x="7473901" y="4656849"/>
                <a:ext cx="307717" cy="654304"/>
              </a:xfrm>
              <a:prstGeom prst="rect">
                <a:avLst/>
              </a:prstGeom>
            </p:spPr>
          </p:pic>
          <p:pic>
            <p:nvPicPr>
              <p:cNvPr id="69" name="그림 68">
                <a:extLst>
                  <a:ext uri="{FF2B5EF4-FFF2-40B4-BE49-F238E27FC236}">
                    <a16:creationId xmlns:a16="http://schemas.microsoft.com/office/drawing/2014/main" id="{774E0FDE-836F-4D89-A526-273E396CA6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51" t="41317" r="44693" b="12387"/>
              <a:stretch/>
            </p:blipFill>
            <p:spPr>
              <a:xfrm>
                <a:off x="7686170" y="4646904"/>
                <a:ext cx="307717" cy="654304"/>
              </a:xfrm>
              <a:prstGeom prst="rect">
                <a:avLst/>
              </a:prstGeom>
            </p:spPr>
          </p:pic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A3EBB5E-3520-4F55-A90A-447031141CD7}"/>
                </a:ext>
              </a:extLst>
            </p:cNvPr>
            <p:cNvGrpSpPr/>
            <p:nvPr/>
          </p:nvGrpSpPr>
          <p:grpSpPr>
            <a:xfrm>
              <a:off x="7943207" y="2679712"/>
              <a:ext cx="529449" cy="529200"/>
              <a:chOff x="5774780" y="3393856"/>
              <a:chExt cx="529449" cy="529200"/>
            </a:xfrm>
          </p:grpSpPr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2BD9B38A-2009-4920-841E-1114B4AE89B3}"/>
                  </a:ext>
                </a:extLst>
              </p:cNvPr>
              <p:cNvGrpSpPr/>
              <p:nvPr/>
            </p:nvGrpSpPr>
            <p:grpSpPr>
              <a:xfrm>
                <a:off x="5775029" y="3393856"/>
                <a:ext cx="529200" cy="529200"/>
                <a:chOff x="5463367" y="3455418"/>
                <a:chExt cx="529200" cy="529200"/>
              </a:xfrm>
            </p:grpSpPr>
            <p:grpSp>
              <p:nvGrpSpPr>
                <p:cNvPr id="40" name="그룹 39">
                  <a:extLst>
                    <a:ext uri="{FF2B5EF4-FFF2-40B4-BE49-F238E27FC236}">
                      <a16:creationId xmlns:a16="http://schemas.microsoft.com/office/drawing/2014/main" id="{56D701A2-6CE7-4EA2-AB65-EA429B30AF9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463367" y="3455418"/>
                  <a:ext cx="529200" cy="529200"/>
                  <a:chOff x="5463367" y="3455418"/>
                  <a:chExt cx="529200" cy="529200"/>
                </a:xfrm>
              </p:grpSpPr>
              <p:sp>
                <p:nvSpPr>
                  <p:cNvPr id="42" name="타원 41">
                    <a:extLst>
                      <a:ext uri="{FF2B5EF4-FFF2-40B4-BE49-F238E27FC236}">
                        <a16:creationId xmlns:a16="http://schemas.microsoft.com/office/drawing/2014/main" id="{6D99F3F3-2AE8-4FD3-B0A0-DE3FBFE43C4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463367" y="3455418"/>
                    <a:ext cx="529200" cy="529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43" name="직선 연결선 42">
                    <a:extLst>
                      <a:ext uri="{FF2B5EF4-FFF2-40B4-BE49-F238E27FC236}">
                        <a16:creationId xmlns:a16="http://schemas.microsoft.com/office/drawing/2014/main" id="{2D892907-AB32-41F1-9C29-9C02B35DA000}"/>
                      </a:ext>
                    </a:extLst>
                  </p:cNvPr>
                  <p:cNvCxnSpPr>
                    <a:cxnSpLocks/>
                    <a:stCxn id="42" idx="6"/>
                    <a:endCxn id="42" idx="2"/>
                  </p:cNvCxnSpPr>
                  <p:nvPr/>
                </p:nvCxnSpPr>
                <p:spPr>
                  <a:xfrm flipH="1">
                    <a:off x="5463367" y="3720018"/>
                    <a:ext cx="5292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직선 연결선 43">
                    <a:extLst>
                      <a:ext uri="{FF2B5EF4-FFF2-40B4-BE49-F238E27FC236}">
                        <a16:creationId xmlns:a16="http://schemas.microsoft.com/office/drawing/2014/main" id="{1D2FE1FC-BC52-4E59-8075-3A0A3029D722}"/>
                      </a:ext>
                    </a:extLst>
                  </p:cNvPr>
                  <p:cNvCxnSpPr>
                    <a:cxnSpLocks/>
                    <a:stCxn id="42" idx="5"/>
                    <a:endCxn id="42" idx="1"/>
                  </p:cNvCxnSpPr>
                  <p:nvPr/>
                </p:nvCxnSpPr>
                <p:spPr>
                  <a:xfrm flipH="1" flipV="1">
                    <a:off x="5540867" y="3532918"/>
                    <a:ext cx="374200" cy="374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직선 연결선 44">
                    <a:extLst>
                      <a:ext uri="{FF2B5EF4-FFF2-40B4-BE49-F238E27FC236}">
                        <a16:creationId xmlns:a16="http://schemas.microsoft.com/office/drawing/2014/main" id="{8C856513-2EC1-4E82-9EA5-624B934B13F4}"/>
                      </a:ext>
                    </a:extLst>
                  </p:cNvPr>
                  <p:cNvCxnSpPr>
                    <a:cxnSpLocks/>
                    <a:stCxn id="42" idx="0"/>
                    <a:endCxn id="42" idx="4"/>
                  </p:cNvCxnSpPr>
                  <p:nvPr/>
                </p:nvCxnSpPr>
                <p:spPr>
                  <a:xfrm>
                    <a:off x="5727967" y="3455418"/>
                    <a:ext cx="0" cy="529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직선 연결선 45">
                    <a:extLst>
                      <a:ext uri="{FF2B5EF4-FFF2-40B4-BE49-F238E27FC236}">
                        <a16:creationId xmlns:a16="http://schemas.microsoft.com/office/drawing/2014/main" id="{DC8A3245-65FA-44DA-A991-64EA059286EF}"/>
                      </a:ext>
                    </a:extLst>
                  </p:cNvPr>
                  <p:cNvCxnSpPr>
                    <a:cxnSpLocks/>
                    <a:stCxn id="42" idx="7"/>
                    <a:endCxn id="42" idx="3"/>
                  </p:cNvCxnSpPr>
                  <p:nvPr/>
                </p:nvCxnSpPr>
                <p:spPr>
                  <a:xfrm flipH="1">
                    <a:off x="5540867" y="3532918"/>
                    <a:ext cx="374200" cy="3742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타원 40">
                  <a:extLst>
                    <a:ext uri="{FF2B5EF4-FFF2-40B4-BE49-F238E27FC236}">
                      <a16:creationId xmlns:a16="http://schemas.microsoft.com/office/drawing/2014/main" id="{4B8EED63-EFCA-4E08-A1E6-3A72C92911C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93967" y="3486018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39" name="부분 원형 38">
                <a:extLst>
                  <a:ext uri="{FF2B5EF4-FFF2-40B4-BE49-F238E27FC236}">
                    <a16:creationId xmlns:a16="http://schemas.microsoft.com/office/drawing/2014/main" id="{F6B196CE-EB6F-42CE-928E-EF8D95090F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74780" y="3393856"/>
                <a:ext cx="526094" cy="525600"/>
              </a:xfrm>
              <a:prstGeom prst="pie">
                <a:avLst>
                  <a:gd name="adj1" fmla="val 16215907"/>
                  <a:gd name="adj2" fmla="val 16856323"/>
                </a:avLst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1AB484-278E-4303-B6A1-89F46E821254}"/>
                </a:ext>
              </a:extLst>
            </p:cNvPr>
            <p:cNvSpPr txBox="1"/>
            <p:nvPr/>
          </p:nvSpPr>
          <p:spPr>
            <a:xfrm>
              <a:off x="7680180" y="3995848"/>
              <a:ext cx="1055503" cy="3970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900" b="1">
                  <a:latin typeface="Calibri" pitchFamily="34" charset="0"/>
                  <a:ea typeface="맑은 고딕" pitchFamily="50" charset="-127"/>
                </a:rPr>
                <a:t>Ultra-high power </a:t>
              </a:r>
            </a:p>
            <a:p>
              <a:pPr algn="ctr">
                <a:spcBef>
                  <a:spcPct val="20000"/>
                </a:spcBef>
              </a:pPr>
              <a:r>
                <a:rPr lang="en-US" altLang="ko-KR" sz="900" b="1">
                  <a:latin typeface="Calibri" pitchFamily="34" charset="0"/>
                  <a:ea typeface="맑은 고딕" pitchFamily="50" charset="-127"/>
                </a:rPr>
                <a:t>charging station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91F28CA-9AFB-44D9-880B-733BD448F236}"/>
                </a:ext>
              </a:extLst>
            </p:cNvPr>
            <p:cNvSpPr txBox="1"/>
            <p:nvPr/>
          </p:nvSpPr>
          <p:spPr>
            <a:xfrm>
              <a:off x="7406427" y="2381691"/>
              <a:ext cx="1603008" cy="27699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200" b="1">
                  <a:latin typeface="Calibri" pitchFamily="34" charset="0"/>
                  <a:ea typeface="맑은 고딕" pitchFamily="50" charset="-127"/>
                </a:rPr>
                <a:t>7 minutes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16644E-3D44-4DB5-9825-7032A06C4F93}"/>
                </a:ext>
              </a:extLst>
            </p:cNvPr>
            <p:cNvSpPr txBox="1"/>
            <p:nvPr/>
          </p:nvSpPr>
          <p:spPr>
            <a:xfrm>
              <a:off x="6380522" y="3193731"/>
              <a:ext cx="1774870" cy="30777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>
                  <a:latin typeface="Calibri" pitchFamily="34" charset="0"/>
                  <a:ea typeface="맑은 고딕" pitchFamily="50" charset="-127"/>
                </a:rPr>
                <a:t>Increasing Current</a:t>
              </a:r>
            </a:p>
          </p:txBody>
        </p:sp>
      </p:grpSp>
      <p:sp>
        <p:nvSpPr>
          <p:cNvPr id="74" name="모서리가 둥근 직사각형 20">
            <a:extLst>
              <a:ext uri="{FF2B5EF4-FFF2-40B4-BE49-F238E27FC236}">
                <a16:creationId xmlns:a16="http://schemas.microsoft.com/office/drawing/2014/main" id="{1AD05B5D-31C3-446B-888A-478BAF14C099}"/>
              </a:ext>
            </a:extLst>
          </p:cNvPr>
          <p:cNvSpPr/>
          <p:nvPr/>
        </p:nvSpPr>
        <p:spPr>
          <a:xfrm>
            <a:off x="3821683" y="4207966"/>
            <a:ext cx="4920031" cy="354861"/>
          </a:xfrm>
          <a:prstGeom prst="roundRect">
            <a:avLst>
              <a:gd name="adj" fmla="val 25799"/>
            </a:avLst>
          </a:prstGeom>
          <a:solidFill>
            <a:schemeClr val="bg1">
              <a:alpha val="9400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en-US" altLang="ko-KR" sz="16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  <a:sym typeface="Wingdings" panose="05000000000000000000" pitchFamily="2" charset="2"/>
              </a:rPr>
              <a:t> The </a:t>
            </a:r>
            <a:r>
              <a:rPr lang="en-US" altLang="ko-KR" sz="16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rPr>
              <a:t>Necessity of an Advanced Cooling System</a:t>
            </a:r>
          </a:p>
        </p:txBody>
      </p:sp>
    </p:spTree>
    <p:extLst>
      <p:ext uri="{BB962C8B-B14F-4D97-AF65-F5344CB8AC3E}">
        <p14:creationId xmlns:p14="http://schemas.microsoft.com/office/powerpoint/2010/main" val="313824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AD7BC5-DB0E-44CE-86B7-31AC7DC4DC2B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/>
              <a:t>Introduction - Review of Previous Studies</a:t>
            </a:r>
            <a:endParaRPr lang="en-US" sz="2400" b="1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3F3294D-F487-46BF-8FD1-5D613583B90B}"/>
              </a:ext>
            </a:extLst>
          </p:cNvPr>
          <p:cNvSpPr/>
          <p:nvPr/>
        </p:nvSpPr>
        <p:spPr>
          <a:xfrm>
            <a:off x="3288936" y="1120196"/>
            <a:ext cx="2566758" cy="2791404"/>
          </a:xfrm>
          <a:prstGeom prst="roundRect">
            <a:avLst>
              <a:gd name="adj" fmla="val 37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>
                <a:solidFill>
                  <a:schemeClr val="tx1"/>
                </a:solidFill>
                <a:latin typeface="Calibri" pitchFamily="34" charset="0"/>
              </a:rPr>
              <a:t>Necessity of gap filler application for </a:t>
            </a:r>
            <a:r>
              <a:rPr lang="en-US" altLang="ko-KR" sz="1200" b="1">
                <a:solidFill>
                  <a:schemeClr val="tx1"/>
                </a:solidFill>
                <a:latin typeface="Calibri" pitchFamily="34" charset="0"/>
              </a:rPr>
              <a:t>contact resistance reduction </a:t>
            </a:r>
            <a:r>
              <a:rPr lang="en-US" altLang="ko-KR" sz="1200">
                <a:solidFill>
                  <a:schemeClr val="tx1"/>
                </a:solidFill>
                <a:latin typeface="Calibri" pitchFamily="34" charset="0"/>
              </a:rPr>
              <a:t>between cells and cooling plate</a:t>
            </a: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>
                <a:solidFill>
                  <a:schemeClr val="tx1"/>
                </a:solidFill>
                <a:latin typeface="Calibri" pitchFamily="34" charset="0"/>
              </a:rPr>
              <a:t>Cooling asymmetry caused by the </a:t>
            </a:r>
            <a:r>
              <a:rPr lang="en-US" altLang="ko-KR" sz="1200" b="1">
                <a:solidFill>
                  <a:schemeClr val="tx1"/>
                </a:solidFill>
                <a:latin typeface="Calibri" pitchFamily="34" charset="0"/>
              </a:rPr>
              <a:t>top folding section </a:t>
            </a:r>
            <a:r>
              <a:rPr lang="en-US" altLang="ko-KR" sz="1200">
                <a:solidFill>
                  <a:schemeClr val="tx1"/>
                </a:solidFill>
                <a:latin typeface="Calibri" pitchFamily="34" charset="0"/>
              </a:rPr>
              <a:t>in pouch cells</a:t>
            </a:r>
            <a:endParaRPr lang="ko-KR" altLang="en-US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4E37F85-7F7A-4DA8-9987-45DB1C8A6C7E}"/>
              </a:ext>
            </a:extLst>
          </p:cNvPr>
          <p:cNvSpPr/>
          <p:nvPr/>
        </p:nvSpPr>
        <p:spPr>
          <a:xfrm>
            <a:off x="3288309" y="875390"/>
            <a:ext cx="2567384" cy="234000"/>
          </a:xfrm>
          <a:prstGeom prst="roundRect">
            <a:avLst>
              <a:gd name="adj" fmla="val 26232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Calibri" pitchFamily="34" charset="0"/>
              </a:rPr>
              <a:t>Thermal Interface Management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54065-067A-4785-9473-AF5B0E1A80EB}"/>
              </a:ext>
            </a:extLst>
          </p:cNvPr>
          <p:cNvSpPr txBox="1"/>
          <p:nvPr/>
        </p:nvSpPr>
        <p:spPr>
          <a:xfrm>
            <a:off x="3719961" y="3548424"/>
            <a:ext cx="2135732" cy="3631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ko-KR" sz="800" i="1">
                <a:latin typeface="Calibri" pitchFamily="34" charset="0"/>
                <a:ea typeface="맑은 고딕" pitchFamily="50" charset="-127"/>
              </a:rPr>
              <a:t>[Xin Ge et al, Royal Society of Chemistry, 2022]</a:t>
            </a:r>
          </a:p>
          <a:p>
            <a:pPr algn="r">
              <a:spcBef>
                <a:spcPct val="20000"/>
              </a:spcBef>
            </a:pPr>
            <a:r>
              <a:rPr lang="en-US" altLang="ko-KR" sz="800" i="1">
                <a:latin typeface="Calibri" pitchFamily="34" charset="0"/>
                <a:ea typeface="맑은 고딕" pitchFamily="50" charset="-127"/>
              </a:rPr>
              <a:t>[Lee et al, KSAE, 2024]</a:t>
            </a:r>
            <a:endParaRPr lang="ko-KR" altLang="en-US" sz="800" i="1" dirty="0" err="1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5D2A734-428A-4B85-92C3-37430D9D2AB8}"/>
              </a:ext>
            </a:extLst>
          </p:cNvPr>
          <p:cNvSpPr/>
          <p:nvPr/>
        </p:nvSpPr>
        <p:spPr>
          <a:xfrm>
            <a:off x="6012682" y="1120196"/>
            <a:ext cx="2565505" cy="2791404"/>
          </a:xfrm>
          <a:prstGeom prst="roundRect">
            <a:avLst>
              <a:gd name="adj" fmla="val 440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>
                <a:solidFill>
                  <a:schemeClr val="tx1"/>
                </a:solidFill>
                <a:latin typeface="Calibri" pitchFamily="34" charset="0"/>
              </a:rPr>
              <a:t>Focus of existing sensitivity analyses on </a:t>
            </a:r>
            <a:r>
              <a:rPr lang="en-US" altLang="ko-KR" sz="1200" b="1">
                <a:solidFill>
                  <a:schemeClr val="tx1"/>
                </a:solidFill>
                <a:latin typeface="Calibri" pitchFamily="34" charset="0"/>
              </a:rPr>
              <a:t>coolant conditions </a:t>
            </a:r>
            <a:r>
              <a:rPr lang="en-US" altLang="ko-KR" sz="1200">
                <a:solidFill>
                  <a:schemeClr val="tx1"/>
                </a:solidFill>
                <a:latin typeface="Calibri" pitchFamily="34" charset="0"/>
              </a:rPr>
              <a:t>such as inlet temperature and flow rate</a:t>
            </a: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>
                <a:solidFill>
                  <a:schemeClr val="tx1"/>
                </a:solidFill>
                <a:latin typeface="Calibri" pitchFamily="34" charset="0"/>
              </a:rPr>
              <a:t>Definition of objective functions for cooling performance evaluation as </a:t>
            </a:r>
            <a:r>
              <a:rPr lang="en-US" altLang="ko-KR" sz="1200" b="1">
                <a:solidFill>
                  <a:schemeClr val="tx1"/>
                </a:solidFill>
                <a:latin typeface="Calibri" pitchFamily="34" charset="0"/>
              </a:rPr>
              <a:t>maximum temperature and temperature deviation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8F69C-B568-48DE-B219-A1376680FEE6}"/>
              </a:ext>
            </a:extLst>
          </p:cNvPr>
          <p:cNvSpPr txBox="1"/>
          <p:nvPr/>
        </p:nvSpPr>
        <p:spPr>
          <a:xfrm>
            <a:off x="5951220" y="3548424"/>
            <a:ext cx="2672687" cy="3631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ko-KR" sz="800" i="1">
                <a:latin typeface="Calibri" pitchFamily="34" charset="0"/>
                <a:ea typeface="맑은 고딕" pitchFamily="50" charset="-127"/>
              </a:rPr>
              <a:t>[M. S. Patil et al, Int J Energy Res, 2020]</a:t>
            </a:r>
          </a:p>
          <a:p>
            <a:pPr algn="r">
              <a:spcBef>
                <a:spcPct val="20000"/>
              </a:spcBef>
            </a:pPr>
            <a:r>
              <a:rPr lang="en-US" altLang="ko-KR" sz="800" i="1">
                <a:latin typeface="Calibri" pitchFamily="34" charset="0"/>
                <a:ea typeface="맑은 고딕" pitchFamily="50" charset="-127"/>
              </a:rPr>
              <a:t>[M. Akbarzadeh et al, Applied Thermal Engineering, 2021]</a:t>
            </a:r>
            <a:endParaRPr lang="ko-KR" altLang="en-US" sz="800" i="1" dirty="0" err="1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B933013-B7AF-481A-B792-6CE20E1B7380}"/>
              </a:ext>
            </a:extLst>
          </p:cNvPr>
          <p:cNvSpPr/>
          <p:nvPr/>
        </p:nvSpPr>
        <p:spPr>
          <a:xfrm>
            <a:off x="6011428" y="875390"/>
            <a:ext cx="2566759" cy="234000"/>
          </a:xfrm>
          <a:prstGeom prst="roundRect">
            <a:avLst>
              <a:gd name="adj" fmla="val 26232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Calibri" pitchFamily="34" charset="0"/>
              </a:rPr>
              <a:t>Sensitivity Analysis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DEDA190-53C9-4DEA-B5BC-1AC971FCFF53}"/>
              </a:ext>
            </a:extLst>
          </p:cNvPr>
          <p:cNvSpPr/>
          <p:nvPr/>
        </p:nvSpPr>
        <p:spPr>
          <a:xfrm>
            <a:off x="564563" y="1120196"/>
            <a:ext cx="2566758" cy="2791404"/>
          </a:xfrm>
          <a:prstGeom prst="roundRect">
            <a:avLst>
              <a:gd name="adj" fmla="val 365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 b="1">
                <a:solidFill>
                  <a:schemeClr val="tx1"/>
                </a:solidFill>
                <a:latin typeface="Calibri" pitchFamily="34" charset="0"/>
              </a:rPr>
              <a:t>Various cooling systems</a:t>
            </a:r>
            <a:br>
              <a:rPr lang="en-US" altLang="ko-KR" sz="1200">
                <a:solidFill>
                  <a:schemeClr val="tx1"/>
                </a:solidFill>
                <a:latin typeface="Calibri" pitchFamily="34" charset="0"/>
              </a:rPr>
            </a:br>
            <a:r>
              <a:rPr lang="en-US" altLang="ko-KR" sz="1200">
                <a:solidFill>
                  <a:schemeClr val="tx1"/>
                </a:solidFill>
                <a:latin typeface="Calibri" pitchFamily="34" charset="0"/>
              </a:rPr>
              <a:t>(Air cooling, Indirect cooling, Immersion cooling, PCM cooling)</a:t>
            </a: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200">
                <a:solidFill>
                  <a:schemeClr val="tx1"/>
                </a:solidFill>
                <a:latin typeface="Calibri" pitchFamily="34" charset="0"/>
              </a:rPr>
              <a:t>Research on advanced cooling strategies </a:t>
            </a:r>
            <a:r>
              <a:rPr lang="en-US" altLang="ko-KR" sz="1200" b="1">
                <a:solidFill>
                  <a:schemeClr val="tx1"/>
                </a:solidFill>
                <a:latin typeface="Calibri" pitchFamily="34" charset="0"/>
              </a:rPr>
              <a:t>combining multiple techniques</a:t>
            </a:r>
            <a:endParaRPr lang="ko-KR" alt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9817757-8F64-47CC-91F0-1076473BD070}"/>
              </a:ext>
            </a:extLst>
          </p:cNvPr>
          <p:cNvSpPr/>
          <p:nvPr/>
        </p:nvSpPr>
        <p:spPr>
          <a:xfrm>
            <a:off x="565814" y="875390"/>
            <a:ext cx="2566760" cy="234000"/>
          </a:xfrm>
          <a:prstGeom prst="roundRect">
            <a:avLst>
              <a:gd name="adj" fmla="val 26232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Calibri" pitchFamily="34" charset="0"/>
              </a:rPr>
              <a:t>Cooling Systems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2B99EB-CFE5-4A67-A3A2-C1288EA85039}"/>
              </a:ext>
            </a:extLst>
          </p:cNvPr>
          <p:cNvSpPr txBox="1"/>
          <p:nvPr/>
        </p:nvSpPr>
        <p:spPr>
          <a:xfrm>
            <a:off x="880528" y="3548424"/>
            <a:ext cx="2252044" cy="3631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ko-KR" sz="800" i="1">
                <a:latin typeface="Calibri" pitchFamily="34" charset="0"/>
                <a:ea typeface="맑은 고딕" pitchFamily="50" charset="-127"/>
              </a:rPr>
              <a:t>[Offer et al., Nature, 2020] </a:t>
            </a:r>
          </a:p>
          <a:p>
            <a:pPr algn="r">
              <a:spcBef>
                <a:spcPct val="20000"/>
              </a:spcBef>
            </a:pPr>
            <a:r>
              <a:rPr lang="en-US" altLang="ko-KR" sz="800" i="1">
                <a:latin typeface="Calibri" pitchFamily="34" charset="0"/>
                <a:ea typeface="맑은 고딕" pitchFamily="50" charset="-127"/>
              </a:rPr>
              <a:t>[Wang Z et al., Journal of Energy Storage, 2023] </a:t>
            </a:r>
            <a:endParaRPr lang="ko-KR" altLang="en-US" sz="800" i="1" dirty="0" err="1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5" name="모서리가 둥근 직사각형 20">
            <a:extLst>
              <a:ext uri="{FF2B5EF4-FFF2-40B4-BE49-F238E27FC236}">
                <a16:creationId xmlns:a16="http://schemas.microsoft.com/office/drawing/2014/main" id="{0F0CC545-F091-42CA-9E6A-68D20F9F44C4}"/>
              </a:ext>
            </a:extLst>
          </p:cNvPr>
          <p:cNvSpPr/>
          <p:nvPr/>
        </p:nvSpPr>
        <p:spPr>
          <a:xfrm>
            <a:off x="564563" y="3976010"/>
            <a:ext cx="8013624" cy="647700"/>
          </a:xfrm>
          <a:prstGeom prst="roundRect">
            <a:avLst>
              <a:gd name="adj" fmla="val 13351"/>
            </a:avLst>
          </a:prstGeom>
          <a:solidFill>
            <a:schemeClr val="bg1">
              <a:alpha val="9400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spcBef>
                <a:spcPct val="20000"/>
              </a:spcBef>
              <a:buFont typeface="Wingdings" panose="05000000000000000000" pitchFamily="2" charset="2"/>
              <a:buChar char="à"/>
            </a:pPr>
            <a:r>
              <a:rPr lang="en-US" altLang="ko-KR" sz="16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  <a:sym typeface="Wingdings" panose="05000000000000000000" pitchFamily="2" charset="2"/>
              </a:rPr>
              <a:t>Necessity of sensitivity analysis of cooling systems and module components </a:t>
            </a:r>
            <a:br>
              <a:rPr lang="en-US" altLang="ko-KR" sz="16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  <a:sym typeface="Wingdings" panose="05000000000000000000" pitchFamily="2" charset="2"/>
              </a:rPr>
            </a:br>
            <a:r>
              <a:rPr lang="en-US" altLang="ko-KR" sz="1600" b="1">
                <a:solidFill>
                  <a:schemeClr val="tx1"/>
                </a:solidFill>
                <a:latin typeface="Calibri" pitchFamily="34" charset="0"/>
                <a:ea typeface="맑은 고딕" pitchFamily="50" charset="-127"/>
                <a:sym typeface="Wingdings" panose="05000000000000000000" pitchFamily="2" charset="2"/>
              </a:rPr>
              <a:t>under various cooling methods</a:t>
            </a:r>
            <a:endParaRPr lang="en-US" altLang="ko-KR" sz="1600" b="1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A64A5FB0-3717-4A5B-AF9E-644017BEBC9A}"/>
              </a:ext>
            </a:extLst>
          </p:cNvPr>
          <p:cNvGrpSpPr/>
          <p:nvPr/>
        </p:nvGrpSpPr>
        <p:grpSpPr>
          <a:xfrm>
            <a:off x="664494" y="2674803"/>
            <a:ext cx="2366895" cy="809211"/>
            <a:chOff x="612786" y="2678866"/>
            <a:chExt cx="2366895" cy="809211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363B628D-476F-4256-AA3C-CC1F4487D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6076" y="2678866"/>
              <a:ext cx="1183605" cy="615473"/>
            </a:xfrm>
            <a:prstGeom prst="rect">
              <a:avLst/>
            </a:prstGeom>
          </p:spPr>
        </p:pic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DBFD3F56-BA7E-4646-B888-CAA58EA114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8113" y="2679109"/>
              <a:ext cx="971939" cy="610560"/>
              <a:chOff x="4283968" y="1485980"/>
              <a:chExt cx="2030788" cy="1275716"/>
            </a:xfrm>
          </p:grpSpPr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E13B063F-876F-44C9-AACC-07EB51912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3968" y="1485980"/>
                <a:ext cx="2030788" cy="1275716"/>
              </a:xfrm>
              <a:prstGeom prst="rect">
                <a:avLst/>
              </a:prstGeom>
            </p:spPr>
          </p:pic>
          <p:sp>
            <p:nvSpPr>
              <p:cNvPr id="45" name="화살표: 위쪽 44">
                <a:extLst>
                  <a:ext uri="{FF2B5EF4-FFF2-40B4-BE49-F238E27FC236}">
                    <a16:creationId xmlns:a16="http://schemas.microsoft.com/office/drawing/2014/main" id="{28D2C0A0-AABF-4CCD-A9E9-8EE4C443A922}"/>
                  </a:ext>
                </a:extLst>
              </p:cNvPr>
              <p:cNvSpPr/>
              <p:nvPr/>
            </p:nvSpPr>
            <p:spPr>
              <a:xfrm rot="16200000">
                <a:off x="5258275" y="2531785"/>
                <a:ext cx="72008" cy="252319"/>
              </a:xfrm>
              <a:prstGeom prst="upArrow">
                <a:avLst>
                  <a:gd name="adj1" fmla="val 50000"/>
                  <a:gd name="adj2" fmla="val 66536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Calibri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0E107A7-B5B1-43E7-B2B3-FE26EF30DADE}"/>
                </a:ext>
              </a:extLst>
            </p:cNvPr>
            <p:cNvSpPr txBox="1"/>
            <p:nvPr/>
          </p:nvSpPr>
          <p:spPr>
            <a:xfrm>
              <a:off x="612786" y="3257245"/>
              <a:ext cx="1157726" cy="2308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900" b="1">
                  <a:latin typeface="Calibri" pitchFamily="34" charset="0"/>
                  <a:ea typeface="맑은 고딕" pitchFamily="50" charset="-127"/>
                </a:rPr>
                <a:t>Immersion cooling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8078711-5A53-4DEC-8E50-E25729C1B453}"/>
                </a:ext>
              </a:extLst>
            </p:cNvPr>
            <p:cNvSpPr txBox="1"/>
            <p:nvPr/>
          </p:nvSpPr>
          <p:spPr>
            <a:xfrm>
              <a:off x="1809015" y="3257245"/>
              <a:ext cx="1157726" cy="2308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900" b="1">
                  <a:latin typeface="Calibri" pitchFamily="34" charset="0"/>
                  <a:ea typeface="맑은 고딕" pitchFamily="50" charset="-127"/>
                </a:rPr>
                <a:t>Indirect cooling</a:t>
              </a:r>
            </a:p>
          </p:txBody>
        </p:sp>
      </p:grpSp>
      <p:grpSp>
        <p:nvGrpSpPr>
          <p:cNvPr id="205" name="그룹 204">
            <a:extLst>
              <a:ext uri="{FF2B5EF4-FFF2-40B4-BE49-F238E27FC236}">
                <a16:creationId xmlns:a16="http://schemas.microsoft.com/office/drawing/2014/main" id="{E964153F-B2C8-455E-B0CC-E8E3789E019E}"/>
              </a:ext>
            </a:extLst>
          </p:cNvPr>
          <p:cNvGrpSpPr/>
          <p:nvPr/>
        </p:nvGrpSpPr>
        <p:grpSpPr>
          <a:xfrm>
            <a:off x="3346001" y="2637012"/>
            <a:ext cx="2452819" cy="847002"/>
            <a:chOff x="3407714" y="2637012"/>
            <a:chExt cx="2452819" cy="847002"/>
          </a:xfrm>
        </p:grpSpPr>
        <p:pic>
          <p:nvPicPr>
            <p:cNvPr id="200" name="그림 199">
              <a:extLst>
                <a:ext uri="{FF2B5EF4-FFF2-40B4-BE49-F238E27FC236}">
                  <a16:creationId xmlns:a16="http://schemas.microsoft.com/office/drawing/2014/main" id="{E84BBC64-8046-4C27-A05B-0DBF347F4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7714" y="2637012"/>
              <a:ext cx="1200478" cy="515423"/>
            </a:xfrm>
            <a:prstGeom prst="rect">
              <a:avLst/>
            </a:prstGeom>
          </p:spPr>
        </p:pic>
        <p:pic>
          <p:nvPicPr>
            <p:cNvPr id="201" name="그림 200">
              <a:extLst>
                <a:ext uri="{FF2B5EF4-FFF2-40B4-BE49-F238E27FC236}">
                  <a16:creationId xmlns:a16="http://schemas.microsoft.com/office/drawing/2014/main" id="{721A4A40-0881-4D40-A1E8-4E218E402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6364" y="2637012"/>
              <a:ext cx="1184169" cy="515423"/>
            </a:xfrm>
            <a:prstGeom prst="rect">
              <a:avLst/>
            </a:prstGeom>
          </p:spPr>
        </p:pic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0A876D8E-B0A7-4F91-941B-BAA6E35A8748}"/>
                </a:ext>
              </a:extLst>
            </p:cNvPr>
            <p:cNvSpPr txBox="1"/>
            <p:nvPr/>
          </p:nvSpPr>
          <p:spPr>
            <a:xfrm>
              <a:off x="3429090" y="3253182"/>
              <a:ext cx="1157726" cy="2308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900" b="1">
                  <a:latin typeface="Calibri" pitchFamily="34" charset="0"/>
                  <a:ea typeface="맑은 고딕" pitchFamily="50" charset="-127"/>
                </a:rPr>
                <a:t>Without gap filler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B9439AD-4621-44B6-AE47-DDFBBD28BE00}"/>
                </a:ext>
              </a:extLst>
            </p:cNvPr>
            <p:cNvSpPr txBox="1"/>
            <p:nvPr/>
          </p:nvSpPr>
          <p:spPr>
            <a:xfrm>
              <a:off x="4689585" y="3253182"/>
              <a:ext cx="1157726" cy="2308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ko-KR" sz="900" b="1">
                  <a:latin typeface="Calibri" pitchFamily="34" charset="0"/>
                  <a:ea typeface="맑은 고딕" pitchFamily="50" charset="-127"/>
                </a:rPr>
                <a:t>With gap filler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10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C8DD4921-0E59-4FDD-969E-31549D8F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4863"/>
            <a:ext cx="7886700" cy="993775"/>
          </a:xfrm>
        </p:spPr>
        <p:txBody>
          <a:bodyPr anchor="ctr"/>
          <a:lstStyle/>
          <a:p>
            <a:pPr algn="ctr"/>
            <a:r>
              <a:rPr lang="en-US" altLang="ko-KR" sz="4000" b="1"/>
              <a:t>Objective</a:t>
            </a:r>
            <a:endParaRPr lang="ko-KR" altLang="en-US" sz="4000" b="1"/>
          </a:p>
        </p:txBody>
      </p:sp>
    </p:spTree>
    <p:extLst>
      <p:ext uri="{BB962C8B-B14F-4D97-AF65-F5344CB8AC3E}">
        <p14:creationId xmlns:p14="http://schemas.microsoft.com/office/powerpoint/2010/main" val="317460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AD7BC5-DB0E-44CE-86B7-31AC7DC4DC2B}"/>
              </a:ext>
            </a:extLst>
          </p:cNvPr>
          <p:cNvSpPr txBox="1">
            <a:spLocks/>
          </p:cNvSpPr>
          <p:nvPr/>
        </p:nvSpPr>
        <p:spPr>
          <a:xfrm>
            <a:off x="380999" y="273845"/>
            <a:ext cx="8369807" cy="40241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/>
              <a:t>Objective</a:t>
            </a:r>
            <a:endParaRPr lang="en-US" sz="2800" b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5A2B62-3B41-4615-87EF-1C235F9A3888}"/>
              </a:ext>
            </a:extLst>
          </p:cNvPr>
          <p:cNvSpPr txBox="1"/>
          <p:nvPr/>
        </p:nvSpPr>
        <p:spPr>
          <a:xfrm>
            <a:off x="6644640" y="464932"/>
            <a:ext cx="2156598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ko-KR" sz="1200" i="1">
                <a:latin typeface="Calibri" pitchFamily="34" charset="0"/>
                <a:ea typeface="맑은 고딕" pitchFamily="50" charset="-127"/>
              </a:rPr>
              <a:t>ANOVA: Analysis of Variance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261FA3F-7B35-4A90-B3D9-0FF31F678E4E}"/>
              </a:ext>
            </a:extLst>
          </p:cNvPr>
          <p:cNvGrpSpPr/>
          <p:nvPr/>
        </p:nvGrpSpPr>
        <p:grpSpPr>
          <a:xfrm>
            <a:off x="464794" y="919632"/>
            <a:ext cx="8222006" cy="2277593"/>
            <a:chOff x="464794" y="1005357"/>
            <a:chExt cx="8222006" cy="2277593"/>
          </a:xfrm>
        </p:grpSpPr>
        <p:sp>
          <p:nvSpPr>
            <p:cNvPr id="26" name="모서리가 둥근 직사각형 5">
              <a:extLst>
                <a:ext uri="{FF2B5EF4-FFF2-40B4-BE49-F238E27FC236}">
                  <a16:creationId xmlns:a16="http://schemas.microsoft.com/office/drawing/2014/main" id="{0DA410BB-41F5-4BEC-96E6-E75BA3D5AED6}"/>
                </a:ext>
              </a:extLst>
            </p:cNvPr>
            <p:cNvSpPr/>
            <p:nvPr/>
          </p:nvSpPr>
          <p:spPr>
            <a:xfrm>
              <a:off x="464794" y="1146272"/>
              <a:ext cx="8222006" cy="2136678"/>
            </a:xfrm>
            <a:prstGeom prst="roundRect">
              <a:avLst>
                <a:gd name="adj" fmla="val 4177"/>
              </a:avLst>
            </a:prstGeom>
            <a:solidFill>
              <a:schemeClr val="bg1"/>
            </a:solidFill>
            <a:ln w="25400">
              <a:solidFill>
                <a:srgbClr val="C0504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16000" rIns="216000" anchor="t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1600" b="1">
                <a:solidFill>
                  <a:schemeClr val="tx1"/>
                </a:solidFill>
              </a:endParaRPr>
            </a:p>
          </p:txBody>
        </p:sp>
        <p:sp>
          <p:nvSpPr>
            <p:cNvPr id="44" name="모서리가 둥근 직사각형 7">
              <a:extLst>
                <a:ext uri="{FF2B5EF4-FFF2-40B4-BE49-F238E27FC236}">
                  <a16:creationId xmlns:a16="http://schemas.microsoft.com/office/drawing/2014/main" id="{7209121E-7A63-4ADF-AFA8-4F0787625CE1}"/>
                </a:ext>
              </a:extLst>
            </p:cNvPr>
            <p:cNvSpPr/>
            <p:nvPr/>
          </p:nvSpPr>
          <p:spPr>
            <a:xfrm>
              <a:off x="742950" y="1421699"/>
              <a:ext cx="7667625" cy="590300"/>
            </a:xfrm>
            <a:prstGeom prst="roundRect">
              <a:avLst>
                <a:gd name="adj" fmla="val 12323"/>
              </a:avLst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ko-KR" sz="16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7" name="모서리가 둥근 직사각형 7">
              <a:extLst>
                <a:ext uri="{FF2B5EF4-FFF2-40B4-BE49-F238E27FC236}">
                  <a16:creationId xmlns:a16="http://schemas.microsoft.com/office/drawing/2014/main" id="{8796E311-AE36-4BC0-A6B1-111BB27AC11A}"/>
                </a:ext>
              </a:extLst>
            </p:cNvPr>
            <p:cNvSpPr/>
            <p:nvPr/>
          </p:nvSpPr>
          <p:spPr>
            <a:xfrm>
              <a:off x="867174" y="1972177"/>
              <a:ext cx="7430754" cy="1219200"/>
            </a:xfrm>
            <a:prstGeom prst="roundRect">
              <a:avLst>
                <a:gd name="adj" fmla="val 4306"/>
              </a:avLst>
            </a:prstGeom>
            <a:no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</a:rPr>
                <a:t>Design of experiments using the orthogonal array method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</a:rPr>
                <a:t>Sensitivity analysis through statistical methods such as range analysis and ANOVA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</a:rPr>
                <a:t>Comparison of key factors according to different cooling methods </a:t>
              </a:r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6E96ED39-1638-4D1B-8043-5F4E2A1726C9}"/>
                </a:ext>
              </a:extLst>
            </p:cNvPr>
            <p:cNvSpPr/>
            <p:nvPr/>
          </p:nvSpPr>
          <p:spPr>
            <a:xfrm>
              <a:off x="566183" y="1005357"/>
              <a:ext cx="3854015" cy="281092"/>
            </a:xfrm>
            <a:prstGeom prst="roundRect">
              <a:avLst>
                <a:gd name="adj" fmla="val 26232"/>
              </a:avLst>
            </a:prstGeom>
            <a:solidFill>
              <a:srgbClr val="C0504D"/>
            </a:solidFill>
            <a:ln w="19050"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latin typeface="Calibri" pitchFamily="34" charset="0"/>
                </a:rPr>
                <a:t>Main Objective</a:t>
              </a:r>
              <a:endParaRPr lang="ko-KR" altLang="en-U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7" name="모서리가 둥근 직사각형 7">
              <a:extLst>
                <a:ext uri="{FF2B5EF4-FFF2-40B4-BE49-F238E27FC236}">
                  <a16:creationId xmlns:a16="http://schemas.microsoft.com/office/drawing/2014/main" id="{DEA5147E-6CEE-4AC7-AF9E-EAB4C193C33C}"/>
                </a:ext>
              </a:extLst>
            </p:cNvPr>
            <p:cNvSpPr/>
            <p:nvPr/>
          </p:nvSpPr>
          <p:spPr>
            <a:xfrm>
              <a:off x="867174" y="1421699"/>
              <a:ext cx="7409652" cy="590300"/>
            </a:xfrm>
            <a:prstGeom prst="roundRect">
              <a:avLst>
                <a:gd name="adj" fmla="val 4306"/>
              </a:avLst>
            </a:prstGeom>
            <a:no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>
                  <a:solidFill>
                    <a:schemeClr val="tx1"/>
                  </a:solidFill>
                </a:rPr>
                <a:t>Sensitivity Analysis of Various Battery Cooling System under Fast Charging Conditions</a:t>
              </a:r>
              <a:endParaRPr lang="en-US" altLang="ko-KR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B257A0DD-0C11-4A6C-929B-B3FC8763B761}"/>
              </a:ext>
            </a:extLst>
          </p:cNvPr>
          <p:cNvGrpSpPr/>
          <p:nvPr/>
        </p:nvGrpSpPr>
        <p:grpSpPr>
          <a:xfrm>
            <a:off x="464794" y="3332475"/>
            <a:ext cx="8222005" cy="1289539"/>
            <a:chOff x="1014032" y="3370575"/>
            <a:chExt cx="7174325" cy="1289539"/>
          </a:xfrm>
        </p:grpSpPr>
        <p:sp>
          <p:nvSpPr>
            <p:cNvPr id="57" name="모서리가 둥근 직사각형 5">
              <a:extLst>
                <a:ext uri="{FF2B5EF4-FFF2-40B4-BE49-F238E27FC236}">
                  <a16:creationId xmlns:a16="http://schemas.microsoft.com/office/drawing/2014/main" id="{09FF7F8C-27FE-44CC-BA2B-28A3810F6B87}"/>
                </a:ext>
              </a:extLst>
            </p:cNvPr>
            <p:cNvSpPr/>
            <p:nvPr/>
          </p:nvSpPr>
          <p:spPr>
            <a:xfrm>
              <a:off x="1014032" y="3370575"/>
              <a:ext cx="3406166" cy="325917"/>
            </a:xfrm>
            <a:prstGeom prst="roundRect">
              <a:avLst>
                <a:gd name="adj" fmla="val 16193"/>
              </a:avLst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16000" rIns="216000" anchor="t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>
                  <a:solidFill>
                    <a:schemeClr val="tx1"/>
                  </a:solidFill>
                </a:rPr>
                <a:t>Battery thermal management</a:t>
              </a:r>
            </a:p>
          </p:txBody>
        </p:sp>
        <p:sp>
          <p:nvSpPr>
            <p:cNvPr id="58" name="모서리가 둥근 직사각형 5">
              <a:extLst>
                <a:ext uri="{FF2B5EF4-FFF2-40B4-BE49-F238E27FC236}">
                  <a16:creationId xmlns:a16="http://schemas.microsoft.com/office/drawing/2014/main" id="{40F6BAFE-A399-4EEE-A54F-1723F26F66B3}"/>
                </a:ext>
              </a:extLst>
            </p:cNvPr>
            <p:cNvSpPr/>
            <p:nvPr/>
          </p:nvSpPr>
          <p:spPr>
            <a:xfrm>
              <a:off x="1014032" y="3852386"/>
              <a:ext cx="3406166" cy="325917"/>
            </a:xfrm>
            <a:prstGeom prst="roundRect">
              <a:avLst>
                <a:gd name="adj" fmla="val 16193"/>
              </a:avLst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16000" rIns="216000" anchor="t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>
                  <a:solidFill>
                    <a:schemeClr val="tx1"/>
                  </a:solidFill>
                </a:rPr>
                <a:t>Single-sided/Double-sided cooling</a:t>
              </a:r>
            </a:p>
          </p:txBody>
        </p:sp>
        <p:sp>
          <p:nvSpPr>
            <p:cNvPr id="59" name="모서리가 둥근 직사각형 5">
              <a:extLst>
                <a:ext uri="{FF2B5EF4-FFF2-40B4-BE49-F238E27FC236}">
                  <a16:creationId xmlns:a16="http://schemas.microsoft.com/office/drawing/2014/main" id="{4B75790B-1A61-44AB-A6E3-4B9F9359B128}"/>
                </a:ext>
              </a:extLst>
            </p:cNvPr>
            <p:cNvSpPr/>
            <p:nvPr/>
          </p:nvSpPr>
          <p:spPr>
            <a:xfrm>
              <a:off x="4782191" y="3852386"/>
              <a:ext cx="3406166" cy="325917"/>
            </a:xfrm>
            <a:prstGeom prst="roundRect">
              <a:avLst>
                <a:gd name="adj" fmla="val 16193"/>
              </a:avLst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16000" rIns="216000" anchor="t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>
                  <a:solidFill>
                    <a:schemeClr val="tx1"/>
                  </a:solidFill>
                </a:rPr>
                <a:t>Orthogonal array test</a:t>
              </a:r>
            </a:p>
          </p:txBody>
        </p:sp>
        <p:sp>
          <p:nvSpPr>
            <p:cNvPr id="60" name="모서리가 둥근 직사각형 5">
              <a:extLst>
                <a:ext uri="{FF2B5EF4-FFF2-40B4-BE49-F238E27FC236}">
                  <a16:creationId xmlns:a16="http://schemas.microsoft.com/office/drawing/2014/main" id="{38DCB07B-1D42-4BA9-962E-FF3CC3968E9A}"/>
                </a:ext>
              </a:extLst>
            </p:cNvPr>
            <p:cNvSpPr/>
            <p:nvPr/>
          </p:nvSpPr>
          <p:spPr>
            <a:xfrm>
              <a:off x="4782191" y="3370575"/>
              <a:ext cx="3406166" cy="325917"/>
            </a:xfrm>
            <a:prstGeom prst="roundRect">
              <a:avLst>
                <a:gd name="adj" fmla="val 16193"/>
              </a:avLst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16000" rIns="216000" anchor="t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>
                  <a:solidFill>
                    <a:schemeClr val="tx1"/>
                  </a:solidFill>
                </a:rPr>
                <a:t>Li-ion battery</a:t>
              </a:r>
            </a:p>
          </p:txBody>
        </p:sp>
        <p:sp>
          <p:nvSpPr>
            <p:cNvPr id="61" name="모서리가 둥근 직사각형 5">
              <a:extLst>
                <a:ext uri="{FF2B5EF4-FFF2-40B4-BE49-F238E27FC236}">
                  <a16:creationId xmlns:a16="http://schemas.microsoft.com/office/drawing/2014/main" id="{8A5FA865-C516-4CDF-B588-E1AC6410727F}"/>
                </a:ext>
              </a:extLst>
            </p:cNvPr>
            <p:cNvSpPr/>
            <p:nvPr/>
          </p:nvSpPr>
          <p:spPr>
            <a:xfrm>
              <a:off x="1014032" y="4334197"/>
              <a:ext cx="3406166" cy="325917"/>
            </a:xfrm>
            <a:prstGeom prst="roundRect">
              <a:avLst>
                <a:gd name="adj" fmla="val 16193"/>
              </a:avLst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16000" rIns="216000" anchor="t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>
                  <a:solidFill>
                    <a:schemeClr val="tx1"/>
                  </a:solidFill>
                </a:rPr>
                <a:t>Computational Fluid Dynamics</a:t>
              </a:r>
            </a:p>
          </p:txBody>
        </p:sp>
        <p:sp>
          <p:nvSpPr>
            <p:cNvPr id="62" name="모서리가 둥근 직사각형 5">
              <a:extLst>
                <a:ext uri="{FF2B5EF4-FFF2-40B4-BE49-F238E27FC236}">
                  <a16:creationId xmlns:a16="http://schemas.microsoft.com/office/drawing/2014/main" id="{3DA66FD9-732A-42DE-BD4A-EC63F23475C8}"/>
                </a:ext>
              </a:extLst>
            </p:cNvPr>
            <p:cNvSpPr/>
            <p:nvPr/>
          </p:nvSpPr>
          <p:spPr>
            <a:xfrm>
              <a:off x="4782191" y="4334196"/>
              <a:ext cx="3406166" cy="325917"/>
            </a:xfrm>
            <a:prstGeom prst="roundRect">
              <a:avLst>
                <a:gd name="adj" fmla="val 16193"/>
              </a:avLst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16000" rIns="216000" anchor="t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>
                  <a:solidFill>
                    <a:schemeClr val="tx1"/>
                  </a:solidFill>
                </a:rPr>
                <a:t>Sensitivity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1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C8DD4921-0E59-4FDD-969E-31549D8F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4863"/>
            <a:ext cx="7886700" cy="993775"/>
          </a:xfrm>
        </p:spPr>
        <p:txBody>
          <a:bodyPr anchor="ctr"/>
          <a:lstStyle/>
          <a:p>
            <a:pPr algn="ctr"/>
            <a:r>
              <a:rPr lang="en-US" altLang="ko-KR" sz="4000" b="1"/>
              <a:t>Methodology</a:t>
            </a:r>
            <a:endParaRPr lang="ko-KR" altLang="en-US" sz="4000" b="1"/>
          </a:p>
        </p:txBody>
      </p:sp>
    </p:spTree>
    <p:extLst>
      <p:ext uri="{BB962C8B-B14F-4D97-AF65-F5344CB8AC3E}">
        <p14:creationId xmlns:p14="http://schemas.microsoft.com/office/powerpoint/2010/main" val="2576960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764B843F86745ABA63C00F7238EC0" ma:contentTypeVersion="18" ma:contentTypeDescription="Create a new document." ma:contentTypeScope="" ma:versionID="981a15c99f6cb83d6172824fb9239b50">
  <xsd:schema xmlns:xsd="http://www.w3.org/2001/XMLSchema" xmlns:xs="http://www.w3.org/2001/XMLSchema" xmlns:p="http://schemas.microsoft.com/office/2006/metadata/properties" xmlns:ns2="07a04399-c7e5-4fcf-b735-2678e6fed458" xmlns:ns3="63bcba6c-a169-4f7f-9622-66e1309e9900" targetNamespace="http://schemas.microsoft.com/office/2006/metadata/properties" ma:root="true" ma:fieldsID="a0fa2637f1b40fe599f4bb50bc3a021c" ns2:_="" ns3:_="">
    <xsd:import namespace="07a04399-c7e5-4fcf-b735-2678e6fed458"/>
    <xsd:import namespace="63bcba6c-a169-4f7f-9622-66e1309e9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04399-c7e5-4fcf-b735-2678e6fed4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13b2ed-c304-4591-a7c9-eb826bf95b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cba6c-a169-4f7f-9622-66e1309e990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dfcacdf-b702-44f0-ac36-c9d63de21d8c}" ma:internalName="TaxCatchAll" ma:showField="CatchAllData" ma:web="63bcba6c-a169-4f7f-9622-66e1309e9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04399-c7e5-4fcf-b735-2678e6fed458">
      <Terms xmlns="http://schemas.microsoft.com/office/infopath/2007/PartnerControls"/>
    </lcf76f155ced4ddcb4097134ff3c332f>
    <TaxCatchAll xmlns="63bcba6c-a169-4f7f-9622-66e1309e99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52A3F7-DA7A-421C-BF80-748D41A67DFA}">
  <ds:schemaRefs>
    <ds:schemaRef ds:uri="07a04399-c7e5-4fcf-b735-2678e6fed458"/>
    <ds:schemaRef ds:uri="63bcba6c-a169-4f7f-9622-66e1309e99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CC6DA17-B042-4E4F-AC60-B99E50B34DD0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63bcba6c-a169-4f7f-9622-66e1309e9900"/>
    <ds:schemaRef ds:uri="http://schemas.openxmlformats.org/package/2006/metadata/core-properties"/>
    <ds:schemaRef ds:uri="07a04399-c7e5-4fcf-b735-2678e6fed458"/>
    <ds:schemaRef ds:uri="http://schemas.microsoft.com/office/2006/documentManagement/types"/>
    <ds:schemaRef ds:uri="http://purl.org/dc/elements/1.1/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6241542-829C-476C-9205-8310A68D99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5184</TotalTime>
  <Words>2576</Words>
  <Application>Microsoft Office PowerPoint</Application>
  <PresentationFormat>화면 슬라이드 쇼(16:9)</PresentationFormat>
  <Paragraphs>589</Paragraphs>
  <Slides>32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5" baseType="lpstr">
      <vt:lpstr>Aptos</vt:lpstr>
      <vt:lpstr>HY헤드라인M</vt:lpstr>
      <vt:lpstr>ＭＳ Ｐゴシック</vt:lpstr>
      <vt:lpstr>ProximaNova-Regular</vt:lpstr>
      <vt:lpstr>맑은 고딕</vt:lpstr>
      <vt:lpstr>바탕</vt:lpstr>
      <vt:lpstr>Arial</vt:lpstr>
      <vt:lpstr>Calibri</vt:lpstr>
      <vt:lpstr>Calibri Light</vt:lpstr>
      <vt:lpstr>Cambria Math</vt:lpstr>
      <vt:lpstr>Tahoma</vt:lpstr>
      <vt:lpstr>Wingdings</vt:lpstr>
      <vt:lpstr>Office Theme</vt:lpstr>
      <vt:lpstr>Sensitivity Analysis of Various Cooling Methods  for Battery Thermal Management  Under Fast Charging Conditions Using CFD Simulation</vt:lpstr>
      <vt:lpstr>Outline</vt:lpstr>
      <vt:lpstr>Introduction</vt:lpstr>
      <vt:lpstr>Introduction - Growth of EV Adoption</vt:lpstr>
      <vt:lpstr>PowerPoint 프레젠테이션</vt:lpstr>
      <vt:lpstr>PowerPoint 프레젠테이션</vt:lpstr>
      <vt:lpstr>Objective</vt:lpstr>
      <vt:lpstr>PowerPoint 프레젠테이션</vt:lpstr>
      <vt:lpstr>Methodology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Results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</vt:lpstr>
      <vt:lpstr>PowerPoint 프레젠테이션</vt:lpstr>
      <vt:lpstr>PowerPoint 프레젠테이션</vt:lpstr>
      <vt:lpstr>Appendix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Schall</dc:creator>
  <cp:lastModifiedBy>LeeSangYeop</cp:lastModifiedBy>
  <cp:revision>1271</cp:revision>
  <dcterms:created xsi:type="dcterms:W3CDTF">2023-08-28T14:19:58Z</dcterms:created>
  <dcterms:modified xsi:type="dcterms:W3CDTF">2025-05-31T07:42:12Z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0x010100325764B843F86745ABA63C00F7238EC0</vt:lpwstr>
  </property>
  <property fmtid="{D5CDD505-2E9C-101B-9397-08002B2CF9AE}" pid="3" name="MediaServiceImageTags">
    <vt:lpwstr/>
  </property>
</Properties>
</file>