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  <p:sldMasterId id="2147483675" r:id="rId5"/>
  </p:sldMasterIdLst>
  <p:notesMasterIdLst>
    <p:notesMasterId r:id="rId36"/>
  </p:notesMasterIdLst>
  <p:sldIdLst>
    <p:sldId id="263" r:id="rId6"/>
    <p:sldId id="257" r:id="rId7"/>
    <p:sldId id="259" r:id="rId8"/>
    <p:sldId id="269" r:id="rId9"/>
    <p:sldId id="270" r:id="rId10"/>
    <p:sldId id="294" r:id="rId11"/>
    <p:sldId id="264" r:id="rId12"/>
    <p:sldId id="265" r:id="rId13"/>
    <p:sldId id="266" r:id="rId14"/>
    <p:sldId id="267" r:id="rId15"/>
    <p:sldId id="283" r:id="rId16"/>
    <p:sldId id="286" r:id="rId17"/>
    <p:sldId id="271" r:id="rId18"/>
    <p:sldId id="272" r:id="rId19"/>
    <p:sldId id="273" r:id="rId20"/>
    <p:sldId id="274" r:id="rId21"/>
    <p:sldId id="284" r:id="rId22"/>
    <p:sldId id="276" r:id="rId23"/>
    <p:sldId id="277" r:id="rId24"/>
    <p:sldId id="278" r:id="rId25"/>
    <p:sldId id="279" r:id="rId26"/>
    <p:sldId id="280" r:id="rId27"/>
    <p:sldId id="291" r:id="rId28"/>
    <p:sldId id="292" r:id="rId29"/>
    <p:sldId id="293" r:id="rId30"/>
    <p:sldId id="288" r:id="rId31"/>
    <p:sldId id="289" r:id="rId32"/>
    <p:sldId id="290" r:id="rId33"/>
    <p:sldId id="268" r:id="rId34"/>
    <p:sldId id="260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203864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6F3AF4-DD0C-4E08-B365-7F601858C674}" v="2" dt="2025-04-22T14:14:42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94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91192887943264"/>
          <c:y val="0.1232135752426189"/>
          <c:w val="0.72791719482928496"/>
          <c:h val="0.841543949611205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6F-4CFF-B9C1-BDD63DAD238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6F-4CFF-B9C1-BDD63DAD238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6F-4CFF-B9C1-BDD63DAD2383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6F-4CFF-B9C1-BDD63DAD2383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66F-4CFF-B9C1-BDD63DAD2383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66F-4CFF-B9C1-BDD63DAD238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6F-4CFF-B9C1-BDD63DAD2383}"/>
                </c:ext>
              </c:extLst>
            </c:dLbl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E66F-4CFF-B9C1-BDD63DAD2383}"/>
                </c:ext>
              </c:extLst>
            </c:dLbl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E66F-4CFF-B9C1-BDD63DAD2383}"/>
                </c:ext>
              </c:extLst>
            </c:dLbl>
            <c:dLbl>
              <c:idx val="5"/>
              <c:layout>
                <c:manualLayout>
                  <c:x val="-0.17939562926303634"/>
                  <c:y val="3.86974640790027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66F-4CFF-B9C1-BDD63DAD238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ko-K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Sheet1!$N$2:$S$2</c:f>
              <c:strCache>
                <c:ptCount val="6"/>
                <c:pt idx="0">
                  <c:v>H2</c:v>
                </c:pt>
                <c:pt idx="1">
                  <c:v>EMC</c:v>
                </c:pt>
                <c:pt idx="2">
                  <c:v>O2</c:v>
                </c:pt>
                <c:pt idx="3">
                  <c:v>CO2</c:v>
                </c:pt>
                <c:pt idx="4">
                  <c:v>C2H4</c:v>
                </c:pt>
                <c:pt idx="5">
                  <c:v>POF3</c:v>
                </c:pt>
              </c:strCache>
            </c:strRef>
          </c:cat>
          <c:val>
            <c:numRef>
              <c:f>Sheet1!$N$3:$S$3</c:f>
              <c:numCache>
                <c:formatCode>General</c:formatCode>
                <c:ptCount val="6"/>
                <c:pt idx="0">
                  <c:v>2.164E-4</c:v>
                </c:pt>
                <c:pt idx="1">
                  <c:v>0.42349999999999999</c:v>
                </c:pt>
                <c:pt idx="2">
                  <c:v>1.8835999999999999</c:v>
                </c:pt>
                <c:pt idx="3">
                  <c:v>0.4778</c:v>
                </c:pt>
                <c:pt idx="4">
                  <c:v>0.63790000000000002</c:v>
                </c:pt>
                <c:pt idx="5">
                  <c:v>8.7029999999999996E-2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66F-4CFF-B9C1-BDD63DAD2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500" b="0"/>
              <a:t>Vent Gas Composition(%)</a:t>
            </a:r>
            <a:endParaRPr lang="ko-KR" sz="1500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Experiment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070502385068772E-17"/>
                  <c:y val="7.1613050778439108E-3"/>
                </c:manualLayout>
              </c:layout>
              <c:tx>
                <c:rich>
                  <a:bodyPr/>
                  <a:lstStyle/>
                  <a:p>
                    <a:fld id="{EF7E60C0-C24C-41E0-803F-E6ACD663636C}" type="VALUE">
                      <a:rPr lang="en-US" altLang="ko-KR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96C-4664-AD0A-84B9C36CDDDB}"/>
                </c:ext>
              </c:extLst>
            </c:dLbl>
            <c:dLbl>
              <c:idx val="2"/>
              <c:layout>
                <c:manualLayout>
                  <c:x val="-2.6819985317544724E-2"/>
                  <c:y val="2.1186684041449321E-3"/>
                </c:manualLayout>
              </c:layout>
              <c:tx>
                <c:rich>
                  <a:bodyPr/>
                  <a:lstStyle/>
                  <a:p>
                    <a:fld id="{D3AD46BD-70AD-481C-B5E1-9E5DC61DA70B}" type="VALUE">
                      <a:rPr lang="en-US" altLang="ko-KR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96C-4664-AD0A-84B9C36CDDDB}"/>
                </c:ext>
              </c:extLst>
            </c:dLbl>
            <c:dLbl>
              <c:idx val="3"/>
              <c:layout>
                <c:manualLayout>
                  <c:x val="-1.7225527935990019E-2"/>
                  <c:y val="0"/>
                </c:manualLayout>
              </c:layout>
              <c:tx>
                <c:rich>
                  <a:bodyPr/>
                  <a:lstStyle/>
                  <a:p>
                    <a:fld id="{F17D1BAB-95F0-49F6-97DC-F0E8C41513FE}" type="VALUE">
                      <a:rPr lang="en-US" altLang="ko-KR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96C-4664-AD0A-84B9C36CDDDB}"/>
                </c:ext>
              </c:extLst>
            </c:dLbl>
            <c:dLbl>
              <c:idx val="5"/>
              <c:layout>
                <c:manualLayout>
                  <c:x val="-1.6935348187909312E-2"/>
                  <c:y val="0"/>
                </c:manualLayout>
              </c:layout>
              <c:tx>
                <c:rich>
                  <a:bodyPr/>
                  <a:lstStyle/>
                  <a:p>
                    <a:fld id="{5DE2EF84-B156-409E-AA05-9C9DC8189E46}" type="VALUE">
                      <a:rPr lang="en-US" altLang="ko-KR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96C-4664-AD0A-84B9C36CDDDB}"/>
                </c:ext>
              </c:extLst>
            </c:dLbl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H2</c:v>
                </c:pt>
                <c:pt idx="1">
                  <c:v>CO</c:v>
                </c:pt>
                <c:pt idx="2">
                  <c:v>CO2</c:v>
                </c:pt>
                <c:pt idx="3">
                  <c:v>CH4</c:v>
                </c:pt>
                <c:pt idx="4">
                  <c:v>O2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21.2</c:v>
                </c:pt>
                <c:pt idx="1">
                  <c:v>27.7</c:v>
                </c:pt>
                <c:pt idx="2">
                  <c:v>30.8</c:v>
                </c:pt>
                <c:pt idx="3">
                  <c:v>6.1</c:v>
                </c:pt>
                <c:pt idx="4">
                  <c:v>0</c:v>
                </c:pt>
                <c:pt idx="5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6C-4664-AD0A-84B9C36CDD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Model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492461447580082E-2"/>
                  <c:y val="6.4837385902377616E-3"/>
                </c:manualLayout>
              </c:layout>
              <c:tx>
                <c:rich>
                  <a:bodyPr/>
                  <a:lstStyle/>
                  <a:p>
                    <a:fld id="{AC19DAC5-E310-4B93-A86F-D4CC864BC706}" type="VALUE">
                      <a:rPr lang="en-US" altLang="ko-KR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96C-4664-AD0A-84B9C36CDDDB}"/>
                </c:ext>
              </c:extLst>
            </c:dLbl>
            <c:dLbl>
              <c:idx val="2"/>
              <c:layout>
                <c:manualLayout>
                  <c:x val="2.1388756823139737E-3"/>
                  <c:y val="3.2418179195952577E-3"/>
                </c:manualLayout>
              </c:layout>
              <c:tx>
                <c:rich>
                  <a:bodyPr/>
                  <a:lstStyle/>
                  <a:p>
                    <a:fld id="{D5EB2FDD-3579-4C09-99A0-5258E0DF245A}" type="VALUE">
                      <a:rPr lang="en-US" altLang="ko-KR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96C-4664-AD0A-84B9C36CDDDB}"/>
                </c:ext>
              </c:extLst>
            </c:dLbl>
            <c:dLbl>
              <c:idx val="5"/>
              <c:layout>
                <c:manualLayout>
                  <c:x val="1.4972129776197661E-2"/>
                  <c:y val="3.2418179195952577E-3"/>
                </c:manualLayout>
              </c:layout>
              <c:tx>
                <c:rich>
                  <a:bodyPr/>
                  <a:lstStyle/>
                  <a:p>
                    <a:fld id="{CDE6ABDE-A817-49E8-9D6C-272C584BEB5B}" type="VALUE">
                      <a:rPr lang="en-US" altLang="ko-KR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96C-4664-AD0A-84B9C36CDDDB}"/>
                </c:ext>
              </c:extLst>
            </c:dLbl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H2</c:v>
                </c:pt>
                <c:pt idx="1">
                  <c:v>CO</c:v>
                </c:pt>
                <c:pt idx="2">
                  <c:v>CO2</c:v>
                </c:pt>
                <c:pt idx="3">
                  <c:v>CH4</c:v>
                </c:pt>
                <c:pt idx="4">
                  <c:v>O2</c:v>
                </c:pt>
                <c:pt idx="5">
                  <c:v>Others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17.7</c:v>
                </c:pt>
                <c:pt idx="1">
                  <c:v>34.1</c:v>
                </c:pt>
                <c:pt idx="2">
                  <c:v>30.7</c:v>
                </c:pt>
                <c:pt idx="3">
                  <c:v>5.7</c:v>
                </c:pt>
                <c:pt idx="4">
                  <c:v>0</c:v>
                </c:pt>
                <c:pt idx="5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6C-4664-AD0A-84B9C36CDD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Previous research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2138092994995811E-2"/>
                  <c:y val="0"/>
                </c:manualLayout>
              </c:layout>
              <c:tx>
                <c:rich>
                  <a:bodyPr/>
                  <a:lstStyle/>
                  <a:p>
                    <a:fld id="{834A1D40-BD5B-4B90-ACD7-EDB3B4C15893}" type="VALUE">
                      <a:rPr lang="en-US" altLang="ko-KR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96C-4664-AD0A-84B9C36CDDDB}"/>
                </c:ext>
              </c:extLst>
            </c:dLbl>
            <c:dLbl>
              <c:idx val="4"/>
              <c:layout>
                <c:manualLayout>
                  <c:x val="-2.1388756823139737E-3"/>
                  <c:y val="-1.1886528390992322E-16"/>
                </c:manualLayout>
              </c:layout>
              <c:tx>
                <c:rich>
                  <a:bodyPr/>
                  <a:lstStyle/>
                  <a:p>
                    <a:fld id="{5C14F168-A191-4745-9883-1F62C09748DE}" type="VALUE">
                      <a:rPr lang="en-US" altLang="ko-KR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596C-4664-AD0A-84B9C36CDDDB}"/>
                </c:ext>
              </c:extLst>
            </c:dLbl>
            <c:dLbl>
              <c:idx val="5"/>
              <c:layout>
                <c:manualLayout>
                  <c:x val="1.2138035289427774E-2"/>
                  <c:y val="3.2418179195952577E-3"/>
                </c:manualLayout>
              </c:layout>
              <c:tx>
                <c:rich>
                  <a:bodyPr/>
                  <a:lstStyle/>
                  <a:p>
                    <a:fld id="{BAAF37C8-C756-4D86-A1C8-6B34EC5C8FC4}" type="VALUE">
                      <a:rPr lang="en-US" altLang="ko-KR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96C-4664-AD0A-84B9C36CDDDB}"/>
                </c:ext>
              </c:extLst>
            </c:dLbl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H2</c:v>
                </c:pt>
                <c:pt idx="1">
                  <c:v>CO</c:v>
                </c:pt>
                <c:pt idx="2">
                  <c:v>CO2</c:v>
                </c:pt>
                <c:pt idx="3">
                  <c:v>CH4</c:v>
                </c:pt>
                <c:pt idx="4">
                  <c:v>O2</c:v>
                </c:pt>
                <c:pt idx="5">
                  <c:v>Others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0.81</c:v>
                </c:pt>
                <c:pt idx="1">
                  <c:v>42.1</c:v>
                </c:pt>
                <c:pt idx="2">
                  <c:v>37.9</c:v>
                </c:pt>
                <c:pt idx="3">
                  <c:v>1.62</c:v>
                </c:pt>
                <c:pt idx="4">
                  <c:v>11.7</c:v>
                </c:pt>
                <c:pt idx="5">
                  <c:v>5.99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96C-4664-AD0A-84B9C36CDD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0"/>
        <c:axId val="305326575"/>
        <c:axId val="305323247"/>
      </c:barChart>
      <c:catAx>
        <c:axId val="305326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ko-KR"/>
          </a:p>
        </c:txPr>
        <c:crossAx val="305323247"/>
        <c:crosses val="autoZero"/>
        <c:auto val="1"/>
        <c:lblAlgn val="ctr"/>
        <c:lblOffset val="100"/>
        <c:noMultiLvlLbl val="0"/>
      </c:catAx>
      <c:valAx>
        <c:axId val="305323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ko-KR"/>
          </a:p>
        </c:txPr>
        <c:crossAx val="305326575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ko-KR"/>
          </a:p>
        </c:txPr>
      </c:legendEntry>
      <c:layout>
        <c:manualLayout>
          <c:xMode val="edge"/>
          <c:yMode val="edge"/>
          <c:x val="0.71272841317437008"/>
          <c:y val="0.19877353771892148"/>
          <c:w val="0.25168821960681687"/>
          <c:h val="0.176091795011965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8916-E1A4-481C-8742-C8B09DD98C20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B4BD4-0CE4-4732-865F-4AA0132AC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8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2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32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31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47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81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70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69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87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93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49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14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24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36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93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35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59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219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36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2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36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36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62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45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18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4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7ED680-4E24-5E42-813F-8D69D70754C3}"/>
              </a:ext>
            </a:extLst>
          </p:cNvPr>
          <p:cNvCxnSpPr>
            <a:cxnSpLocks/>
          </p:cNvCxnSpPr>
          <p:nvPr userDrawn="1"/>
        </p:nvCxnSpPr>
        <p:spPr>
          <a:xfrm>
            <a:off x="381000" y="742950"/>
            <a:ext cx="8369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CC6C976-D184-464C-9064-1C7F44A31227}"/>
              </a:ext>
            </a:extLst>
          </p:cNvPr>
          <p:cNvSpPr/>
          <p:nvPr userDrawn="1"/>
        </p:nvSpPr>
        <p:spPr>
          <a:xfrm>
            <a:off x="271810" y="4692923"/>
            <a:ext cx="26237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>
                <a:latin typeface="Arial" panose="020B0604020202020204" pitchFamily="34" charset="0"/>
                <a:cs typeface="Arial" panose="020B0604020202020204" pitchFamily="34" charset="0"/>
              </a:rPr>
              <a:t>SAE International®</a:t>
            </a:r>
          </a:p>
          <a:p>
            <a:r>
              <a:rPr lang="en-US" sz="80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TMSS 2025</a:t>
            </a: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42FE0B-CA9C-6D4A-AA86-A90F58A9FAEA}"/>
              </a:ext>
            </a:extLst>
          </p:cNvPr>
          <p:cNvSpPr/>
          <p:nvPr userDrawn="1"/>
        </p:nvSpPr>
        <p:spPr>
          <a:xfrm>
            <a:off x="6886096" y="4797907"/>
            <a:ext cx="19637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8D8A4392-6EB1-D247-92EE-538B37AF4DD6}" type="slidenum">
              <a:rPr lang="en-US" sz="800" smtClean="0"/>
              <a:pPr algn="r"/>
              <a:t>‹#›</a:t>
            </a:fld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7BE11-864B-CF48-B6C8-D8FACF961A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999" y="931915"/>
            <a:ext cx="8369807" cy="369430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76D64C-A4A2-922F-3CC5-48AEA2CAE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D2E289-810E-7182-672C-4DD7EF3D99A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B23ED-E1BA-D468-B5C3-750FCB07E5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E95415-8A76-4F3A-8717-CD79460D9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2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1075" y="2724151"/>
            <a:ext cx="5926873" cy="101593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1075" y="3868616"/>
            <a:ext cx="5926873" cy="1274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628B42-8455-CB41-8130-60D681F7ABC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97775" y="4140200"/>
            <a:ext cx="1263650" cy="774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200" b="0" i="0" u="none" strike="noStrike" smtClean="0"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b="0" i="0" u="none" strike="noStrike">
                <a:solidFill>
                  <a:srgbClr val="222222"/>
                </a:solidFill>
                <a:effectLst/>
                <a:latin typeface="ProximaNova-Regular"/>
              </a:rPr>
              <a:t>Insert your company's logo here.</a:t>
            </a:r>
            <a:endParaRPr lang="en-US"/>
          </a:p>
        </p:txBody>
      </p:sp>
      <p:pic>
        <p:nvPicPr>
          <p:cNvPr id="5" name="Picture 4" descr="A car with a white door&#10;&#10;AI-generated content may be incorrect.">
            <a:extLst>
              <a:ext uri="{FF2B5EF4-FFF2-40B4-BE49-F238E27FC236}">
                <a16:creationId xmlns:a16="http://schemas.microsoft.com/office/drawing/2014/main" id="{E605F198-A734-B493-34A5-920F31FDFE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1626"/>
          <a:stretch/>
        </p:blipFill>
        <p:spPr>
          <a:xfrm>
            <a:off x="0" y="0"/>
            <a:ext cx="9144000" cy="17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7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ar&#10;&#10;Description automatically generated">
            <a:extLst>
              <a:ext uri="{FF2B5EF4-FFF2-40B4-BE49-F238E27FC236}">
                <a16:creationId xmlns:a16="http://schemas.microsoft.com/office/drawing/2014/main" id="{95C4B0BB-1622-4E38-AE8A-9A584F6FB7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8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2B0AAA-FF8D-1327-6E74-A54B59F6C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A7E7CA-50F7-58CB-8897-3B5E287E1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E95415-8A76-4F3A-8717-CD79460D9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6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0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emf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12.png"/><Relationship Id="rId5" Type="http://schemas.openxmlformats.org/officeDocument/2006/relationships/image" Target="../media/image60.png"/><Relationship Id="rId10" Type="http://schemas.openxmlformats.org/officeDocument/2006/relationships/image" Target="../media/image110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00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17D8-DB45-D1CC-A702-825BC2A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Methodology (Heat generation model)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3150FCE-4811-6CA0-BD04-039B5ED07E0F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80998" y="2795467"/>
                <a:ext cx="8369807" cy="176530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/>
                  <a:t>Decomposition rate</a:t>
                </a: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ko-KR" alt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ko-KR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ko-KR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ko-KR" alt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altLang="ko-KR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ko-KR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sz="1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sz="1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ko-KR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𝑅𝑇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sz="1200"/>
                  <a:t> </a:t>
                </a:r>
                <a:r>
                  <a:rPr lang="en-US" sz="1000"/>
                  <a:t>(</a:t>
                </a:r>
                <a14:m>
                  <m:oMath xmlns:m="http://schemas.openxmlformats.org/officeDocument/2006/math">
                    <m:r>
                      <a:rPr lang="ko-KR" altLang="en-US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ko-KR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𝑐𝑜𝑛𝑣𝑒𝑟𝑠𝑖𝑜𝑛</m:t>
                    </m:r>
                    <m:r>
                      <a:rPr lang="en-US" altLang="ko-KR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𝑟𝑎𝑡𝑖𝑜</m:t>
                    </m:r>
                  </m:oMath>
                </a14:m>
                <a:r>
                  <a:rPr lang="en-US" altLang="ko-KR" sz="10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ko-KR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ko-KR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𝑓𝑟𝑒𝑞𝑢𝑒𝑛𝑐𝑦</m:t>
                    </m:r>
                    <m:r>
                      <a:rPr lang="en-US" altLang="ko-KR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𝑓𝑎𝑐𝑡𝑜𝑟</m:t>
                    </m:r>
                    <m:r>
                      <m:rPr>
                        <m:nor/>
                      </m:rPr>
                      <a:rPr lang="en-US" altLang="ko-KR" sz="1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sz="1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ko-KR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ko-KR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𝑟𝑒𝑎𝑐𝑡𝑖𝑜𝑛</m:t>
                    </m:r>
                    <m:r>
                      <a:rPr lang="en-US" altLang="ko-KR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𝑜𝑟𝑑𝑒𝑟</m:t>
                    </m:r>
                    <m:r>
                      <m:rPr>
                        <m:nor/>
                      </m:rPr>
                      <a:rPr lang="en-US" altLang="ko-KR" sz="1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ko-KR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ko-KR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𝑎𝑐𝑡𝑖𝑣𝑎𝑡𝑖𝑜𝑛</m:t>
                    </m:r>
                    <m:r>
                      <a:rPr lang="en-US" altLang="ko-KR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𝑒𝑛𝑒𝑟𝑔𝑦</m:t>
                    </m:r>
                    <m:r>
                      <m:rPr>
                        <m:nor/>
                      </m:rPr>
                      <a:rPr lang="ko-KR" altLang="en-US" sz="1000" dirty="0">
                        <a:solidFill>
                          <a:prstClr val="black"/>
                        </a:solidFill>
                        <a:latin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10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)</a:t>
                </a:r>
                <a:endParaRPr lang="en-US" sz="1000"/>
              </a:p>
              <a:p>
                <a:pPr marL="0" indent="0">
                  <a:buNone/>
                </a:pPr>
                <a:r>
                  <a:rPr lang="en-US" sz="1800"/>
                  <a:t>Heat generation rate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𝑅𝑒𝑎𝑐𝑡𝑖𝑜𝑛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𝑅𝑒𝑎𝑐𝑡𝑖𝑜𝑛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∙ </m:t>
                    </m:r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𝐶𝑜𝑚𝑝𝑜𝑛𝑒𝑛𝑡</m:t>
                        </m:r>
                        <m:r>
                          <a:rPr lang="en-US" altLang="ko-K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𝑖𝑛𝑖𝑡𝑖𝑎𝑙</m:t>
                        </m:r>
                        <m:r>
                          <a:rPr lang="en-US" altLang="ko-K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𝑚𝑎𝑠𝑠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∙</m:t>
                    </m:r>
                    <m:f>
                      <m:f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ko-KR" sz="1200" i="1">
                                <a:latin typeface="Cambria Math" panose="02040503050406030204" pitchFamily="18" charset="0"/>
                              </a:rPr>
                              <m:t>𝑅𝑒𝑎𝑐𝑡𝑖𝑜𝑛</m:t>
                            </m:r>
                          </m:sub>
                        </m:sSub>
                      </m:num>
                      <m:den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altLang="ko-KR" sz="1200" i="1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𝑇𝑜𝑡𝑎𝑙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𝐴𝑛𝑜𝑑𝑒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𝐴𝑛𝑜𝑑𝑒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𝐴𝑛𝑜𝑑𝑒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𝐶𝑎𝑡h𝑜𝑑𝑒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𝐶𝑎𝑡h𝑜𝑑𝑒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𝐶𝑎𝑡h𝑜𝑑𝑒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𝐸𝑙𝑒𝑐𝑡𝑟𝑜𝑙𝑦𝑡𝑒</m:t>
                        </m:r>
                      </m:sub>
                    </m:sSub>
                  </m:oMath>
                </a14:m>
                <a:endParaRPr lang="en-US" sz="160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3150FCE-4811-6CA0-BD04-039B5ED07E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80998" y="2795467"/>
                <a:ext cx="8369807" cy="1765301"/>
              </a:xfrm>
              <a:blipFill>
                <a:blip r:embed="rId3"/>
                <a:stretch>
                  <a:fillRect l="-583" t="-3460" b="-41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F0A0A8DC-C183-435F-BBE7-A33575C542A8}"/>
              </a:ext>
            </a:extLst>
          </p:cNvPr>
          <p:cNvGrpSpPr/>
          <p:nvPr/>
        </p:nvGrpSpPr>
        <p:grpSpPr>
          <a:xfrm>
            <a:off x="216359" y="1042556"/>
            <a:ext cx="3985932" cy="1499441"/>
            <a:chOff x="380999" y="973834"/>
            <a:chExt cx="3985932" cy="1499441"/>
          </a:xfrm>
        </p:grpSpPr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1E5A0AC6-0675-476B-9E85-07B0A8902663}"/>
                </a:ext>
              </a:extLst>
            </p:cNvPr>
            <p:cNvSpPr/>
            <p:nvPr/>
          </p:nvSpPr>
          <p:spPr>
            <a:xfrm>
              <a:off x="2936148" y="1126396"/>
              <a:ext cx="668024" cy="12102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9A740310-9762-478D-A42F-CF09E74016A6}"/>
                </a:ext>
              </a:extLst>
            </p:cNvPr>
            <p:cNvSpPr/>
            <p:nvPr/>
          </p:nvSpPr>
          <p:spPr>
            <a:xfrm>
              <a:off x="1203815" y="1126396"/>
              <a:ext cx="668024" cy="12102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9" name="그림 68">
              <a:extLst>
                <a:ext uri="{FF2B5EF4-FFF2-40B4-BE49-F238E27FC236}">
                  <a16:creationId xmlns:a16="http://schemas.microsoft.com/office/drawing/2014/main" id="{7054FAC0-4E14-4018-BFA8-2A0753FC8F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91" b="50287"/>
            <a:stretch/>
          </p:blipFill>
          <p:spPr>
            <a:xfrm>
              <a:off x="3018644" y="1284255"/>
              <a:ext cx="574368" cy="471698"/>
            </a:xfrm>
            <a:prstGeom prst="rect">
              <a:avLst/>
            </a:prstGeom>
          </p:spPr>
        </p:pic>
        <p:pic>
          <p:nvPicPr>
            <p:cNvPr id="70" name="그림 69">
              <a:extLst>
                <a:ext uri="{FF2B5EF4-FFF2-40B4-BE49-F238E27FC236}">
                  <a16:creationId xmlns:a16="http://schemas.microsoft.com/office/drawing/2014/main" id="{EC500F39-BF93-4909-9B27-5D1A3FB86A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91" b="50287"/>
            <a:stretch/>
          </p:blipFill>
          <p:spPr>
            <a:xfrm>
              <a:off x="3018644" y="1810450"/>
              <a:ext cx="574368" cy="471698"/>
            </a:xfrm>
            <a:prstGeom prst="rect">
              <a:avLst/>
            </a:prstGeom>
          </p:spPr>
        </p:pic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ED8C03C1-8556-42A4-96BE-90A1B1C245D8}"/>
                </a:ext>
              </a:extLst>
            </p:cNvPr>
            <p:cNvSpPr/>
            <p:nvPr/>
          </p:nvSpPr>
          <p:spPr>
            <a:xfrm>
              <a:off x="1874538" y="1126396"/>
              <a:ext cx="1061020" cy="121024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평행 사변형 71">
              <a:extLst>
                <a:ext uri="{FF2B5EF4-FFF2-40B4-BE49-F238E27FC236}">
                  <a16:creationId xmlns:a16="http://schemas.microsoft.com/office/drawing/2014/main" id="{D6EFCC57-941E-4B16-82AF-A81A983124D9}"/>
                </a:ext>
              </a:extLst>
            </p:cNvPr>
            <p:cNvSpPr/>
            <p:nvPr/>
          </p:nvSpPr>
          <p:spPr>
            <a:xfrm>
              <a:off x="1244416" y="1212815"/>
              <a:ext cx="210584" cy="157859"/>
            </a:xfrm>
            <a:prstGeom prst="parallelogram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평행 사변형 72">
              <a:extLst>
                <a:ext uri="{FF2B5EF4-FFF2-40B4-BE49-F238E27FC236}">
                  <a16:creationId xmlns:a16="http://schemas.microsoft.com/office/drawing/2014/main" id="{633331BA-5FB7-4B85-A01D-59608E609484}"/>
                </a:ext>
              </a:extLst>
            </p:cNvPr>
            <p:cNvSpPr/>
            <p:nvPr/>
          </p:nvSpPr>
          <p:spPr>
            <a:xfrm>
              <a:off x="1424337" y="1212815"/>
              <a:ext cx="210584" cy="157859"/>
            </a:xfrm>
            <a:prstGeom prst="parallelogram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평행 사변형 73">
              <a:extLst>
                <a:ext uri="{FF2B5EF4-FFF2-40B4-BE49-F238E27FC236}">
                  <a16:creationId xmlns:a16="http://schemas.microsoft.com/office/drawing/2014/main" id="{81A778D2-9AAD-4E8D-A9E5-6C00EA310D71}"/>
                </a:ext>
              </a:extLst>
            </p:cNvPr>
            <p:cNvSpPr/>
            <p:nvPr/>
          </p:nvSpPr>
          <p:spPr>
            <a:xfrm>
              <a:off x="1600376" y="1212815"/>
              <a:ext cx="210584" cy="157859"/>
            </a:xfrm>
            <a:prstGeom prst="parallelogram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평행 사변형 74">
              <a:extLst>
                <a:ext uri="{FF2B5EF4-FFF2-40B4-BE49-F238E27FC236}">
                  <a16:creationId xmlns:a16="http://schemas.microsoft.com/office/drawing/2014/main" id="{5A98FB0F-C4FA-4B21-AE1F-AA1A99810B1E}"/>
                </a:ext>
              </a:extLst>
            </p:cNvPr>
            <p:cNvSpPr/>
            <p:nvPr/>
          </p:nvSpPr>
          <p:spPr>
            <a:xfrm>
              <a:off x="1240489" y="1503373"/>
              <a:ext cx="210584" cy="157859"/>
            </a:xfrm>
            <a:prstGeom prst="parallelogram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평행 사변형 75">
              <a:extLst>
                <a:ext uri="{FF2B5EF4-FFF2-40B4-BE49-F238E27FC236}">
                  <a16:creationId xmlns:a16="http://schemas.microsoft.com/office/drawing/2014/main" id="{4DFBD2DE-26BC-4E77-AD3E-78D9FF78F084}"/>
                </a:ext>
              </a:extLst>
            </p:cNvPr>
            <p:cNvSpPr/>
            <p:nvPr/>
          </p:nvSpPr>
          <p:spPr>
            <a:xfrm>
              <a:off x="1415477" y="1503373"/>
              <a:ext cx="210584" cy="157859"/>
            </a:xfrm>
            <a:prstGeom prst="parallelogram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평행 사변형 76">
              <a:extLst>
                <a:ext uri="{FF2B5EF4-FFF2-40B4-BE49-F238E27FC236}">
                  <a16:creationId xmlns:a16="http://schemas.microsoft.com/office/drawing/2014/main" id="{08601AF1-E1CF-4661-829E-84691E87AA45}"/>
                </a:ext>
              </a:extLst>
            </p:cNvPr>
            <p:cNvSpPr/>
            <p:nvPr/>
          </p:nvSpPr>
          <p:spPr>
            <a:xfrm>
              <a:off x="1591515" y="1503373"/>
              <a:ext cx="210584" cy="157859"/>
            </a:xfrm>
            <a:prstGeom prst="parallelogram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평행 사변형 77">
              <a:extLst>
                <a:ext uri="{FF2B5EF4-FFF2-40B4-BE49-F238E27FC236}">
                  <a16:creationId xmlns:a16="http://schemas.microsoft.com/office/drawing/2014/main" id="{810F41F6-0C00-4A74-8CA5-26394569946A}"/>
                </a:ext>
              </a:extLst>
            </p:cNvPr>
            <p:cNvSpPr/>
            <p:nvPr/>
          </p:nvSpPr>
          <p:spPr>
            <a:xfrm>
              <a:off x="1239484" y="1793931"/>
              <a:ext cx="210584" cy="157859"/>
            </a:xfrm>
            <a:prstGeom prst="parallelogram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평행 사변형 78">
              <a:extLst>
                <a:ext uri="{FF2B5EF4-FFF2-40B4-BE49-F238E27FC236}">
                  <a16:creationId xmlns:a16="http://schemas.microsoft.com/office/drawing/2014/main" id="{035BAE25-699E-4540-B90B-26E681E83FCC}"/>
                </a:ext>
              </a:extLst>
            </p:cNvPr>
            <p:cNvSpPr/>
            <p:nvPr/>
          </p:nvSpPr>
          <p:spPr>
            <a:xfrm>
              <a:off x="1415782" y="1793931"/>
              <a:ext cx="210584" cy="157859"/>
            </a:xfrm>
            <a:prstGeom prst="parallelogram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평행 사변형 79">
              <a:extLst>
                <a:ext uri="{FF2B5EF4-FFF2-40B4-BE49-F238E27FC236}">
                  <a16:creationId xmlns:a16="http://schemas.microsoft.com/office/drawing/2014/main" id="{6FC523F0-0D4E-4592-ABC7-1623DC36DFAD}"/>
                </a:ext>
              </a:extLst>
            </p:cNvPr>
            <p:cNvSpPr/>
            <p:nvPr/>
          </p:nvSpPr>
          <p:spPr>
            <a:xfrm>
              <a:off x="1595443" y="1793931"/>
              <a:ext cx="210584" cy="157859"/>
            </a:xfrm>
            <a:prstGeom prst="parallelogram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평행 사변형 80">
              <a:extLst>
                <a:ext uri="{FF2B5EF4-FFF2-40B4-BE49-F238E27FC236}">
                  <a16:creationId xmlns:a16="http://schemas.microsoft.com/office/drawing/2014/main" id="{9A94CCB4-1481-4668-B715-D5E83A46352D}"/>
                </a:ext>
              </a:extLst>
            </p:cNvPr>
            <p:cNvSpPr/>
            <p:nvPr/>
          </p:nvSpPr>
          <p:spPr>
            <a:xfrm>
              <a:off x="1234568" y="2078457"/>
              <a:ext cx="210584" cy="157859"/>
            </a:xfrm>
            <a:prstGeom prst="parallelogram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평행 사변형 81">
              <a:extLst>
                <a:ext uri="{FF2B5EF4-FFF2-40B4-BE49-F238E27FC236}">
                  <a16:creationId xmlns:a16="http://schemas.microsoft.com/office/drawing/2014/main" id="{1248C4CE-3467-4580-9C8E-E93187A504DE}"/>
                </a:ext>
              </a:extLst>
            </p:cNvPr>
            <p:cNvSpPr/>
            <p:nvPr/>
          </p:nvSpPr>
          <p:spPr>
            <a:xfrm>
              <a:off x="1414489" y="2078457"/>
              <a:ext cx="210584" cy="157859"/>
            </a:xfrm>
            <a:prstGeom prst="parallelogram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평행 사변형 82">
              <a:extLst>
                <a:ext uri="{FF2B5EF4-FFF2-40B4-BE49-F238E27FC236}">
                  <a16:creationId xmlns:a16="http://schemas.microsoft.com/office/drawing/2014/main" id="{2456B0AE-3CFB-4480-8E89-6EDF3ED0DDD3}"/>
                </a:ext>
              </a:extLst>
            </p:cNvPr>
            <p:cNvSpPr/>
            <p:nvPr/>
          </p:nvSpPr>
          <p:spPr>
            <a:xfrm>
              <a:off x="1590527" y="2078457"/>
              <a:ext cx="210584" cy="157859"/>
            </a:xfrm>
            <a:prstGeom prst="parallelogram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타원 83">
              <a:extLst>
                <a:ext uri="{FF2B5EF4-FFF2-40B4-BE49-F238E27FC236}">
                  <a16:creationId xmlns:a16="http://schemas.microsoft.com/office/drawing/2014/main" id="{14C44572-FB3C-402D-BF7F-A83FD34F86EE}"/>
                </a:ext>
              </a:extLst>
            </p:cNvPr>
            <p:cNvSpPr/>
            <p:nvPr/>
          </p:nvSpPr>
          <p:spPr>
            <a:xfrm>
              <a:off x="2174924" y="2131077"/>
              <a:ext cx="54769" cy="5262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타원 84">
              <a:extLst>
                <a:ext uri="{FF2B5EF4-FFF2-40B4-BE49-F238E27FC236}">
                  <a16:creationId xmlns:a16="http://schemas.microsoft.com/office/drawing/2014/main" id="{990D944F-7E36-4236-A8E4-2ECAFDFDD1C0}"/>
                </a:ext>
              </a:extLst>
            </p:cNvPr>
            <p:cNvSpPr/>
            <p:nvPr/>
          </p:nvSpPr>
          <p:spPr>
            <a:xfrm>
              <a:off x="1942702" y="1690644"/>
              <a:ext cx="54769" cy="5262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타원 85">
              <a:extLst>
                <a:ext uri="{FF2B5EF4-FFF2-40B4-BE49-F238E27FC236}">
                  <a16:creationId xmlns:a16="http://schemas.microsoft.com/office/drawing/2014/main" id="{396E2853-59E9-4624-BB96-90B0D82F431A}"/>
                </a:ext>
              </a:extLst>
            </p:cNvPr>
            <p:cNvSpPr/>
            <p:nvPr/>
          </p:nvSpPr>
          <p:spPr>
            <a:xfrm>
              <a:off x="1349708" y="1436419"/>
              <a:ext cx="54769" cy="5262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타원 86">
              <a:extLst>
                <a:ext uri="{FF2B5EF4-FFF2-40B4-BE49-F238E27FC236}">
                  <a16:creationId xmlns:a16="http://schemas.microsoft.com/office/drawing/2014/main" id="{3D060617-5845-4556-9FDF-44B07AB62924}"/>
                </a:ext>
              </a:extLst>
            </p:cNvPr>
            <p:cNvSpPr/>
            <p:nvPr/>
          </p:nvSpPr>
          <p:spPr>
            <a:xfrm>
              <a:off x="1493311" y="1383800"/>
              <a:ext cx="54769" cy="5262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타원 87">
              <a:extLst>
                <a:ext uri="{FF2B5EF4-FFF2-40B4-BE49-F238E27FC236}">
                  <a16:creationId xmlns:a16="http://schemas.microsoft.com/office/drawing/2014/main" id="{F475B275-A7A5-42FA-A6FE-809E688A3966}"/>
                </a:ext>
              </a:extLst>
            </p:cNvPr>
            <p:cNvSpPr/>
            <p:nvPr/>
          </p:nvSpPr>
          <p:spPr>
            <a:xfrm>
              <a:off x="1767158" y="1400674"/>
              <a:ext cx="54769" cy="5262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타원 88">
              <a:extLst>
                <a:ext uri="{FF2B5EF4-FFF2-40B4-BE49-F238E27FC236}">
                  <a16:creationId xmlns:a16="http://schemas.microsoft.com/office/drawing/2014/main" id="{F1424793-AF1A-4E5C-825D-A4D9B1D6FE70}"/>
                </a:ext>
              </a:extLst>
            </p:cNvPr>
            <p:cNvSpPr/>
            <p:nvPr/>
          </p:nvSpPr>
          <p:spPr>
            <a:xfrm>
              <a:off x="1459918" y="1712872"/>
              <a:ext cx="54769" cy="5262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타원 89">
              <a:extLst>
                <a:ext uri="{FF2B5EF4-FFF2-40B4-BE49-F238E27FC236}">
                  <a16:creationId xmlns:a16="http://schemas.microsoft.com/office/drawing/2014/main" id="{298B117E-5B1D-4959-8B91-A244751EB85C}"/>
                </a:ext>
              </a:extLst>
            </p:cNvPr>
            <p:cNvSpPr/>
            <p:nvPr/>
          </p:nvSpPr>
          <p:spPr>
            <a:xfrm>
              <a:off x="1339699" y="1963200"/>
              <a:ext cx="54769" cy="5262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타원 90">
              <a:extLst>
                <a:ext uri="{FF2B5EF4-FFF2-40B4-BE49-F238E27FC236}">
                  <a16:creationId xmlns:a16="http://schemas.microsoft.com/office/drawing/2014/main" id="{5AE11391-E1A7-48B4-96E9-97EE1CB9CA4A}"/>
                </a:ext>
              </a:extLst>
            </p:cNvPr>
            <p:cNvSpPr/>
            <p:nvPr/>
          </p:nvSpPr>
          <p:spPr>
            <a:xfrm>
              <a:off x="1778642" y="1995837"/>
              <a:ext cx="54769" cy="5262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타원 91">
              <a:extLst>
                <a:ext uri="{FF2B5EF4-FFF2-40B4-BE49-F238E27FC236}">
                  <a16:creationId xmlns:a16="http://schemas.microsoft.com/office/drawing/2014/main" id="{30030317-5232-4AFC-8181-A877D383B82A}"/>
                </a:ext>
              </a:extLst>
            </p:cNvPr>
            <p:cNvSpPr/>
            <p:nvPr/>
          </p:nvSpPr>
          <p:spPr>
            <a:xfrm>
              <a:off x="2039643" y="1295433"/>
              <a:ext cx="54769" cy="5262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타원 92">
              <a:extLst>
                <a:ext uri="{FF2B5EF4-FFF2-40B4-BE49-F238E27FC236}">
                  <a16:creationId xmlns:a16="http://schemas.microsoft.com/office/drawing/2014/main" id="{CFB71343-BDE7-4B92-A21F-2B695518A96B}"/>
                </a:ext>
              </a:extLst>
            </p:cNvPr>
            <p:cNvSpPr/>
            <p:nvPr/>
          </p:nvSpPr>
          <p:spPr>
            <a:xfrm>
              <a:off x="2672095" y="1963200"/>
              <a:ext cx="54769" cy="5262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타원 93">
              <a:extLst>
                <a:ext uri="{FF2B5EF4-FFF2-40B4-BE49-F238E27FC236}">
                  <a16:creationId xmlns:a16="http://schemas.microsoft.com/office/drawing/2014/main" id="{4C1F3F59-BE66-41BD-ABB5-03F2B709C1FC}"/>
                </a:ext>
              </a:extLst>
            </p:cNvPr>
            <p:cNvSpPr/>
            <p:nvPr/>
          </p:nvSpPr>
          <p:spPr>
            <a:xfrm>
              <a:off x="3256610" y="1386872"/>
              <a:ext cx="54769" cy="5262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타원 94">
              <a:extLst>
                <a:ext uri="{FF2B5EF4-FFF2-40B4-BE49-F238E27FC236}">
                  <a16:creationId xmlns:a16="http://schemas.microsoft.com/office/drawing/2014/main" id="{A04029EE-0CBB-4A70-B74A-F24910283A5E}"/>
                </a:ext>
              </a:extLst>
            </p:cNvPr>
            <p:cNvSpPr/>
            <p:nvPr/>
          </p:nvSpPr>
          <p:spPr>
            <a:xfrm>
              <a:off x="2753153" y="1436419"/>
              <a:ext cx="54769" cy="5262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타원 95">
              <a:extLst>
                <a:ext uri="{FF2B5EF4-FFF2-40B4-BE49-F238E27FC236}">
                  <a16:creationId xmlns:a16="http://schemas.microsoft.com/office/drawing/2014/main" id="{2F56B4C5-3BB4-4AC8-B9EC-F401574C746B}"/>
                </a:ext>
              </a:extLst>
            </p:cNvPr>
            <p:cNvSpPr/>
            <p:nvPr/>
          </p:nvSpPr>
          <p:spPr>
            <a:xfrm>
              <a:off x="3438181" y="1542268"/>
              <a:ext cx="54769" cy="5262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타원 96">
              <a:extLst>
                <a:ext uri="{FF2B5EF4-FFF2-40B4-BE49-F238E27FC236}">
                  <a16:creationId xmlns:a16="http://schemas.microsoft.com/office/drawing/2014/main" id="{42793D88-A96D-48F4-9076-F2465DBDEBB6}"/>
                </a:ext>
              </a:extLst>
            </p:cNvPr>
            <p:cNvSpPr/>
            <p:nvPr/>
          </p:nvSpPr>
          <p:spPr>
            <a:xfrm>
              <a:off x="3275599" y="1729643"/>
              <a:ext cx="54769" cy="5262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타원 97">
              <a:extLst>
                <a:ext uri="{FF2B5EF4-FFF2-40B4-BE49-F238E27FC236}">
                  <a16:creationId xmlns:a16="http://schemas.microsoft.com/office/drawing/2014/main" id="{604DBD89-0604-4F3C-97DE-DE9890374DA4}"/>
                </a:ext>
              </a:extLst>
            </p:cNvPr>
            <p:cNvSpPr/>
            <p:nvPr/>
          </p:nvSpPr>
          <p:spPr>
            <a:xfrm>
              <a:off x="3165410" y="2072766"/>
              <a:ext cx="54769" cy="5262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타원 98">
              <a:extLst>
                <a:ext uri="{FF2B5EF4-FFF2-40B4-BE49-F238E27FC236}">
                  <a16:creationId xmlns:a16="http://schemas.microsoft.com/office/drawing/2014/main" id="{5F4FD337-C4B5-4811-95AF-40308D4194B3}"/>
                </a:ext>
              </a:extLst>
            </p:cNvPr>
            <p:cNvSpPr/>
            <p:nvPr/>
          </p:nvSpPr>
          <p:spPr>
            <a:xfrm>
              <a:off x="3447226" y="2076101"/>
              <a:ext cx="54769" cy="5262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0" name="그림 99">
              <a:extLst>
                <a:ext uri="{FF2B5EF4-FFF2-40B4-BE49-F238E27FC236}">
                  <a16:creationId xmlns:a16="http://schemas.microsoft.com/office/drawing/2014/main" id="{C0B541F6-023A-4881-A26B-90827F4BC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64493" y="1696858"/>
              <a:ext cx="142876" cy="137268"/>
            </a:xfrm>
            <a:prstGeom prst="rect">
              <a:avLst/>
            </a:prstGeom>
          </p:spPr>
        </p:pic>
        <p:pic>
          <p:nvPicPr>
            <p:cNvPr id="101" name="그림 100">
              <a:extLst>
                <a:ext uri="{FF2B5EF4-FFF2-40B4-BE49-F238E27FC236}">
                  <a16:creationId xmlns:a16="http://schemas.microsoft.com/office/drawing/2014/main" id="{6D6CB72E-DA95-423E-9994-03834A141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619" y="1701978"/>
              <a:ext cx="142384" cy="136796"/>
            </a:xfrm>
            <a:prstGeom prst="rect">
              <a:avLst/>
            </a:prstGeom>
          </p:spPr>
        </p:pic>
        <p:sp>
          <p:nvSpPr>
            <p:cNvPr id="102" name="직사각형 101">
              <a:extLst>
                <a:ext uri="{FF2B5EF4-FFF2-40B4-BE49-F238E27FC236}">
                  <a16:creationId xmlns:a16="http://schemas.microsoft.com/office/drawing/2014/main" id="{F914B53C-510D-4CBD-B851-F4C4E245321A}"/>
                </a:ext>
              </a:extLst>
            </p:cNvPr>
            <p:cNvSpPr/>
            <p:nvPr/>
          </p:nvSpPr>
          <p:spPr>
            <a:xfrm>
              <a:off x="2892172" y="1126396"/>
              <a:ext cx="52497" cy="121024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직사각형 102">
              <a:extLst>
                <a:ext uri="{FF2B5EF4-FFF2-40B4-BE49-F238E27FC236}">
                  <a16:creationId xmlns:a16="http://schemas.microsoft.com/office/drawing/2014/main" id="{CF40C243-DFB4-4E0A-A9B1-1F19254F369C}"/>
                </a:ext>
              </a:extLst>
            </p:cNvPr>
            <p:cNvSpPr/>
            <p:nvPr/>
          </p:nvSpPr>
          <p:spPr>
            <a:xfrm>
              <a:off x="1203815" y="1126396"/>
              <a:ext cx="2399766" cy="121024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4" name="직선 연결선 103">
              <a:extLst>
                <a:ext uri="{FF2B5EF4-FFF2-40B4-BE49-F238E27FC236}">
                  <a16:creationId xmlns:a16="http://schemas.microsoft.com/office/drawing/2014/main" id="{2E45B8ED-B417-4DDA-8964-7B4D968AC672}"/>
                </a:ext>
              </a:extLst>
            </p:cNvPr>
            <p:cNvCxnSpPr>
              <a:stCxn id="71" idx="0"/>
              <a:endCxn id="71" idx="2"/>
            </p:cNvCxnSpPr>
            <p:nvPr/>
          </p:nvCxnSpPr>
          <p:spPr>
            <a:xfrm>
              <a:off x="2405048" y="1126396"/>
              <a:ext cx="0" cy="1210249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설명선: 선(강조선) 104">
              <a:extLst>
                <a:ext uri="{FF2B5EF4-FFF2-40B4-BE49-F238E27FC236}">
                  <a16:creationId xmlns:a16="http://schemas.microsoft.com/office/drawing/2014/main" id="{A3ECBB5F-AB37-4F1A-90EB-D892EA9D7628}"/>
                </a:ext>
              </a:extLst>
            </p:cNvPr>
            <p:cNvSpPr/>
            <p:nvPr/>
          </p:nvSpPr>
          <p:spPr>
            <a:xfrm>
              <a:off x="3698907" y="1417010"/>
              <a:ext cx="668024" cy="45719"/>
            </a:xfrm>
            <a:prstGeom prst="accentCallout1">
              <a:avLst>
                <a:gd name="adj1" fmla="val 47385"/>
                <a:gd name="adj2" fmla="val 13051"/>
                <a:gd name="adj3" fmla="val -17604"/>
                <a:gd name="adj4" fmla="val -32608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Anode</a:t>
              </a:r>
              <a:endParaRPr lang="ko-KR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설명선: 선(강조선) 105">
              <a:extLst>
                <a:ext uri="{FF2B5EF4-FFF2-40B4-BE49-F238E27FC236}">
                  <a16:creationId xmlns:a16="http://schemas.microsoft.com/office/drawing/2014/main" id="{3540DDFC-E236-4C99-A13F-BB67BBA73A49}"/>
                </a:ext>
              </a:extLst>
            </p:cNvPr>
            <p:cNvSpPr/>
            <p:nvPr/>
          </p:nvSpPr>
          <p:spPr>
            <a:xfrm>
              <a:off x="1083762" y="2427556"/>
              <a:ext cx="928636" cy="45719"/>
            </a:xfrm>
            <a:prstGeom prst="accentCallout1">
              <a:avLst>
                <a:gd name="adj1" fmla="val 63017"/>
                <a:gd name="adj2" fmla="val 91215"/>
                <a:gd name="adj3" fmla="val -346764"/>
                <a:gd name="adj4" fmla="val 11850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Electrolyte</a:t>
              </a:r>
              <a:endParaRPr lang="ko-KR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설명선: 선(강조선) 106">
              <a:extLst>
                <a:ext uri="{FF2B5EF4-FFF2-40B4-BE49-F238E27FC236}">
                  <a16:creationId xmlns:a16="http://schemas.microsoft.com/office/drawing/2014/main" id="{BFF0D9A7-B12B-4E02-A3BB-A876B6CCEE08}"/>
                </a:ext>
              </a:extLst>
            </p:cNvPr>
            <p:cNvSpPr/>
            <p:nvPr/>
          </p:nvSpPr>
          <p:spPr>
            <a:xfrm>
              <a:off x="2661962" y="2426297"/>
              <a:ext cx="923242" cy="45719"/>
            </a:xfrm>
            <a:prstGeom prst="accentCallout1">
              <a:avLst>
                <a:gd name="adj1" fmla="val 63017"/>
                <a:gd name="adj2" fmla="val 8890"/>
                <a:gd name="adj3" fmla="val -293392"/>
                <a:gd name="adj4" fmla="val -29347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Separator</a:t>
              </a:r>
              <a:endParaRPr lang="ko-KR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설명선: 선(강조선) 3">
              <a:extLst>
                <a:ext uri="{FF2B5EF4-FFF2-40B4-BE49-F238E27FC236}">
                  <a16:creationId xmlns:a16="http://schemas.microsoft.com/office/drawing/2014/main" id="{3540D5EA-445F-4763-9334-3E5CEE159BF2}"/>
                </a:ext>
              </a:extLst>
            </p:cNvPr>
            <p:cNvSpPr/>
            <p:nvPr/>
          </p:nvSpPr>
          <p:spPr>
            <a:xfrm>
              <a:off x="3085138" y="973834"/>
              <a:ext cx="452481" cy="50080"/>
            </a:xfrm>
            <a:prstGeom prst="accentCallout1">
              <a:avLst>
                <a:gd name="adj1" fmla="val 28161"/>
                <a:gd name="adj2" fmla="val 15626"/>
                <a:gd name="adj3" fmla="val 338383"/>
                <a:gd name="adj4" fmla="val -3520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SEI</a:t>
              </a:r>
              <a:endParaRPr lang="ko-KR" alt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설명선: 선(강조선) 64">
              <a:extLst>
                <a:ext uri="{FF2B5EF4-FFF2-40B4-BE49-F238E27FC236}">
                  <a16:creationId xmlns:a16="http://schemas.microsoft.com/office/drawing/2014/main" id="{0D095D4E-211F-49FB-B7F8-AB95AD5AD9FB}"/>
                </a:ext>
              </a:extLst>
            </p:cNvPr>
            <p:cNvSpPr/>
            <p:nvPr/>
          </p:nvSpPr>
          <p:spPr>
            <a:xfrm>
              <a:off x="380999" y="1940568"/>
              <a:ext cx="763609" cy="137890"/>
            </a:xfrm>
            <a:prstGeom prst="accentCallout1">
              <a:avLst>
                <a:gd name="adj1" fmla="val 59109"/>
                <a:gd name="adj2" fmla="val 89390"/>
                <a:gd name="adj3" fmla="val 49656"/>
                <a:gd name="adj4" fmla="val 123532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Cathode</a:t>
              </a:r>
              <a:endParaRPr lang="ko-KR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DB4B1A97-51A8-4000-B7BD-DA465C123181}"/>
                  </a:ext>
                </a:extLst>
              </p:cNvPr>
              <p:cNvSpPr txBox="1"/>
              <p:nvPr/>
            </p:nvSpPr>
            <p:spPr>
              <a:xfrm>
                <a:off x="4369277" y="1179187"/>
                <a:ext cx="4558364" cy="1264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5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𝑎𝑛𝑜𝑑𝑒</m:t>
                        </m:r>
                      </m:sub>
                    </m:sSub>
                  </m:oMath>
                </a14:m>
                <a:r>
                  <a:rPr lang="en-US" altLang="ko-KR" sz="150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	</a:t>
                </a:r>
                <a:r>
                  <a:rPr lang="en-US" altLang="ko-KR" sz="120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3 reactions, kinetic parameters from Ren et al.</a:t>
                </a:r>
                <a:endParaRPr lang="en-US" altLang="ko-KR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sz="15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5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en-US" altLang="ko-KR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ko-KR" sz="1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𝑡h</m:t>
                        </m:r>
                        <m:r>
                          <a:rPr lang="en-US" altLang="ko-KR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𝑜𝑑𝑒</m:t>
                        </m:r>
                      </m:sub>
                    </m:sSub>
                  </m:oMath>
                </a14:m>
                <a:r>
                  <a:rPr lang="en-US" altLang="ko-KR" sz="150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altLang="ko-KR" sz="12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3 reactions, kinetic parameters from Wang et al.</a:t>
                </a:r>
                <a:endParaRPr lang="en-US" altLang="ko-KR" sz="15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sz="15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5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𝑒𝑙𝑒𝑐𝑡𝑟𝑜𝑙𝑦𝑡𝑒</m:t>
                        </m:r>
                      </m:sub>
                    </m:sSub>
                  </m:oMath>
                </a14:m>
                <a:r>
                  <a:rPr lang="en-US" altLang="ko-KR" sz="150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altLang="ko-KR" sz="12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1 reactions, kinetic parameters from Kim et al.</a:t>
                </a:r>
                <a:endParaRPr lang="en-US" altLang="ko-KR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DB4B1A97-51A8-4000-B7BD-DA465C123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277" y="1179187"/>
                <a:ext cx="4558364" cy="1264642"/>
              </a:xfrm>
              <a:prstGeom prst="rect">
                <a:avLst/>
              </a:prstGeom>
              <a:blipFill>
                <a:blip r:embed="rId7"/>
                <a:stretch>
                  <a:fillRect b="-4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038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17D8-DB45-D1CC-A702-825BC2A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Methodology (Chemical reaction model)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42EC8A76-8FA5-4629-9D2F-2F7D511FB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966697"/>
              </p:ext>
            </p:extLst>
          </p:nvPr>
        </p:nvGraphicFramePr>
        <p:xfrm>
          <a:off x="3213605" y="923669"/>
          <a:ext cx="5537201" cy="3701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989">
                  <a:extLst>
                    <a:ext uri="{9D8B030D-6E8A-4147-A177-3AD203B41FA5}">
                      <a16:colId xmlns:a16="http://schemas.microsoft.com/office/drawing/2014/main" val="502425440"/>
                    </a:ext>
                  </a:extLst>
                </a:gridCol>
                <a:gridCol w="1759512">
                  <a:extLst>
                    <a:ext uri="{9D8B030D-6E8A-4147-A177-3AD203B41FA5}">
                      <a16:colId xmlns:a16="http://schemas.microsoft.com/office/drawing/2014/main" val="1090913364"/>
                    </a:ext>
                  </a:extLst>
                </a:gridCol>
                <a:gridCol w="2906700">
                  <a:extLst>
                    <a:ext uri="{9D8B030D-6E8A-4147-A177-3AD203B41FA5}">
                      <a16:colId xmlns:a16="http://schemas.microsoft.com/office/drawing/2014/main" val="687549151"/>
                    </a:ext>
                  </a:extLst>
                </a:gridCol>
              </a:tblGrid>
              <a:tr h="462738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Anode</a:t>
                      </a:r>
                      <a:br>
                        <a:rPr lang="en-US" altLang="ko-KR" sz="1200"/>
                      </a:br>
                      <a:r>
                        <a:rPr lang="en-US" altLang="ko-KR" sz="1200"/>
                        <a:t>reaction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p-SEI decomposition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</a:rPr>
                        <a:t>(CH</a:t>
                      </a:r>
                      <a:r>
                        <a:rPr lang="en-US" altLang="ko-KR" sz="1200" b="0" baseline="-2500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</a:rPr>
                        <a:t>2</a:t>
                      </a:r>
                      <a:r>
                        <a:rPr lang="en-US" altLang="ko-KR" sz="1200" b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</a:rPr>
                        <a:t>OCO</a:t>
                      </a:r>
                      <a:r>
                        <a:rPr lang="en-US" altLang="ko-KR" sz="1200" b="0" baseline="-2500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</a:rPr>
                        <a:t>2</a:t>
                      </a:r>
                      <a:r>
                        <a:rPr lang="en-US" altLang="ko-KR" sz="1200" b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</a:rPr>
                        <a:t>Li)</a:t>
                      </a:r>
                      <a:r>
                        <a:rPr lang="en-US" altLang="ko-KR" sz="1200" b="0" baseline="-2500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</a:rPr>
                        <a:t>2</a:t>
                      </a:r>
                      <a:r>
                        <a:rPr lang="en-US" altLang="ko-KR" sz="1200" b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</a:rPr>
                        <a:t> </a:t>
                      </a:r>
                      <a:r>
                        <a:rPr lang="en-US" altLang="ko-KR" sz="1200" b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 Li</a:t>
                      </a:r>
                      <a:r>
                        <a:rPr lang="en-US" altLang="ko-KR" sz="1200" b="0" baseline="-2500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altLang="ko-KR" sz="1200" b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CO</a:t>
                      </a:r>
                      <a:r>
                        <a:rPr lang="en-US" altLang="ko-KR" sz="1200" b="0" baseline="-2500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3</a:t>
                      </a:r>
                      <a:r>
                        <a:rPr lang="en-US" altLang="ko-KR" sz="1200" b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 + C</a:t>
                      </a:r>
                      <a:r>
                        <a:rPr lang="en-US" altLang="ko-KR" sz="1200" b="0" baseline="-2500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altLang="ko-KR" sz="1200" b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H</a:t>
                      </a:r>
                      <a:r>
                        <a:rPr lang="en-US" altLang="ko-KR" sz="1200" b="0" baseline="-2500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4</a:t>
                      </a:r>
                      <a:r>
                        <a:rPr lang="en-US" altLang="ko-KR" sz="1200" b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 + CO</a:t>
                      </a:r>
                      <a:r>
                        <a:rPr lang="en-US" altLang="ko-KR" sz="1200" b="0" baseline="-2500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altLang="ko-KR" sz="1200" b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 + 0.5O</a:t>
                      </a:r>
                      <a:r>
                        <a:rPr lang="en-US" altLang="ko-KR" sz="1200" b="0" baseline="-2500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2</a:t>
                      </a:r>
                      <a:endParaRPr lang="en-US" altLang="ko-KR" sz="1200" b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1729059"/>
                  </a:ext>
                </a:extLst>
              </a:tr>
              <a:tr h="4627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s-SEI regeneration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latin typeface="Calibri" pitchFamily="34" charset="0"/>
                          <a:ea typeface="+mn-ea"/>
                        </a:rPr>
                        <a:t>2Li + 2C</a:t>
                      </a:r>
                      <a:r>
                        <a:rPr lang="en-US" altLang="ko-KR" sz="1200" b="0" baseline="-25000">
                          <a:latin typeface="Calibri" pitchFamily="34" charset="0"/>
                          <a:ea typeface="+mn-ea"/>
                        </a:rPr>
                        <a:t>3</a:t>
                      </a:r>
                      <a:r>
                        <a:rPr lang="en-US" altLang="ko-KR" sz="1200" b="0">
                          <a:latin typeface="Calibri" pitchFamily="34" charset="0"/>
                          <a:ea typeface="+mn-ea"/>
                        </a:rPr>
                        <a:t>H</a:t>
                      </a:r>
                      <a:r>
                        <a:rPr lang="en-US" altLang="ko-KR" sz="1200" b="0" baseline="-25000">
                          <a:latin typeface="Calibri" pitchFamily="34" charset="0"/>
                          <a:ea typeface="+mn-ea"/>
                        </a:rPr>
                        <a:t>4</a:t>
                      </a:r>
                      <a:r>
                        <a:rPr lang="en-US" altLang="ko-KR" sz="1200" b="0">
                          <a:latin typeface="Calibri" pitchFamily="34" charset="0"/>
                          <a:ea typeface="+mn-ea"/>
                        </a:rPr>
                        <a:t>O</a:t>
                      </a:r>
                      <a:r>
                        <a:rPr lang="en-US" altLang="ko-KR" sz="1200" b="0" baseline="-25000">
                          <a:latin typeface="Calibri" pitchFamily="34" charset="0"/>
                          <a:ea typeface="+mn-ea"/>
                        </a:rPr>
                        <a:t>3</a:t>
                      </a:r>
                      <a:r>
                        <a:rPr lang="en-US" altLang="ko-KR" sz="1200" b="0">
                          <a:latin typeface="Calibri" pitchFamily="34" charset="0"/>
                          <a:ea typeface="+mn-ea"/>
                        </a:rPr>
                        <a:t> </a:t>
                      </a:r>
                      <a:r>
                        <a:rPr lang="en-US" altLang="ko-KR" sz="1200" b="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 (CH</a:t>
                      </a:r>
                      <a:r>
                        <a:rPr lang="en-US" altLang="ko-KR" sz="1200" b="0" baseline="-2500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altLang="ko-KR" sz="1200" b="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OCO</a:t>
                      </a:r>
                      <a:r>
                        <a:rPr lang="en-US" altLang="ko-KR" sz="1200" b="0" baseline="-2500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altLang="ko-KR" sz="1200" b="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Li)</a:t>
                      </a:r>
                      <a:r>
                        <a:rPr lang="en-US" altLang="ko-KR" sz="1200" b="0" baseline="-2500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altLang="ko-KR" sz="1200" b="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 + C</a:t>
                      </a:r>
                      <a:r>
                        <a:rPr lang="en-US" altLang="ko-KR" sz="1200" b="0" baseline="-2500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altLang="ko-KR" sz="1200" b="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H</a:t>
                      </a:r>
                      <a:r>
                        <a:rPr lang="en-US" altLang="ko-KR" sz="1200" b="0" baseline="-2500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295418"/>
                  </a:ext>
                </a:extLst>
              </a:tr>
              <a:tr h="4627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s-SEI decomposition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</a:rPr>
                        <a:t>Li</a:t>
                      </a:r>
                      <a:r>
                        <a:rPr lang="en-US" altLang="ko-KR" sz="1200" b="0" baseline="-2500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</a:rPr>
                        <a:t>2</a:t>
                      </a:r>
                      <a:r>
                        <a:rPr lang="en-US" altLang="ko-KR" sz="1200" b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</a:rPr>
                        <a:t>CO</a:t>
                      </a:r>
                      <a:r>
                        <a:rPr lang="en-US" altLang="ko-KR" sz="1200" b="0" baseline="-2500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</a:rPr>
                        <a:t>3</a:t>
                      </a:r>
                      <a:r>
                        <a:rPr lang="en-US" altLang="ko-KR" sz="1200" b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</a:rPr>
                        <a:t> + PF</a:t>
                      </a:r>
                      <a:r>
                        <a:rPr lang="en-US" altLang="ko-KR" sz="1200" b="0" baseline="-2500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</a:rPr>
                        <a:t>5</a:t>
                      </a:r>
                      <a:r>
                        <a:rPr lang="en-US" altLang="ko-KR" sz="1200" b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</a:rPr>
                        <a:t> </a:t>
                      </a:r>
                      <a:r>
                        <a:rPr lang="en-US" altLang="ko-KR" sz="1200" b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 2LiF + POF</a:t>
                      </a:r>
                      <a:r>
                        <a:rPr lang="en-US" altLang="ko-KR" sz="1200" b="0" baseline="-2500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3</a:t>
                      </a:r>
                      <a:r>
                        <a:rPr lang="en-US" altLang="ko-KR" sz="1200" b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 + CO</a:t>
                      </a:r>
                      <a:r>
                        <a:rPr lang="en-US" altLang="ko-KR" sz="1200" b="0" baseline="-2500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2</a:t>
                      </a:r>
                      <a:endParaRPr lang="en-US" altLang="ko-KR" sz="1200" b="0" baseline="-25000">
                        <a:latin typeface="Calibri" pitchFamily="34" charset="0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9847094"/>
                  </a:ext>
                </a:extLst>
              </a:tr>
              <a:tr h="4627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CMC decomposition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latin typeface="Calibri" pitchFamily="34" charset="0"/>
                          <a:ea typeface="+mn-ea"/>
                        </a:rPr>
                        <a:t>CMC-OH + Li </a:t>
                      </a:r>
                      <a:r>
                        <a:rPr lang="en-US" altLang="ko-KR" sz="1200" b="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 CMC-OLi + 0.5H</a:t>
                      </a:r>
                      <a:r>
                        <a:rPr lang="en-US" altLang="ko-KR" sz="1200" b="0" baseline="-2500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2</a:t>
                      </a:r>
                      <a:endParaRPr lang="en-US" altLang="ko-KR" sz="1200" b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927403"/>
                  </a:ext>
                </a:extLst>
              </a:tr>
              <a:tr h="462738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Cathode</a:t>
                      </a:r>
                      <a:br>
                        <a:rPr lang="en-US" altLang="ko-KR" sz="1200"/>
                      </a:br>
                      <a:r>
                        <a:rPr lang="en-US" altLang="ko-KR" sz="1200"/>
                        <a:t>reaction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Structural collapse</a:t>
                      </a:r>
                      <a:br>
                        <a:rPr lang="en-US" altLang="ko-KR" sz="1200"/>
                      </a:br>
                      <a:r>
                        <a:rPr lang="en-US" altLang="ko-KR" sz="1200"/>
                        <a:t>(Layered </a:t>
                      </a:r>
                      <a:r>
                        <a:rPr lang="en-US" altLang="ko-KR" sz="1200">
                          <a:sym typeface="Wingdings" panose="05000000000000000000" pitchFamily="2" charset="2"/>
                        </a:rPr>
                        <a:t> Spinel</a:t>
                      </a:r>
                      <a:r>
                        <a:rPr lang="en-US" altLang="ko-KR" sz="1200"/>
                        <a:t>)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>
                          <a:latin typeface="Calibri" pitchFamily="34" charset="0"/>
                          <a:ea typeface="+mn-ea"/>
                        </a:rPr>
                        <a:t>Li</a:t>
                      </a:r>
                      <a:r>
                        <a:rPr lang="en-US" altLang="ko-KR" sz="1200" b="0" baseline="-25000">
                          <a:latin typeface="Calibri" pitchFamily="34" charset="0"/>
                          <a:ea typeface="+mn-ea"/>
                        </a:rPr>
                        <a:t>0.2</a:t>
                      </a:r>
                      <a:r>
                        <a:rPr lang="en-US" altLang="ko-KR" sz="1200" b="0" baseline="0">
                          <a:latin typeface="Calibri" pitchFamily="34" charset="0"/>
                          <a:ea typeface="+mn-ea"/>
                        </a:rPr>
                        <a:t>MO</a:t>
                      </a:r>
                      <a:r>
                        <a:rPr lang="en-US" altLang="ko-KR" sz="1200" b="0" baseline="-25000">
                          <a:latin typeface="Calibri" pitchFamily="34" charset="0"/>
                          <a:ea typeface="+mn-ea"/>
                        </a:rPr>
                        <a:t>2</a:t>
                      </a:r>
                      <a:r>
                        <a:rPr lang="en-US" altLang="ko-KR" sz="1200" b="0">
                          <a:latin typeface="Calibri" pitchFamily="34" charset="0"/>
                          <a:ea typeface="+mn-ea"/>
                        </a:rPr>
                        <a:t> </a:t>
                      </a:r>
                      <a:r>
                        <a:rPr lang="en-US" altLang="ko-KR" sz="1200" b="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 0.4[Li</a:t>
                      </a:r>
                      <a:r>
                        <a:rPr lang="en-US" altLang="ko-KR" sz="1200" b="0" baseline="-2500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0.5</a:t>
                      </a:r>
                      <a:r>
                        <a:rPr lang="en-US" altLang="ko-KR" sz="1200" b="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MO</a:t>
                      </a:r>
                      <a:r>
                        <a:rPr lang="en-US" altLang="ko-KR" sz="1200" b="0" baseline="-2500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4</a:t>
                      </a:r>
                      <a:r>
                        <a:rPr lang="en-US" altLang="ko-KR" sz="1200" b="0" baseline="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]</a:t>
                      </a:r>
                      <a:r>
                        <a:rPr lang="en-US" altLang="ko-KR" sz="1200" b="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 + 0.2O</a:t>
                      </a:r>
                      <a:r>
                        <a:rPr lang="en-US" altLang="ko-KR" sz="1200" b="0" baseline="-2500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722700"/>
                  </a:ext>
                </a:extLst>
              </a:tr>
              <a:tr h="4627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Structural collapse</a:t>
                      </a:r>
                      <a:br>
                        <a:rPr lang="en-US" altLang="ko-KR" sz="1200"/>
                      </a:br>
                      <a:r>
                        <a:rPr lang="en-US" altLang="ko-KR" sz="1200"/>
                        <a:t>(Spinel </a:t>
                      </a:r>
                      <a:r>
                        <a:rPr lang="en-US" altLang="ko-KR" sz="1200">
                          <a:sym typeface="Wingdings" panose="05000000000000000000" pitchFamily="2" charset="2"/>
                        </a:rPr>
                        <a:t> Rock salt</a:t>
                      </a:r>
                      <a:r>
                        <a:rPr lang="en-US" altLang="ko-KR" sz="1200"/>
                        <a:t>)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0.4[Li</a:t>
                      </a:r>
                      <a:r>
                        <a:rPr lang="en-US" altLang="ko-KR" sz="1200" b="0" baseline="-2500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0.5</a:t>
                      </a:r>
                      <a:r>
                        <a:rPr lang="en-US" altLang="ko-KR" sz="1200" b="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MO</a:t>
                      </a:r>
                      <a:r>
                        <a:rPr lang="en-US" altLang="ko-KR" sz="1200" b="0" baseline="-2500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4</a:t>
                      </a:r>
                      <a:r>
                        <a:rPr lang="en-US" altLang="ko-KR" sz="1200" b="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]  Li</a:t>
                      </a:r>
                      <a:r>
                        <a:rPr lang="en-US" altLang="ko-KR" sz="1200" b="0" baseline="-2500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0.2</a:t>
                      </a:r>
                      <a:r>
                        <a:rPr lang="en-US" altLang="ko-KR" sz="1200" b="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MO</a:t>
                      </a:r>
                      <a:r>
                        <a:rPr lang="en-US" altLang="ko-KR" sz="1200" b="0" baseline="-2500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1.2</a:t>
                      </a:r>
                      <a:r>
                        <a:rPr lang="en-US" altLang="ko-KR" sz="1200" b="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 + 0.2O</a:t>
                      </a:r>
                      <a:r>
                        <a:rPr lang="en-US" altLang="ko-KR" sz="1200" b="0" baseline="-2500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2</a:t>
                      </a:r>
                      <a:endParaRPr lang="en-US" altLang="ko-KR" sz="1200" b="0">
                        <a:latin typeface="Calibri" pitchFamily="34" charset="0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6263522"/>
                  </a:ext>
                </a:extLst>
              </a:tr>
              <a:tr h="4627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PVDF decomposition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-CH</a:t>
                      </a:r>
                      <a:r>
                        <a:rPr lang="en-US" altLang="ko-KR" sz="1200" b="0" baseline="-2500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altLang="ko-KR" sz="1200" b="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-CF</a:t>
                      </a:r>
                      <a:r>
                        <a:rPr lang="en-US" altLang="ko-KR" sz="1200" b="0" baseline="-2500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altLang="ko-KR" sz="1200" b="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- + Li  LiF + -CH=CF- + 0.5H</a:t>
                      </a:r>
                      <a:r>
                        <a:rPr lang="en-US" altLang="ko-KR" sz="1200" b="0" baseline="-25000">
                          <a:latin typeface="Calibri" pitchFamily="34" charset="0"/>
                          <a:ea typeface="+mn-ea"/>
                          <a:sym typeface="Wingdings" panose="05000000000000000000" pitchFamily="2" charset="2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4073962"/>
                  </a:ext>
                </a:extLst>
              </a:tr>
              <a:tr h="4627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Electrolyte reaction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EMC evaporation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Liquid phase </a:t>
                      </a:r>
                      <a:r>
                        <a:rPr lang="en-US" altLang="ko-KR" sz="1200">
                          <a:sym typeface="Wingdings" panose="05000000000000000000" pitchFamily="2" charset="2"/>
                        </a:rPr>
                        <a:t> Gas phase</a:t>
                      </a:r>
                      <a:endParaRPr lang="ko-KR" altLang="en-US" sz="120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325625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C37A398-F9E4-4A54-A19D-3464C5E2FB75}"/>
              </a:ext>
            </a:extLst>
          </p:cNvPr>
          <p:cNvSpPr txBox="1"/>
          <p:nvPr/>
        </p:nvSpPr>
        <p:spPr>
          <a:xfrm>
            <a:off x="95756" y="2359122"/>
            <a:ext cx="3060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/>
              <a:t>Selection of chemical reactions suitable for NMC 811-based pouch cell through literature review</a:t>
            </a:r>
            <a:endParaRPr lang="ko-KR" altLang="en-US" sz="1600"/>
          </a:p>
        </p:txBody>
      </p:sp>
    </p:spTree>
    <p:extLst>
      <p:ext uri="{BB962C8B-B14F-4D97-AF65-F5344CB8AC3E}">
        <p14:creationId xmlns:p14="http://schemas.microsoft.com/office/powerpoint/2010/main" val="613727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17D8-DB45-D1CC-A702-825BC2A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Methodology (Chemical reaction model)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5F2579-EEE3-47B0-A198-46F0188A413F}"/>
                  </a:ext>
                </a:extLst>
              </p:cNvPr>
              <p:cNvSpPr txBox="1"/>
              <p:nvPr/>
            </p:nvSpPr>
            <p:spPr>
              <a:xfrm>
                <a:off x="380999" y="708615"/>
                <a:ext cx="5020605" cy="549509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 marR="0" algn="l" defTabSz="914400" rtl="0" eaLnBrk="1" fontAlgn="auto" latinLnBrk="1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</a:pPr>
                <a:r>
                  <a:rPr lang="en-US" altLang="ko-KR" sz="1500">
                    <a:solidFill>
                      <a:schemeClr val="tx1"/>
                    </a:solidFill>
                    <a:latin typeface="Arial" panose="020B0604020202020204" pitchFamily="34" charset="0"/>
                    <a:ea typeface="맑은 고딕" pitchFamily="50" charset="-127"/>
                    <a:cs typeface="Arial" panose="020B0604020202020204" pitchFamily="34" charset="0"/>
                  </a:rPr>
                  <a:t>Coupling decomposition rate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맑은 고딕" pitchFamily="50" charset="-127"/>
                          </a:rPr>
                        </m:ctrlPr>
                      </m:fPr>
                      <m:num>
                        <m:r>
                          <a:rPr lang="en-US" altLang="ko-KR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맑은 고딕" pitchFamily="50" charset="-127"/>
                          </a:rPr>
                          <m:t>𝑑𝑐</m:t>
                        </m:r>
                      </m:num>
                      <m:den>
                        <m:r>
                          <a:rPr lang="en-US" altLang="ko-KR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맑은 고딕" pitchFamily="50" charset="-127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altLang="ko-KR" sz="1500">
                    <a:solidFill>
                      <a:schemeClr val="tx1"/>
                    </a:solidFill>
                    <a:latin typeface="Arial" panose="020B0604020202020204" pitchFamily="34" charset="0"/>
                    <a:ea typeface="맑은 고딕" pitchFamily="50" charset="-127"/>
                    <a:cs typeface="Arial" panose="020B0604020202020204" pitchFamily="34" charset="0"/>
                  </a:rPr>
                  <a:t>) with chemical reactions</a:t>
                </a:r>
                <a:endParaRPr lang="ko-KR" altLang="en-US" sz="1500" dirty="0" err="1">
                  <a:solidFill>
                    <a:schemeClr val="tx1"/>
                  </a:soli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5F2579-EEE3-47B0-A198-46F0188A4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708615"/>
                <a:ext cx="5020605" cy="549509"/>
              </a:xfrm>
              <a:prstGeom prst="rect">
                <a:avLst/>
              </a:prstGeom>
              <a:blipFill>
                <a:blip r:embed="rId3"/>
                <a:stretch>
                  <a:fillRect l="-364" b="-22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C62CD9-04D5-4B5B-AEDB-D9F2FADE639B}"/>
                  </a:ext>
                </a:extLst>
              </p:cNvPr>
              <p:cNvSpPr txBox="1"/>
              <p:nvPr/>
            </p:nvSpPr>
            <p:spPr>
              <a:xfrm>
                <a:off x="2388686" y="1463366"/>
                <a:ext cx="429925" cy="618439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 marR="0" algn="l" defTabSz="914400" rtl="0" eaLnBrk="1" fontAlgn="auto" latinLnBrk="1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fPr>
                        <m:num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𝒅</m:t>
                          </m:r>
                          <m:r>
                            <a:rPr lang="ko-KR" alt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𝜶</m:t>
                          </m:r>
                        </m:num>
                        <m:den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ko-KR" altLang="en-US" sz="1200" b="1" dirty="0" err="1">
                  <a:solidFill>
                    <a:schemeClr val="tx1"/>
                  </a:soli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C62CD9-04D5-4B5B-AEDB-D9F2FADE6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686" y="1463366"/>
                <a:ext cx="429925" cy="618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2E1A7D-7F2F-4A88-A759-9E5768D64A73}"/>
                  </a:ext>
                </a:extLst>
              </p:cNvPr>
              <p:cNvSpPr txBox="1"/>
              <p:nvPr/>
            </p:nvSpPr>
            <p:spPr>
              <a:xfrm>
                <a:off x="3321811" y="1748819"/>
                <a:ext cx="2488182" cy="715581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 marR="0" algn="l" defTabSz="914400" rtl="0" eaLnBrk="1" fontAlgn="auto" latinLnBrk="1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</a:pPr>
                <a:r>
                  <a:rPr lang="en-US" altLang="ko-KR" sz="1500">
                    <a:solidFill>
                      <a:schemeClr val="tx1"/>
                    </a:solidFill>
                    <a:latin typeface="Arial" panose="020B0604020202020204" pitchFamily="34" charset="0"/>
                    <a:ea typeface="맑은 고딕" pitchFamily="50" charset="-127"/>
                    <a:cs typeface="Arial" panose="020B0604020202020204" pitchFamily="34" charset="0"/>
                  </a:rPr>
                  <a:t>Selected chemical reaction</a:t>
                </a:r>
              </a:p>
              <a:p>
                <a:pPr marR="0" algn="l" defTabSz="914400" rtl="0" eaLnBrk="1" fontAlgn="auto" latinLnBrk="1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맑은 고딕" pitchFamily="50" charset="-127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맑은 고딕" pitchFamily="50" charset="-127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맑은 고딕" pitchFamily="50" charset="-127"/>
                          <a:cs typeface="Arial" panose="020B0604020202020204" pitchFamily="34" charset="0"/>
                        </a:rPr>
                        <m:t>𝑩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맑은 고딕" pitchFamily="50" charset="-127"/>
                          <a:cs typeface="Arial" panose="020B0604020202020204" pitchFamily="34" charset="0"/>
                        </a:rPr>
                        <m:t> →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맑은 고딕" pitchFamily="50" charset="-127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맑은 고딕" pitchFamily="50" charset="-127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맑은 고딕" pitchFamily="50" charset="-127"/>
                          <a:cs typeface="Arial" panose="020B0604020202020204" pitchFamily="34" charset="0"/>
                        </a:rPr>
                        <m:t>𝑫</m:t>
                      </m:r>
                    </m:oMath>
                  </m:oMathPara>
                </a14:m>
                <a:endParaRPr lang="ko-KR" altLang="en-US" sz="1200" b="1" dirty="0" err="1">
                  <a:solidFill>
                    <a:schemeClr val="tx1"/>
                  </a:soli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2E1A7D-7F2F-4A88-A759-9E5768D64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811" y="1748819"/>
                <a:ext cx="2488182" cy="715581"/>
              </a:xfrm>
              <a:prstGeom prst="rect">
                <a:avLst/>
              </a:prstGeom>
              <a:blipFill>
                <a:blip r:embed="rId5"/>
                <a:stretch>
                  <a:fillRect l="-9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CB9BE555-0546-4143-855E-5E9A54A6CC2A}"/>
              </a:ext>
            </a:extLst>
          </p:cNvPr>
          <p:cNvSpPr/>
          <p:nvPr/>
        </p:nvSpPr>
        <p:spPr>
          <a:xfrm>
            <a:off x="545339" y="1757432"/>
            <a:ext cx="1518014" cy="618439"/>
          </a:xfrm>
          <a:prstGeom prst="roundRect">
            <a:avLst>
              <a:gd name="adj" fmla="val 8453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/>
              <a:t>Heat generation model</a:t>
            </a:r>
            <a:endParaRPr lang="ko-KR" altLang="en-US" sz="1500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27A9E25C-BECE-4AE5-83D4-CC4DADAA2F54}"/>
              </a:ext>
            </a:extLst>
          </p:cNvPr>
          <p:cNvCxnSpPr>
            <a:cxnSpLocks/>
          </p:cNvCxnSpPr>
          <p:nvPr/>
        </p:nvCxnSpPr>
        <p:spPr>
          <a:xfrm>
            <a:off x="2164706" y="2079700"/>
            <a:ext cx="87225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F25A5F97-FF16-487B-82D2-CBD7C95F19CD}"/>
              </a:ext>
            </a:extLst>
          </p:cNvPr>
          <p:cNvSpPr/>
          <p:nvPr/>
        </p:nvSpPr>
        <p:spPr>
          <a:xfrm>
            <a:off x="3143945" y="1434540"/>
            <a:ext cx="5422900" cy="1318817"/>
          </a:xfrm>
          <a:prstGeom prst="roundRect">
            <a:avLst/>
          </a:prstGeom>
          <a:noFill/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598A253F-3C6B-4CA6-BBB9-597ACE1203EA}"/>
              </a:ext>
            </a:extLst>
          </p:cNvPr>
          <p:cNvSpPr/>
          <p:nvPr/>
        </p:nvSpPr>
        <p:spPr>
          <a:xfrm>
            <a:off x="3403599" y="1249874"/>
            <a:ext cx="2497209" cy="36933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/>
              <a:t>Chemical reaction model</a:t>
            </a:r>
            <a:endParaRPr lang="ko-KR" altLang="en-US" sz="1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0FED7-85A1-4E36-B486-63E2AB3B6111}"/>
                  </a:ext>
                </a:extLst>
              </p:cNvPr>
              <p:cNvSpPr txBox="1"/>
              <p:nvPr/>
            </p:nvSpPr>
            <p:spPr>
              <a:xfrm>
                <a:off x="5992391" y="1773091"/>
                <a:ext cx="1155957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ko-KR" sz="1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ko-KR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ko-KR" sz="1200" i="1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𝑑</m:t>
                          </m:r>
                          <m:r>
                            <a:rPr lang="ko-KR" altLang="en-US" sz="12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altLang="ko-KR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ko-KR" sz="1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ko-KR" sz="1200" i="1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𝑑</m:t>
                          </m:r>
                          <m:r>
                            <a:rPr lang="ko-KR" altLang="en-US" sz="12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altLang="ko-KR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0FED7-85A1-4E36-B486-63E2AB3B6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391" y="1773091"/>
                <a:ext cx="1155957" cy="701218"/>
              </a:xfrm>
              <a:prstGeom prst="rect">
                <a:avLst/>
              </a:prstGeom>
              <a:blipFill>
                <a:blip r:embed="rId6"/>
                <a:stretch>
                  <a:fillRect l="-4737" t="-1739" b="-69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9903A9C8-867A-4AB9-9EC6-257EE9835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44316"/>
              </p:ext>
            </p:extLst>
          </p:nvPr>
        </p:nvGraphicFramePr>
        <p:xfrm>
          <a:off x="545339" y="2868916"/>
          <a:ext cx="8021506" cy="175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0753">
                  <a:extLst>
                    <a:ext uri="{9D8B030D-6E8A-4147-A177-3AD203B41FA5}">
                      <a16:colId xmlns:a16="http://schemas.microsoft.com/office/drawing/2014/main" val="3088004866"/>
                    </a:ext>
                  </a:extLst>
                </a:gridCol>
                <a:gridCol w="4010753">
                  <a:extLst>
                    <a:ext uri="{9D8B030D-6E8A-4147-A177-3AD203B41FA5}">
                      <a16:colId xmlns:a16="http://schemas.microsoft.com/office/drawing/2014/main" val="1090913364"/>
                    </a:ext>
                  </a:extLst>
                </a:gridCol>
              </a:tblGrid>
              <a:tr h="20529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Anode reaction 1</a:t>
                      </a:r>
                      <a:endParaRPr lang="ko-KR" altLang="en-US" sz="1200"/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p-SEI decomposition</a:t>
                      </a:r>
                      <a:endParaRPr lang="ko-KR" altLang="en-US" sz="1200"/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1729059"/>
                  </a:ext>
                </a:extLst>
              </a:tr>
              <a:tr h="20529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s-SEI regeneration</a:t>
                      </a:r>
                      <a:endParaRPr lang="ko-KR" altLang="en-US" sz="1200"/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295418"/>
                  </a:ext>
                </a:extLst>
              </a:tr>
              <a:tr h="2052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Anode reaction 2</a:t>
                      </a:r>
                      <a:endParaRPr lang="ko-KR" altLang="en-US" sz="1200"/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s-SEI decomposition</a:t>
                      </a:r>
                      <a:endParaRPr lang="ko-KR" altLang="en-US" sz="1200"/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9847094"/>
                  </a:ext>
                </a:extLst>
              </a:tr>
              <a:tr h="2052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Anode reaction 3</a:t>
                      </a:r>
                      <a:endParaRPr lang="ko-KR" altLang="en-US" sz="1200"/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CMC decomposition</a:t>
                      </a:r>
                      <a:endParaRPr lang="ko-KR" altLang="en-US" sz="1200"/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927403"/>
                  </a:ext>
                </a:extLst>
              </a:tr>
              <a:tr h="2052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Cathode reaction 1</a:t>
                      </a:r>
                      <a:endParaRPr lang="ko-KR" altLang="en-US" sz="1200"/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Structural collapse (Layered </a:t>
                      </a:r>
                      <a:r>
                        <a:rPr lang="en-US" altLang="ko-KR" sz="1200">
                          <a:sym typeface="Wingdings" panose="05000000000000000000" pitchFamily="2" charset="2"/>
                        </a:rPr>
                        <a:t> Spinel</a:t>
                      </a:r>
                      <a:r>
                        <a:rPr lang="en-US" altLang="ko-KR" sz="1200"/>
                        <a:t>)</a:t>
                      </a:r>
                      <a:endParaRPr lang="ko-KR" altLang="en-US" sz="1200"/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722700"/>
                  </a:ext>
                </a:extLst>
              </a:tr>
              <a:tr h="20529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Cathode reaction 2</a:t>
                      </a:r>
                      <a:endParaRPr lang="ko-KR" altLang="en-US" sz="1200"/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Structural collapse (Spinel </a:t>
                      </a:r>
                      <a:r>
                        <a:rPr lang="en-US" altLang="ko-KR" sz="1200">
                          <a:sym typeface="Wingdings" panose="05000000000000000000" pitchFamily="2" charset="2"/>
                        </a:rPr>
                        <a:t> Rock salt</a:t>
                      </a:r>
                      <a:r>
                        <a:rPr lang="en-US" altLang="ko-KR" sz="1200"/>
                        <a:t>)</a:t>
                      </a:r>
                      <a:endParaRPr lang="ko-KR" altLang="en-US" sz="1200"/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6263522"/>
                  </a:ext>
                </a:extLst>
              </a:tr>
              <a:tr h="2052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Cathode reaction 3</a:t>
                      </a:r>
                      <a:endParaRPr lang="ko-KR" altLang="en-US" sz="1200"/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PVDF decomposition</a:t>
                      </a:r>
                      <a:endParaRPr lang="ko-KR" altLang="en-US" sz="1200"/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4073962"/>
                  </a:ext>
                </a:extLst>
              </a:tr>
              <a:tr h="2052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Electrolyte reaction</a:t>
                      </a:r>
                      <a:endParaRPr lang="ko-KR" altLang="en-US" sz="1200"/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EMC evaporation</a:t>
                      </a:r>
                      <a:endParaRPr lang="ko-KR" altLang="en-US" sz="1200"/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325625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165402-A88A-4675-8B5D-CBE8519AC540}"/>
                  </a:ext>
                </a:extLst>
              </p:cNvPr>
              <p:cNvSpPr txBox="1"/>
              <p:nvPr/>
            </p:nvSpPr>
            <p:spPr>
              <a:xfrm>
                <a:off x="7306006" y="1773091"/>
                <a:ext cx="1178592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ko-KR" sz="1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ko-KR" sz="1200" i="1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𝑑</m:t>
                          </m:r>
                          <m:r>
                            <a:rPr lang="ko-KR" altLang="en-US" sz="12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altLang="ko-KR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ko-KR" sz="1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ko-KR" sz="1200" i="1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𝑑</m:t>
                          </m:r>
                          <m:r>
                            <a:rPr lang="ko-KR" altLang="en-US" sz="12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altLang="ko-KR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165402-A88A-4675-8B5D-CBE8519AC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006" y="1773091"/>
                <a:ext cx="1178592" cy="701218"/>
              </a:xfrm>
              <a:prstGeom prst="rect">
                <a:avLst/>
              </a:prstGeom>
              <a:blipFill>
                <a:blip r:embed="rId7"/>
                <a:stretch>
                  <a:fillRect l="-4639" t="-1739" b="-69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927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17D8-DB45-D1CC-A702-825BC2A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CFD Simulation setting</a:t>
            </a:r>
            <a:endParaRPr 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107ECAD-097D-411E-A8BD-6951C517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89" y="1021327"/>
            <a:ext cx="2967806" cy="166050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9BC5498-8531-40C1-A3F7-61575B7F6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89" y="2997828"/>
            <a:ext cx="2967806" cy="1582966"/>
          </a:xfrm>
          <a:prstGeom prst="rect">
            <a:avLst/>
          </a:prstGeom>
        </p:spPr>
      </p:pic>
      <p:sp>
        <p:nvSpPr>
          <p:cNvPr id="8" name="설명선: 선(강조선) 7">
            <a:extLst>
              <a:ext uri="{FF2B5EF4-FFF2-40B4-BE49-F238E27FC236}">
                <a16:creationId xmlns:a16="http://schemas.microsoft.com/office/drawing/2014/main" id="{9D2EF402-3ECC-4EEB-B0AD-6B1F2D9D85D6}"/>
              </a:ext>
            </a:extLst>
          </p:cNvPr>
          <p:cNvSpPr/>
          <p:nvPr/>
        </p:nvSpPr>
        <p:spPr>
          <a:xfrm>
            <a:off x="57545" y="1864714"/>
            <a:ext cx="508167" cy="45719"/>
          </a:xfrm>
          <a:prstGeom prst="accentCallout1">
            <a:avLst>
              <a:gd name="adj1" fmla="val 38590"/>
              <a:gd name="adj2" fmla="val 84628"/>
              <a:gd name="adj3" fmla="val 132342"/>
              <a:gd name="adj4" fmla="val 1230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ko-KR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설명선: 선(강조선) 8">
            <a:extLst>
              <a:ext uri="{FF2B5EF4-FFF2-40B4-BE49-F238E27FC236}">
                <a16:creationId xmlns:a16="http://schemas.microsoft.com/office/drawing/2014/main" id="{10F36001-ED46-47EE-A45B-FF2F8A64E951}"/>
              </a:ext>
            </a:extLst>
          </p:cNvPr>
          <p:cNvSpPr/>
          <p:nvPr/>
        </p:nvSpPr>
        <p:spPr>
          <a:xfrm>
            <a:off x="2640756" y="2389727"/>
            <a:ext cx="620615" cy="45719"/>
          </a:xfrm>
          <a:prstGeom prst="accentCallout1">
            <a:avLst>
              <a:gd name="adj1" fmla="val 38590"/>
              <a:gd name="adj2" fmla="val 11894"/>
              <a:gd name="adj3" fmla="val -19683"/>
              <a:gd name="adj4" fmla="val -17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</a:t>
            </a:r>
            <a:endParaRPr lang="ko-KR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설명선: 선(강조선) 9">
            <a:extLst>
              <a:ext uri="{FF2B5EF4-FFF2-40B4-BE49-F238E27FC236}">
                <a16:creationId xmlns:a16="http://schemas.microsoft.com/office/drawing/2014/main" id="{3BD0EE35-73FB-48C4-B706-87D7D396275A}"/>
              </a:ext>
            </a:extLst>
          </p:cNvPr>
          <p:cNvSpPr/>
          <p:nvPr/>
        </p:nvSpPr>
        <p:spPr>
          <a:xfrm>
            <a:off x="-85701" y="2580230"/>
            <a:ext cx="1302826" cy="45719"/>
          </a:xfrm>
          <a:prstGeom prst="accentCallout1">
            <a:avLst>
              <a:gd name="adj1" fmla="val 29646"/>
              <a:gd name="adj2" fmla="val 92454"/>
              <a:gd name="adj3" fmla="val -216967"/>
              <a:gd name="adj4" fmla="val 1012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Insulating pad</a:t>
            </a:r>
            <a:endParaRPr lang="ko-KR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설명선: 선(강조선) 10">
            <a:extLst>
              <a:ext uri="{FF2B5EF4-FFF2-40B4-BE49-F238E27FC236}">
                <a16:creationId xmlns:a16="http://schemas.microsoft.com/office/drawing/2014/main" id="{0D50914C-DD58-4E63-B292-8102EA4C6608}"/>
              </a:ext>
            </a:extLst>
          </p:cNvPr>
          <p:cNvSpPr/>
          <p:nvPr/>
        </p:nvSpPr>
        <p:spPr>
          <a:xfrm>
            <a:off x="3068980" y="1125603"/>
            <a:ext cx="741019" cy="45719"/>
          </a:xfrm>
          <a:prstGeom prst="accentCallout1">
            <a:avLst>
              <a:gd name="adj1" fmla="val 51333"/>
              <a:gd name="adj2" fmla="val 13244"/>
              <a:gd name="adj3" fmla="val 189230"/>
              <a:gd name="adj4" fmla="val -2179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#6</a:t>
            </a:r>
            <a:endParaRPr lang="ko-KR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설명선: 선(강조선) 11">
            <a:extLst>
              <a:ext uri="{FF2B5EF4-FFF2-40B4-BE49-F238E27FC236}">
                <a16:creationId xmlns:a16="http://schemas.microsoft.com/office/drawing/2014/main" id="{F876836D-0314-40A4-8F43-638CED046467}"/>
              </a:ext>
            </a:extLst>
          </p:cNvPr>
          <p:cNvSpPr/>
          <p:nvPr/>
        </p:nvSpPr>
        <p:spPr>
          <a:xfrm>
            <a:off x="311150" y="4422133"/>
            <a:ext cx="580493" cy="72000"/>
          </a:xfrm>
          <a:prstGeom prst="accentCallout1">
            <a:avLst>
              <a:gd name="adj1" fmla="val 60278"/>
              <a:gd name="adj2" fmla="val 83357"/>
              <a:gd name="adj3" fmla="val -89918"/>
              <a:gd name="adj4" fmla="val 1231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endParaRPr lang="ko-KR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설명선: 선(강조선) 12">
            <a:extLst>
              <a:ext uri="{FF2B5EF4-FFF2-40B4-BE49-F238E27FC236}">
                <a16:creationId xmlns:a16="http://schemas.microsoft.com/office/drawing/2014/main" id="{00126E0F-B334-4266-A72E-0B4AEB1109E4}"/>
              </a:ext>
            </a:extLst>
          </p:cNvPr>
          <p:cNvSpPr/>
          <p:nvPr/>
        </p:nvSpPr>
        <p:spPr>
          <a:xfrm>
            <a:off x="1851763" y="3900235"/>
            <a:ext cx="1308007" cy="69106"/>
          </a:xfrm>
          <a:prstGeom prst="accentCallout1">
            <a:avLst>
              <a:gd name="adj1" fmla="val 42393"/>
              <a:gd name="adj2" fmla="val 9326"/>
              <a:gd name="adj3" fmla="val 7653"/>
              <a:gd name="adj4" fmla="val -303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Exhaust hole</a:t>
            </a:r>
            <a:endParaRPr lang="ko-KR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15C3D44E-8848-4342-8893-0461742D7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068156"/>
              </p:ext>
            </p:extLst>
          </p:nvPr>
        </p:nvGraphicFramePr>
        <p:xfrm>
          <a:off x="4616450" y="1285807"/>
          <a:ext cx="431800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000">
                  <a:extLst>
                    <a:ext uri="{9D8B030D-6E8A-4147-A177-3AD203B41FA5}">
                      <a16:colId xmlns:a16="http://schemas.microsoft.com/office/drawing/2014/main" val="2413125593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4047678646"/>
                    </a:ext>
                  </a:extLst>
                </a:gridCol>
              </a:tblGrid>
              <a:tr h="240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 [mm]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6876735"/>
                  </a:ext>
                </a:extLst>
              </a:tr>
              <a:tr h="240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 x 11.5 x 100 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3320035"/>
                  </a:ext>
                </a:extLst>
              </a:tr>
              <a:tr h="240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Insulating pad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 x 6.2 x 100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7030432"/>
                  </a:ext>
                </a:extLst>
              </a:tr>
              <a:tr h="240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Plate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 x 144.2 x 5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0799966"/>
                  </a:ext>
                </a:extLst>
              </a:tr>
              <a:tr h="240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Exhaust hole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144.2 x 20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0607744"/>
                  </a:ext>
                </a:extLst>
              </a:tr>
              <a:tr h="240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 x 144.2 x 103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8013977"/>
                  </a:ext>
                </a:extLst>
              </a:tr>
            </a:tbl>
          </a:graphicData>
        </a:graphic>
      </p:graphicFrame>
      <p:sp>
        <p:nvSpPr>
          <p:cNvPr id="15" name="설명선: 선(강조선) 14">
            <a:extLst>
              <a:ext uri="{FF2B5EF4-FFF2-40B4-BE49-F238E27FC236}">
                <a16:creationId xmlns:a16="http://schemas.microsoft.com/office/drawing/2014/main" id="{D2F8A06E-A237-40CC-BF08-6648802A970A}"/>
              </a:ext>
            </a:extLst>
          </p:cNvPr>
          <p:cNvSpPr/>
          <p:nvPr/>
        </p:nvSpPr>
        <p:spPr>
          <a:xfrm>
            <a:off x="3324027" y="3086750"/>
            <a:ext cx="1115616" cy="72008"/>
          </a:xfrm>
          <a:prstGeom prst="accentCallout1">
            <a:avLst>
              <a:gd name="adj1" fmla="val 42393"/>
              <a:gd name="adj2" fmla="val 9326"/>
              <a:gd name="adj3" fmla="val 151555"/>
              <a:gd name="adj4" fmla="val -461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Exhaust hole</a:t>
            </a:r>
            <a:endParaRPr lang="ko-KR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B93345CA-8A94-40EA-B3B5-7E0FA41D4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314028"/>
              </p:ext>
            </p:extLst>
          </p:nvPr>
        </p:nvGraphicFramePr>
        <p:xfrm>
          <a:off x="4616450" y="3451453"/>
          <a:ext cx="4318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000">
                  <a:extLst>
                    <a:ext uri="{9D8B030D-6E8A-4147-A177-3AD203B41FA5}">
                      <a16:colId xmlns:a16="http://schemas.microsoft.com/office/drawing/2014/main" val="2413125593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4047678646"/>
                    </a:ext>
                  </a:extLst>
                </a:gridCol>
              </a:tblGrid>
              <a:tr h="240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6876735"/>
                  </a:ext>
                </a:extLst>
              </a:tr>
              <a:tr h="240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Ah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3320035"/>
                  </a:ext>
                </a:extLst>
              </a:tr>
              <a:tr h="240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Graphite / NCM811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7030432"/>
                  </a:ext>
                </a:extLst>
              </a:tr>
              <a:tr h="240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 of electrolyte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 weight ratio of EC, EMC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522044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8457508-5721-459E-A32E-676024686814}"/>
              </a:ext>
            </a:extLst>
          </p:cNvPr>
          <p:cNvSpPr txBox="1"/>
          <p:nvPr/>
        </p:nvSpPr>
        <p:spPr>
          <a:xfrm>
            <a:off x="4616450" y="889993"/>
            <a:ext cx="2735044" cy="39581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500" b="1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Size of module components</a:t>
            </a:r>
            <a:endParaRPr lang="ko-KR" altLang="en-US" sz="1500" b="1" dirty="0" err="1">
              <a:solidFill>
                <a:schemeClr val="tx1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1C457F-4B73-4176-8CB2-0858DE4262E0}"/>
              </a:ext>
            </a:extLst>
          </p:cNvPr>
          <p:cNvSpPr txBox="1"/>
          <p:nvPr/>
        </p:nvSpPr>
        <p:spPr>
          <a:xfrm>
            <a:off x="4616450" y="3050215"/>
            <a:ext cx="2440092" cy="39581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500" b="1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Properties of battery cell</a:t>
            </a:r>
            <a:endParaRPr lang="ko-KR" altLang="en-US" sz="1500" b="1" dirty="0" err="1">
              <a:solidFill>
                <a:schemeClr val="tx1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743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17D8-DB45-D1CC-A702-825BC2A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CFD Simulation setting</a:t>
            </a:r>
            <a:endParaRPr 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4C00912-7927-419A-A53B-7AF2860FF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13" y="1035639"/>
            <a:ext cx="2667000" cy="155163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B1BA4AE-D3A8-4C34-96A8-6924532FB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12" y="2739964"/>
            <a:ext cx="2667001" cy="1660586"/>
          </a:xfrm>
          <a:prstGeom prst="rect">
            <a:avLst/>
          </a:prstGeom>
        </p:spPr>
      </p:pic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B3344ECA-6869-4A31-BD32-7FF8F416D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189458"/>
              </p:ext>
            </p:extLst>
          </p:nvPr>
        </p:nvGraphicFramePr>
        <p:xfrm>
          <a:off x="4253230" y="3003171"/>
          <a:ext cx="404622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9157">
                  <a:extLst>
                    <a:ext uri="{9D8B030D-6E8A-4147-A177-3AD203B41FA5}">
                      <a16:colId xmlns:a16="http://schemas.microsoft.com/office/drawing/2014/main" val="2413125593"/>
                    </a:ext>
                  </a:extLst>
                </a:gridCol>
                <a:gridCol w="2717063">
                  <a:extLst>
                    <a:ext uri="{9D8B030D-6E8A-4147-A177-3AD203B41FA5}">
                      <a16:colId xmlns:a16="http://schemas.microsoft.com/office/drawing/2014/main" val="4047678646"/>
                    </a:ext>
                  </a:extLst>
                </a:gridCol>
              </a:tblGrid>
              <a:tr h="240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</a:t>
                      </a:r>
                      <a:endParaRPr lang="ko-KR" altLang="en-US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mesh elements</a:t>
                      </a:r>
                      <a:endParaRPr lang="ko-KR" altLang="en-US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6876735"/>
                  </a:ext>
                </a:extLst>
              </a:tr>
              <a:tr h="240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(each)</a:t>
                      </a:r>
                      <a:endParaRPr lang="ko-KR" altLang="en-US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40,005</a:t>
                      </a:r>
                      <a:endParaRPr lang="ko-KR" altLang="en-US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3320035"/>
                  </a:ext>
                </a:extLst>
              </a:tr>
              <a:tr h="240028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</a:t>
                      </a:r>
                      <a:endParaRPr lang="ko-KR" altLang="en-US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180,290</a:t>
                      </a:r>
                      <a:endParaRPr lang="ko-KR" altLang="en-US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2814703"/>
                  </a:ext>
                </a:extLst>
              </a:tr>
              <a:tr h="240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</a:t>
                      </a:r>
                      <a:endParaRPr lang="ko-KR" altLang="en-US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544,782</a:t>
                      </a:r>
                      <a:endParaRPr lang="ko-KR" altLang="en-US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7030432"/>
                  </a:ext>
                </a:extLst>
              </a:tr>
            </a:tbl>
          </a:graphicData>
        </a:graphic>
      </p:graphicFrame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73E28030-D790-43BC-8A9C-AE746625697E}"/>
              </a:ext>
            </a:extLst>
          </p:cNvPr>
          <p:cNvSpPr/>
          <p:nvPr/>
        </p:nvSpPr>
        <p:spPr>
          <a:xfrm>
            <a:off x="3760080" y="1122834"/>
            <a:ext cx="4825120" cy="3277716"/>
          </a:xfrm>
          <a:prstGeom prst="roundRect">
            <a:avLst>
              <a:gd name="adj" fmla="val 4437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en-US" altLang="ko-KR"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CFD tool: STAR-CCM+</a:t>
            </a:r>
            <a:endParaRPr lang="en-US" altLang="ko-K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Time step: 0.001 - 1 sec (variable time step)</a:t>
            </a:r>
          </a:p>
          <a:p>
            <a:pPr algn="just">
              <a:lnSpc>
                <a:spcPct val="150000"/>
              </a:lnSpc>
            </a:pPr>
            <a:r>
              <a:rPr lang="en-US" altLang="ko-KR"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Mesher: polyhedral</a:t>
            </a:r>
          </a:p>
          <a:p>
            <a:pPr algn="just">
              <a:lnSpc>
                <a:spcPct val="150000"/>
              </a:lnSpc>
            </a:pPr>
            <a:r>
              <a:rPr lang="en-US" altLang="ko-KR"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Basic mesh size : 2 mm</a:t>
            </a:r>
          </a:p>
          <a:p>
            <a:pPr algn="just">
              <a:lnSpc>
                <a:spcPct val="150000"/>
              </a:lnSpc>
            </a:pPr>
            <a:r>
              <a:rPr lang="en-US" altLang="ko-KR"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Number of mesh element</a:t>
            </a:r>
          </a:p>
        </p:txBody>
      </p:sp>
    </p:spTree>
    <p:extLst>
      <p:ext uri="{BB962C8B-B14F-4D97-AF65-F5344CB8AC3E}">
        <p14:creationId xmlns:p14="http://schemas.microsoft.com/office/powerpoint/2010/main" val="5411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17D8-DB45-D1CC-A702-825BC2A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ko-KR">
                <a:cs typeface="Arial" panose="020B0604020202020204" pitchFamily="34" charset="0"/>
              </a:rPr>
              <a:t>CFD Simulation setting</a:t>
            </a:r>
            <a:endParaRPr lang="en-US">
              <a:cs typeface="Arial" panose="020B0604020202020204" pitchFamily="34" charset="0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81283960-AEDB-4FC0-A155-AEFF78D2D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701203"/>
              </p:ext>
            </p:extLst>
          </p:nvPr>
        </p:nvGraphicFramePr>
        <p:xfrm>
          <a:off x="4787466" y="3347609"/>
          <a:ext cx="4090304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5152">
                  <a:extLst>
                    <a:ext uri="{9D8B030D-6E8A-4147-A177-3AD203B41FA5}">
                      <a16:colId xmlns:a16="http://schemas.microsoft.com/office/drawing/2014/main" val="2413125593"/>
                    </a:ext>
                  </a:extLst>
                </a:gridCol>
                <a:gridCol w="2045152">
                  <a:extLst>
                    <a:ext uri="{9D8B030D-6E8A-4147-A177-3AD203B41FA5}">
                      <a16:colId xmlns:a16="http://schemas.microsoft.com/office/drawing/2014/main" val="4047678646"/>
                    </a:ext>
                  </a:extLst>
                </a:gridCol>
              </a:tblGrid>
              <a:tr h="240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6876735"/>
                  </a:ext>
                </a:extLst>
              </a:tr>
              <a:tr h="240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2175 kg/m</a:t>
                      </a:r>
                      <a:r>
                        <a:rPr lang="en-US" altLang="ko-KR" sz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3320035"/>
                  </a:ext>
                </a:extLst>
              </a:tr>
              <a:tr h="240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 heat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1220 J/kg∙K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7030432"/>
                  </a:ext>
                </a:extLst>
              </a:tr>
              <a:tr h="240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Thermal conductivity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22.6 W/m∙K (in plane)</a:t>
                      </a:r>
                    </a:p>
                    <a:p>
                      <a:pPr algn="ctr" latinLnBrk="1"/>
                      <a:r>
                        <a:rPr lang="en-US" altLang="ko-K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 W/m∙K (through plane)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52204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128F47F-E70E-40A7-9E25-5ED2B3ABCC60}"/>
              </a:ext>
            </a:extLst>
          </p:cNvPr>
          <p:cNvSpPr txBox="1"/>
          <p:nvPr/>
        </p:nvSpPr>
        <p:spPr>
          <a:xfrm>
            <a:off x="4787464" y="2951795"/>
            <a:ext cx="2848857" cy="39581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50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Thermal property of battery cell</a:t>
            </a:r>
            <a:endParaRPr lang="ko-KR" altLang="en-US" sz="1500" dirty="0" err="1">
              <a:solidFill>
                <a:schemeClr val="tx1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37C226-6FF6-469F-8BC0-F8CCBE16CF05}"/>
              </a:ext>
            </a:extLst>
          </p:cNvPr>
          <p:cNvSpPr txBox="1"/>
          <p:nvPr/>
        </p:nvSpPr>
        <p:spPr>
          <a:xfrm>
            <a:off x="6832615" y="4557565"/>
            <a:ext cx="2122697" cy="254172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800" i="1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[Li et al., Journal of Energy Storage, 2024]</a:t>
            </a:r>
            <a:endParaRPr lang="ko-KR" altLang="en-US" sz="800" i="1" dirty="0" err="1">
              <a:solidFill>
                <a:schemeClr val="tx1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6591F3-E4C6-4ECA-92F0-4668F467FD52}"/>
              </a:ext>
            </a:extLst>
          </p:cNvPr>
          <p:cNvSpPr txBox="1"/>
          <p:nvPr/>
        </p:nvSpPr>
        <p:spPr>
          <a:xfrm flipH="1">
            <a:off x="161012" y="862322"/>
            <a:ext cx="4511787" cy="35962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Initial condition</a:t>
            </a:r>
            <a:endParaRPr lang="ko-KR" altLang="en-US" dirty="0"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  <a:p>
            <a:pPr marL="465750" marR="0" indent="-285750" algn="l" defTabSz="914400" rtl="0" eaLnBrk="1" fontAlgn="auto" latinLnBrk="1" hangingPunct="1">
              <a:lnSpc>
                <a:spcPct val="125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altLang="ko-KR" sz="150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Temperature </a:t>
            </a:r>
            <a:r>
              <a:rPr lang="en-US" altLang="ko-KR" sz="1500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of module </a:t>
            </a:r>
            <a:r>
              <a:rPr lang="en-US" altLang="ko-KR" sz="150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: 300K</a:t>
            </a:r>
          </a:p>
          <a:p>
            <a:pPr marL="465750" marR="0" indent="-285750" algn="l" defTabSz="914400" rtl="0" eaLnBrk="1" fontAlgn="auto" latinLnBrk="1" hangingPunct="1">
              <a:lnSpc>
                <a:spcPct val="125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altLang="ko-KR" sz="150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Temperature </a:t>
            </a:r>
            <a:r>
              <a:rPr lang="en-US" altLang="ko-KR" sz="1500" dirty="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of cell #6 </a:t>
            </a:r>
            <a:r>
              <a:rPr lang="en-US" altLang="ko-KR" sz="150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: 370K</a:t>
            </a:r>
          </a:p>
          <a:p>
            <a:pPr marL="465750" marR="0" indent="-285750" algn="l" defTabSz="914400" rtl="0" eaLnBrk="1" fontAlgn="auto" latinLnBrk="1" hangingPunct="1">
              <a:lnSpc>
                <a:spcPct val="125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altLang="ko-KR" sz="150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Composition of air</a:t>
            </a:r>
            <a:br>
              <a:rPr lang="en-US" altLang="ko-KR" sz="150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</a:br>
            <a:r>
              <a:rPr lang="en-US" altLang="ko-KR" sz="150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sz="1500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N</a:t>
            </a:r>
            <a:r>
              <a:rPr lang="en-US" altLang="ko-KR" sz="1500" baseline="-25000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2</a:t>
            </a:r>
            <a:r>
              <a:rPr lang="en-US" altLang="ko-KR" sz="1500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:O</a:t>
            </a:r>
            <a:r>
              <a:rPr lang="en-US" altLang="ko-KR" sz="1500" baseline="-25000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2</a:t>
            </a:r>
            <a:r>
              <a:rPr lang="en-US" altLang="ko-KR" sz="1500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= 0.78:0.22 (mole </a:t>
            </a:r>
            <a:r>
              <a:rPr lang="en-US" altLang="ko-KR" sz="150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fraction)</a:t>
            </a:r>
          </a:p>
          <a:p>
            <a:pPr marL="465750" marR="0" indent="-285750" algn="l" defTabSz="914400" rtl="0" eaLnBrk="1" fontAlgn="auto" latinLnBrk="1" hangingPunct="1">
              <a:lnSpc>
                <a:spcPct val="125000"/>
              </a:lnSpc>
              <a:spcBef>
                <a:spcPts val="240"/>
              </a:spcBef>
              <a:spcAft>
                <a:spcPts val="500"/>
              </a:spcAft>
              <a:buClrTx/>
              <a:buSzTx/>
              <a:buFontTx/>
              <a:buChar char="-"/>
              <a:tabLst/>
            </a:pPr>
            <a:r>
              <a:rPr lang="en-US" altLang="ko-KR" sz="150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Pressure </a:t>
            </a:r>
            <a:r>
              <a:rPr lang="en-US" altLang="ko-KR" sz="1500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of air </a:t>
            </a:r>
            <a:r>
              <a:rPr lang="en-US" altLang="ko-KR" sz="150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: 1atm</a:t>
            </a:r>
          </a:p>
          <a:p>
            <a:pPr>
              <a:spcBef>
                <a:spcPct val="20000"/>
              </a:spcBef>
            </a:pPr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Boundary condition</a:t>
            </a:r>
            <a:endParaRPr lang="ko-KR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750" indent="-285750" defTabSz="914400" latinLnBrk="1">
              <a:lnSpc>
                <a:spcPct val="125000"/>
              </a:lnSpc>
              <a:spcBef>
                <a:spcPts val="240"/>
              </a:spcBef>
              <a:buFontTx/>
              <a:buChar char="-"/>
            </a:pPr>
            <a:r>
              <a:rPr lang="en-US" altLang="ko-KR" sz="1500">
                <a:latin typeface="Arial" panose="020B0604020202020204" pitchFamily="34" charset="0"/>
                <a:cs typeface="Arial" panose="020B0604020202020204" pitchFamily="34" charset="0"/>
              </a:rPr>
              <a:t>Exhaust hole – pressure outlet</a:t>
            </a:r>
          </a:p>
          <a:p>
            <a:pPr marL="465750" marR="0" indent="-285750" algn="l" defTabSz="914400" rtl="0" eaLnBrk="1" fontAlgn="auto" latinLnBrk="1" hangingPunct="1">
              <a:lnSpc>
                <a:spcPct val="125000"/>
              </a:lnSpc>
              <a:spcBef>
                <a:spcPts val="240"/>
              </a:spcBef>
              <a:spcAft>
                <a:spcPts val="500"/>
              </a:spcAft>
              <a:buClrTx/>
              <a:buSzTx/>
              <a:buFontTx/>
              <a:buChar char="-"/>
              <a:tabLst/>
            </a:pPr>
            <a:r>
              <a:rPr lang="en-US" altLang="ko-KR" sz="150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Outer surface of air – adiabatic condition</a:t>
            </a:r>
            <a:endParaRPr lang="en-US" altLang="ko-KR" sz="1500" dirty="0"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altLang="ko-KR">
                <a:solidFill>
                  <a:prstClr val="black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Trigger for </a:t>
            </a:r>
            <a:r>
              <a:rPr lang="en-US" altLang="ko-KR" dirty="0">
                <a:solidFill>
                  <a:prstClr val="black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thermal runaway</a:t>
            </a:r>
            <a:endParaRPr lang="ko-KR" altLang="en-US" dirty="0">
              <a:solidFill>
                <a:prstClr val="black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  <a:p>
            <a:pPr marL="465750" marR="0" indent="-285750" algn="l" defTabSz="914400" rtl="0" eaLnBrk="1" fontAlgn="auto" latinLnBrk="1" hangingPunct="1">
              <a:lnSpc>
                <a:spcPct val="125000"/>
              </a:lnSpc>
              <a:spcAft>
                <a:spcPts val="500"/>
              </a:spcAft>
              <a:buClrTx/>
              <a:buSzTx/>
              <a:buFontTx/>
              <a:buChar char="-"/>
              <a:tabLst/>
            </a:pPr>
            <a:r>
              <a:rPr lang="en-US" altLang="ko-KR" sz="1500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Heat addition to </a:t>
            </a:r>
            <a:r>
              <a:rPr lang="en-US" altLang="ko-KR" sz="150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cell 6 </a:t>
            </a:r>
            <a:r>
              <a:rPr lang="en-US" altLang="ko-KR" sz="1500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: 5000 W (Until 470 </a:t>
            </a:r>
            <a:r>
              <a:rPr lang="en-US" altLang="ko-KR" sz="150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K)</a:t>
            </a:r>
            <a:endParaRPr lang="en-US" altLang="ko-KR" sz="1500" dirty="0"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DC4A306F-154E-4F6F-AF2E-B3A501810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645177"/>
              </p:ext>
            </p:extLst>
          </p:nvPr>
        </p:nvGraphicFramePr>
        <p:xfrm>
          <a:off x="5016793" y="2237488"/>
          <a:ext cx="3631644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7911">
                  <a:extLst>
                    <a:ext uri="{9D8B030D-6E8A-4147-A177-3AD203B41FA5}">
                      <a16:colId xmlns:a16="http://schemas.microsoft.com/office/drawing/2014/main" val="2748966271"/>
                    </a:ext>
                  </a:extLst>
                </a:gridCol>
                <a:gridCol w="907911">
                  <a:extLst>
                    <a:ext uri="{9D8B030D-6E8A-4147-A177-3AD203B41FA5}">
                      <a16:colId xmlns:a16="http://schemas.microsoft.com/office/drawing/2014/main" val="1668671426"/>
                    </a:ext>
                  </a:extLst>
                </a:gridCol>
                <a:gridCol w="907911">
                  <a:extLst>
                    <a:ext uri="{9D8B030D-6E8A-4147-A177-3AD203B41FA5}">
                      <a16:colId xmlns:a16="http://schemas.microsoft.com/office/drawing/2014/main" val="3129692344"/>
                    </a:ext>
                  </a:extLst>
                </a:gridCol>
                <a:gridCol w="907911">
                  <a:extLst>
                    <a:ext uri="{9D8B030D-6E8A-4147-A177-3AD203B41FA5}">
                      <a16:colId xmlns:a16="http://schemas.microsoft.com/office/drawing/2014/main" val="15869953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altLang="ko-KR" sz="1200" b="1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altLang="ko-KR" sz="1200" b="1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2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CO</a:t>
                      </a:r>
                      <a:r>
                        <a:rPr lang="en-US" altLang="ko-KR" sz="1200" b="1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2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altLang="ko-KR" sz="1200" b="1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2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3106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Mole fraction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0.228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0.171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0.602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283552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4070D0-237C-4279-8F01-4397595322F2}"/>
              </a:ext>
            </a:extLst>
          </p:cNvPr>
          <p:cNvSpPr txBox="1"/>
          <p:nvPr/>
        </p:nvSpPr>
        <p:spPr>
          <a:xfrm flipH="1">
            <a:off x="4787464" y="862322"/>
            <a:ext cx="4296325" cy="134511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ko-KR">
                <a:solidFill>
                  <a:prstClr val="black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Vent</a:t>
            </a:r>
            <a:r>
              <a:rPr lang="ko-KR" altLang="en-US">
                <a:solidFill>
                  <a:prstClr val="black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prstClr val="black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gas</a:t>
            </a:r>
            <a:r>
              <a:rPr lang="ko-KR" altLang="en-US" dirty="0">
                <a:solidFill>
                  <a:prstClr val="black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prstClr val="black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ejection</a:t>
            </a:r>
            <a:endParaRPr lang="ko-KR" altLang="en-US" dirty="0">
              <a:solidFill>
                <a:prstClr val="black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  <a:p>
            <a:pPr marL="465750" lvl="0" indent="-285750">
              <a:lnSpc>
                <a:spcPct val="125000"/>
              </a:lnSpc>
              <a:spcBef>
                <a:spcPct val="20000"/>
              </a:spcBef>
              <a:buFontTx/>
              <a:buChar char="-"/>
            </a:pPr>
            <a:r>
              <a:rPr lang="en-US" altLang="ko-KR" sz="1500" dirty="0">
                <a:solidFill>
                  <a:prstClr val="black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Vent</a:t>
            </a:r>
            <a:r>
              <a:rPr lang="ko-KR" altLang="en-US" sz="1500" dirty="0">
                <a:solidFill>
                  <a:prstClr val="black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</a:t>
            </a:r>
            <a:r>
              <a:rPr lang="en-US" altLang="ko-KR" sz="1500" dirty="0">
                <a:solidFill>
                  <a:prstClr val="black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duration: 10 s</a:t>
            </a:r>
          </a:p>
          <a:p>
            <a:pPr marL="465750" lvl="0" indent="-285750">
              <a:lnSpc>
                <a:spcPct val="125000"/>
              </a:lnSpc>
              <a:spcBef>
                <a:spcPct val="20000"/>
              </a:spcBef>
              <a:buFontTx/>
              <a:buChar char="-"/>
            </a:pPr>
            <a:r>
              <a:rPr lang="en-US" altLang="ko-KR" sz="1500" dirty="0">
                <a:solidFill>
                  <a:prstClr val="black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Mass flow </a:t>
            </a:r>
            <a:r>
              <a:rPr lang="en-US" altLang="ko-KR" sz="1500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rate</a:t>
            </a:r>
            <a:r>
              <a:rPr lang="en-US" altLang="ko-KR" sz="150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: 0.00714 </a:t>
            </a:r>
            <a:r>
              <a:rPr lang="en-US" altLang="ko-KR" sz="1500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kg/s</a:t>
            </a:r>
          </a:p>
          <a:p>
            <a:pPr marL="465750" lvl="0" indent="-285750">
              <a:lnSpc>
                <a:spcPct val="125000"/>
              </a:lnSpc>
              <a:spcBef>
                <a:spcPct val="20000"/>
              </a:spcBef>
              <a:buFontTx/>
              <a:buChar char="-"/>
            </a:pPr>
            <a:r>
              <a:rPr lang="en-US" altLang="ko-KR" sz="1500">
                <a:solidFill>
                  <a:prstClr val="black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Mole fraction</a:t>
            </a:r>
            <a:endParaRPr lang="en-US" altLang="ko-KR" sz="1500" dirty="0">
              <a:solidFill>
                <a:prstClr val="black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003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98C23CC7-7507-46AD-B3A4-6750B6967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5" y="846769"/>
            <a:ext cx="3584071" cy="2700000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4A29727-E2B2-4F62-800C-143506E74BA4}"/>
              </a:ext>
            </a:extLst>
          </p:cNvPr>
          <p:cNvSpPr/>
          <p:nvPr/>
        </p:nvSpPr>
        <p:spPr>
          <a:xfrm>
            <a:off x="611340" y="3690306"/>
            <a:ext cx="3450982" cy="10400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017D8-DB45-D1CC-A702-825BC2A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Validation of heat generation model</a:t>
            </a:r>
          </a:p>
        </p:txBody>
      </p:sp>
      <p:graphicFrame>
        <p:nvGraphicFramePr>
          <p:cNvPr id="7" name="표 20">
            <a:extLst>
              <a:ext uri="{FF2B5EF4-FFF2-40B4-BE49-F238E27FC236}">
                <a16:creationId xmlns:a16="http://schemas.microsoft.com/office/drawing/2014/main" id="{534BC0B3-D7F5-4548-9246-75EF9094A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995282"/>
              </p:ext>
            </p:extLst>
          </p:nvPr>
        </p:nvGraphicFramePr>
        <p:xfrm>
          <a:off x="4713055" y="3019455"/>
          <a:ext cx="3450981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7501">
                  <a:extLst>
                    <a:ext uri="{9D8B030D-6E8A-4147-A177-3AD203B41FA5}">
                      <a16:colId xmlns:a16="http://schemas.microsoft.com/office/drawing/2014/main" val="4173501267"/>
                    </a:ext>
                  </a:extLst>
                </a:gridCol>
                <a:gridCol w="1210478">
                  <a:extLst>
                    <a:ext uri="{9D8B030D-6E8A-4147-A177-3AD203B41FA5}">
                      <a16:colId xmlns:a16="http://schemas.microsoft.com/office/drawing/2014/main" val="1773083517"/>
                    </a:ext>
                  </a:extLst>
                </a:gridCol>
                <a:gridCol w="1053002">
                  <a:extLst>
                    <a:ext uri="{9D8B030D-6E8A-4147-A177-3AD203B41FA5}">
                      <a16:colId xmlns:a16="http://schemas.microsoft.com/office/drawing/2014/main" val="1491470079"/>
                    </a:ext>
                  </a:extLst>
                </a:gridCol>
              </a:tblGrid>
              <a:tr h="2365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lang="ko-KR" alt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Exp.</a:t>
                      </a:r>
                      <a:endParaRPr lang="ko-KR" altLang="en-US" sz="15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endParaRPr lang="ko-KR" alt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443131"/>
                  </a:ext>
                </a:extLst>
              </a:tr>
              <a:tr h="2365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 (℃)</a:t>
                      </a:r>
                      <a:endParaRPr lang="ko-KR" alt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  <a:endParaRPr lang="ko-KR" alt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88.1</a:t>
                      </a:r>
                      <a:endParaRPr lang="ko-KR" alt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575577"/>
                  </a:ext>
                </a:extLst>
              </a:tr>
              <a:tr h="2365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 (℃)</a:t>
                      </a:r>
                      <a:endParaRPr lang="ko-KR" alt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202.1</a:t>
                      </a:r>
                      <a:endParaRPr lang="ko-KR" alt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223.0</a:t>
                      </a:r>
                      <a:endParaRPr lang="ko-KR" alt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470287"/>
                  </a:ext>
                </a:extLst>
              </a:tr>
              <a:tr h="2365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T3 (℃)</a:t>
                      </a:r>
                      <a:endParaRPr lang="ko-KR" alt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745</a:t>
                      </a:r>
                      <a:endParaRPr lang="ko-KR" alt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755.9</a:t>
                      </a:r>
                      <a:endParaRPr lang="ko-KR" alt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20535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1FF550F-C07C-40B0-B300-BE05153CCEE0}"/>
              </a:ext>
            </a:extLst>
          </p:cNvPr>
          <p:cNvSpPr txBox="1"/>
          <p:nvPr/>
        </p:nvSpPr>
        <p:spPr>
          <a:xfrm>
            <a:off x="684195" y="3735464"/>
            <a:ext cx="3305272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>
              <a:spcAft>
                <a:spcPts val="200"/>
              </a:spcAft>
            </a:pPr>
            <a:r>
              <a:rPr lang="en-US" altLang="ko-KR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characteristic parameters</a:t>
            </a:r>
            <a:endParaRPr lang="en-US" altLang="ko-K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>
              <a:spcAft>
                <a:spcPts val="200"/>
              </a:spcAft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- T1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: Self-heating </a:t>
            </a: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onset temp.</a:t>
            </a:r>
            <a:endParaRPr lang="en-US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>
              <a:spcAft>
                <a:spcPts val="200"/>
              </a:spcAft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- T2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: Thermal runaway </a:t>
            </a: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occurred temp.</a:t>
            </a:r>
            <a:endParaRPr lang="en-US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>
              <a:spcAft>
                <a:spcPts val="200"/>
              </a:spcAft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- T3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Maximum temp.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설명선: 선(강조선) 19">
            <a:extLst>
              <a:ext uri="{FF2B5EF4-FFF2-40B4-BE49-F238E27FC236}">
                <a16:creationId xmlns:a16="http://schemas.microsoft.com/office/drawing/2014/main" id="{CDCE99F1-38F1-4EBC-AF59-F9A94B321CD4}"/>
              </a:ext>
            </a:extLst>
          </p:cNvPr>
          <p:cNvSpPr/>
          <p:nvPr/>
        </p:nvSpPr>
        <p:spPr>
          <a:xfrm>
            <a:off x="928251" y="2858200"/>
            <a:ext cx="343745" cy="45719"/>
          </a:xfrm>
          <a:prstGeom prst="accentCallout1">
            <a:avLst>
              <a:gd name="adj1" fmla="val 38590"/>
              <a:gd name="adj2" fmla="val 84628"/>
              <a:gd name="adj3" fmla="val 174009"/>
              <a:gd name="adj4" fmla="val 1230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ko-KR" sz="1200"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ko-KR" altLang="en-US" sz="12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설명선: 선(강조선) 20">
            <a:extLst>
              <a:ext uri="{FF2B5EF4-FFF2-40B4-BE49-F238E27FC236}">
                <a16:creationId xmlns:a16="http://schemas.microsoft.com/office/drawing/2014/main" id="{B698F41C-6AC8-4FDC-AB3F-07DB86FC7884}"/>
              </a:ext>
            </a:extLst>
          </p:cNvPr>
          <p:cNvSpPr/>
          <p:nvPr/>
        </p:nvSpPr>
        <p:spPr>
          <a:xfrm>
            <a:off x="2515164" y="2465821"/>
            <a:ext cx="470758" cy="45719"/>
          </a:xfrm>
          <a:prstGeom prst="accentCallout1">
            <a:avLst>
              <a:gd name="adj1" fmla="val 38590"/>
              <a:gd name="adj2" fmla="val 84628"/>
              <a:gd name="adj3" fmla="val 174009"/>
              <a:gd name="adj4" fmla="val 1230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ko-KR" sz="1200"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ko-KR" altLang="en-US" sz="12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설명선: 선(강조선) 21">
            <a:extLst>
              <a:ext uri="{FF2B5EF4-FFF2-40B4-BE49-F238E27FC236}">
                <a16:creationId xmlns:a16="http://schemas.microsoft.com/office/drawing/2014/main" id="{0E9F94B3-5099-451B-9998-40F4EAFA819D}"/>
              </a:ext>
            </a:extLst>
          </p:cNvPr>
          <p:cNvSpPr/>
          <p:nvPr/>
        </p:nvSpPr>
        <p:spPr>
          <a:xfrm>
            <a:off x="2549801" y="1330101"/>
            <a:ext cx="470758" cy="45719"/>
          </a:xfrm>
          <a:prstGeom prst="accentCallout1">
            <a:avLst>
              <a:gd name="adj1" fmla="val 38590"/>
              <a:gd name="adj2" fmla="val 84628"/>
              <a:gd name="adj3" fmla="val -219939"/>
              <a:gd name="adj4" fmla="val 1107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ko-KR" sz="1200"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ko-KR" altLang="en-US" sz="12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909DEB-434B-4C9D-ACC2-F39B8EFB4957}"/>
              </a:ext>
            </a:extLst>
          </p:cNvPr>
          <p:cNvSpPr txBox="1"/>
          <p:nvPr/>
        </p:nvSpPr>
        <p:spPr>
          <a:xfrm>
            <a:off x="4713055" y="4484721"/>
            <a:ext cx="42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/>
              <a:t>[Zhang et al., Journal of Electrochemical Energy Conversion and Storage, 2023]</a:t>
            </a:r>
            <a:endParaRPr lang="ko-KR" altLang="en-US" sz="1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F20A77-5A5D-4C6B-A6FA-855742D56B06}"/>
              </a:ext>
            </a:extLst>
          </p:cNvPr>
          <p:cNvSpPr txBox="1"/>
          <p:nvPr/>
        </p:nvSpPr>
        <p:spPr>
          <a:xfrm>
            <a:off x="3971657" y="1157799"/>
            <a:ext cx="4933776" cy="1687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ko-KR" sz="1500" b="1">
                <a:latin typeface="Arial" panose="020B0604020202020204" pitchFamily="34" charset="0"/>
                <a:cs typeface="Arial" panose="020B0604020202020204" pitchFamily="34" charset="0"/>
              </a:rPr>
              <a:t>Comparison with experimental results of Zhang et al.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Comparison conducted between EV-ARC experimental results and modeling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Small difference in characteristic parameters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Futher improvement possible by incorporating endothermic reaction of the separator and internal short circuit reactions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Considered sufficiently reasonable for use in CFD</a:t>
            </a:r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078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17D8-DB45-D1CC-A702-825BC2A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Validation of Chemical reaction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50FCE-4811-6CA0-BD04-039B5ED07E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999" y="931916"/>
            <a:ext cx="8381761" cy="828304"/>
          </a:xfrm>
        </p:spPr>
        <p:txBody>
          <a:bodyPr/>
          <a:lstStyle/>
          <a:p>
            <a:pPr algn="just"/>
            <a:r>
              <a:rPr lang="en-US" sz="1200"/>
              <a:t>Comparison of experimental vent gas composition with modeling to validate the selected chemical reactions</a:t>
            </a:r>
          </a:p>
          <a:p>
            <a:pPr algn="just"/>
            <a:r>
              <a:rPr lang="en-US" sz="1200"/>
              <a:t>Calculations using Cantera were conducted to reflect composition changes due to gas-phase reactions.</a:t>
            </a:r>
          </a:p>
          <a:p>
            <a:pPr algn="just"/>
            <a:r>
              <a:rPr lang="en-US" altLang="ko-KR" sz="1200"/>
              <a:t>Chemical reaction calculations using Cantera are not included in the CFD simulation process.</a:t>
            </a:r>
            <a:endParaRPr lang="en-US" sz="120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4737EAF-F29B-4D89-AC5A-8F61CE0E681D}"/>
              </a:ext>
            </a:extLst>
          </p:cNvPr>
          <p:cNvSpPr/>
          <p:nvPr/>
        </p:nvSpPr>
        <p:spPr>
          <a:xfrm>
            <a:off x="201954" y="1982499"/>
            <a:ext cx="8740092" cy="669482"/>
          </a:xfrm>
          <a:prstGeom prst="roundRect">
            <a:avLst>
              <a:gd name="adj" fmla="val 7718"/>
            </a:avLst>
          </a:prstGeom>
          <a:solidFill>
            <a:schemeClr val="bg1"/>
          </a:solidFill>
          <a:ln w="28575">
            <a:solidFill>
              <a:srgbClr val="2F559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6CD36-D8E0-4B3D-943B-7AA2454C3F9F}"/>
              </a:ext>
            </a:extLst>
          </p:cNvPr>
          <p:cNvSpPr txBox="1"/>
          <p:nvPr/>
        </p:nvSpPr>
        <p:spPr>
          <a:xfrm>
            <a:off x="325515" y="2172858"/>
            <a:ext cx="8476179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Initial vent gas composition from chemical reaction model </a:t>
            </a: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Gas-phase reaction calculation using Cantera </a:t>
            </a: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Comparison</a:t>
            </a:r>
            <a:endParaRPr lang="en-US" altLang="ko-KR" sz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77673984-2F16-43E9-9C81-9FFE06E122D2}"/>
              </a:ext>
            </a:extLst>
          </p:cNvPr>
          <p:cNvSpPr/>
          <p:nvPr/>
        </p:nvSpPr>
        <p:spPr>
          <a:xfrm>
            <a:off x="380999" y="1818712"/>
            <a:ext cx="2942794" cy="324000"/>
          </a:xfrm>
          <a:prstGeom prst="roundRect">
            <a:avLst>
              <a:gd name="adj" fmla="val 27954"/>
            </a:avLst>
          </a:prstGeom>
          <a:solidFill>
            <a:schemeClr val="accent1">
              <a:lumMod val="75000"/>
            </a:schemeClr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>
                <a:latin typeface="Arial" panose="020B0604020202020204" pitchFamily="34" charset="0"/>
                <a:cs typeface="Arial" panose="020B0604020202020204" pitchFamily="34" charset="0"/>
              </a:rPr>
              <a:t>Validation process</a:t>
            </a:r>
            <a:endParaRPr lang="en-US" altLang="ko-KR" sz="15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ED2816FB-EABE-4892-9795-415CBB0D3E13}"/>
              </a:ext>
            </a:extLst>
          </p:cNvPr>
          <p:cNvSpPr/>
          <p:nvPr/>
        </p:nvSpPr>
        <p:spPr>
          <a:xfrm>
            <a:off x="195856" y="2975411"/>
            <a:ext cx="8740092" cy="1457443"/>
          </a:xfrm>
          <a:prstGeom prst="roundRect">
            <a:avLst>
              <a:gd name="adj" fmla="val 3490"/>
            </a:avLst>
          </a:prstGeom>
          <a:solidFill>
            <a:schemeClr val="bg1"/>
          </a:solidFill>
          <a:ln w="28575">
            <a:solidFill>
              <a:srgbClr val="2F559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0DE391-0D4D-4583-8606-F6CEDC7001FB}"/>
              </a:ext>
            </a:extLst>
          </p:cNvPr>
          <p:cNvSpPr txBox="1"/>
          <p:nvPr/>
        </p:nvSpPr>
        <p:spPr>
          <a:xfrm>
            <a:off x="325515" y="3122987"/>
            <a:ext cx="8480774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A lithium-ion battery electrolyte </a:t>
            </a: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surrogate model was used for the Cantera calculations.</a:t>
            </a:r>
            <a:endParaRPr lang="en-US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This mechanism includes the combustion of lithium-ion battery electrolytes(EC, EMC, DMC and DEC).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mechanism was numerically validated and calibrated using experimental data.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The calculations were performed under the assumption of isothermal and isobaric conditions.</a:t>
            </a:r>
            <a:endParaRPr lang="en-US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EA73A8F7-3E04-4423-AB61-87C8169DACC1}"/>
              </a:ext>
            </a:extLst>
          </p:cNvPr>
          <p:cNvSpPr/>
          <p:nvPr/>
        </p:nvSpPr>
        <p:spPr>
          <a:xfrm>
            <a:off x="380999" y="2814182"/>
            <a:ext cx="2949132" cy="324000"/>
          </a:xfrm>
          <a:prstGeom prst="roundRect">
            <a:avLst>
              <a:gd name="adj" fmla="val 27954"/>
            </a:avLst>
          </a:prstGeom>
          <a:solidFill>
            <a:schemeClr val="accent1">
              <a:lumMod val="75000"/>
            </a:schemeClr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>
                <a:latin typeface="Arial" panose="020B0604020202020204" pitchFamily="34" charset="0"/>
                <a:cs typeface="Arial" panose="020B0604020202020204" pitchFamily="34" charset="0"/>
              </a:rPr>
              <a:t>Chemical reaction calculation</a:t>
            </a:r>
            <a:endParaRPr lang="en-US" altLang="ko-KR" sz="15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D0F1C7-C4C0-4885-9158-CB350990F957}"/>
              </a:ext>
            </a:extLst>
          </p:cNvPr>
          <p:cNvSpPr txBox="1"/>
          <p:nvPr/>
        </p:nvSpPr>
        <p:spPr>
          <a:xfrm>
            <a:off x="6377860" y="4623931"/>
            <a:ext cx="2622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/>
              <a:t>[Kanayama et al., Combustion and Flame, 2024]</a:t>
            </a:r>
            <a:endParaRPr lang="ko-KR" altLang="en-US" sz="1000"/>
          </a:p>
        </p:txBody>
      </p:sp>
    </p:spTree>
    <p:extLst>
      <p:ext uri="{BB962C8B-B14F-4D97-AF65-F5344CB8AC3E}">
        <p14:creationId xmlns:p14="http://schemas.microsoft.com/office/powerpoint/2010/main" val="2043185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37493958-3FE3-4BB6-8F8B-8ACF5838A73A}"/>
              </a:ext>
            </a:extLst>
          </p:cNvPr>
          <p:cNvSpPr/>
          <p:nvPr/>
        </p:nvSpPr>
        <p:spPr>
          <a:xfrm>
            <a:off x="5108484" y="1563426"/>
            <a:ext cx="3806687" cy="2879133"/>
          </a:xfrm>
          <a:prstGeom prst="roundRect">
            <a:avLst>
              <a:gd name="adj" fmla="val 73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017D8-DB45-D1CC-A702-825BC2A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Validation of Chemical reaction model</a:t>
            </a:r>
            <a:endParaRPr 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36B33A3-972E-4E70-AFB8-A0B0D7A07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280" y="1272373"/>
            <a:ext cx="2247615" cy="162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668BC0-4C37-4614-8B7F-A80DC5401082}"/>
              </a:ext>
            </a:extLst>
          </p:cNvPr>
          <p:cNvSpPr txBox="1"/>
          <p:nvPr/>
        </p:nvSpPr>
        <p:spPr>
          <a:xfrm>
            <a:off x="5532217" y="3790545"/>
            <a:ext cx="295921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500" b="1">
                <a:latin typeface="Arial" panose="020B0604020202020204" pitchFamily="34" charset="0"/>
                <a:cs typeface="Arial" panose="020B0604020202020204" pitchFamily="34" charset="0"/>
              </a:rPr>
              <a:t>Reaction calculations between gases using Cantera</a:t>
            </a:r>
            <a:endParaRPr lang="ko-KR" alt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C8BFB19-CCD0-48F5-A571-9750BBFAB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93" y="3013345"/>
            <a:ext cx="2308947" cy="1620000"/>
          </a:xfrm>
          <a:prstGeom prst="rect">
            <a:avLst/>
          </a:prstGeom>
        </p:spPr>
      </p:pic>
      <p:graphicFrame>
        <p:nvGraphicFramePr>
          <p:cNvPr id="10" name="차트 9">
            <a:extLst>
              <a:ext uri="{FF2B5EF4-FFF2-40B4-BE49-F238E27FC236}">
                <a16:creationId xmlns:a16="http://schemas.microsoft.com/office/drawing/2014/main" id="{3570F0A3-E820-4301-952D-0A218377A7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401397"/>
              </p:ext>
            </p:extLst>
          </p:nvPr>
        </p:nvGraphicFramePr>
        <p:xfrm>
          <a:off x="2625134" y="2016376"/>
          <a:ext cx="2308947" cy="205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1" name="그룹 10">
            <a:extLst>
              <a:ext uri="{FF2B5EF4-FFF2-40B4-BE49-F238E27FC236}">
                <a16:creationId xmlns:a16="http://schemas.microsoft.com/office/drawing/2014/main" id="{AFDA1F21-3A96-41E0-9C97-2741FFBAA406}"/>
              </a:ext>
            </a:extLst>
          </p:cNvPr>
          <p:cNvGrpSpPr/>
          <p:nvPr/>
        </p:nvGrpSpPr>
        <p:grpSpPr>
          <a:xfrm>
            <a:off x="730527" y="1458663"/>
            <a:ext cx="645527" cy="799742"/>
            <a:chOff x="144457" y="731043"/>
            <a:chExt cx="951888" cy="2589461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A2F90DDD-2A69-4A9C-AC59-F4D18A378807}"/>
                </a:ext>
              </a:extLst>
            </p:cNvPr>
            <p:cNvSpPr/>
            <p:nvPr/>
          </p:nvSpPr>
          <p:spPr>
            <a:xfrm>
              <a:off x="144457" y="869705"/>
              <a:ext cx="873749" cy="236512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3DB861C9-729F-45D7-BEA8-E75CAD368819}"/>
                </a:ext>
              </a:extLst>
            </p:cNvPr>
            <p:cNvGrpSpPr/>
            <p:nvPr/>
          </p:nvGrpSpPr>
          <p:grpSpPr>
            <a:xfrm>
              <a:off x="205179" y="731043"/>
              <a:ext cx="813028" cy="647753"/>
              <a:chOff x="2641669" y="3345666"/>
              <a:chExt cx="813028" cy="647753"/>
            </a:xfrm>
          </p:grpSpPr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A39BDA5E-62D3-4D1A-8443-814B67E6D841}"/>
                  </a:ext>
                </a:extLst>
              </p:cNvPr>
              <p:cNvSpPr/>
              <p:nvPr/>
            </p:nvSpPr>
            <p:spPr>
              <a:xfrm>
                <a:off x="2641669" y="3598101"/>
                <a:ext cx="217646" cy="142875"/>
              </a:xfrm>
              <a:prstGeom prst="rect">
                <a:avLst/>
              </a:prstGeom>
              <a:solidFill>
                <a:srgbClr val="0374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F223B0E-060A-4F59-B135-8BDB9FCF5627}"/>
                  </a:ext>
                </a:extLst>
              </p:cNvPr>
              <p:cNvSpPr txBox="1"/>
              <p:nvPr/>
            </p:nvSpPr>
            <p:spPr>
              <a:xfrm>
                <a:off x="2859315" y="3345666"/>
                <a:ext cx="595382" cy="64775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POF</a:t>
                </a:r>
                <a:r>
                  <a:rPr lang="en-US" altLang="ko-KR" sz="7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7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2D37A764-8F64-42BD-A96E-18106759B01D}"/>
                </a:ext>
              </a:extLst>
            </p:cNvPr>
            <p:cNvGrpSpPr/>
            <p:nvPr/>
          </p:nvGrpSpPr>
          <p:grpSpPr>
            <a:xfrm>
              <a:off x="205179" y="1119385"/>
              <a:ext cx="891166" cy="647753"/>
              <a:chOff x="3509670" y="3345666"/>
              <a:chExt cx="891166" cy="647753"/>
            </a:xfrm>
          </p:grpSpPr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1305589F-FADE-468E-BA9B-6FD293A26097}"/>
                  </a:ext>
                </a:extLst>
              </p:cNvPr>
              <p:cNvSpPr/>
              <p:nvPr/>
            </p:nvSpPr>
            <p:spPr>
              <a:xfrm>
                <a:off x="3509670" y="3598101"/>
                <a:ext cx="226218" cy="142875"/>
              </a:xfrm>
              <a:prstGeom prst="rect">
                <a:avLst/>
              </a:prstGeom>
              <a:solidFill>
                <a:srgbClr val="E971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37D5EB3-20C3-4C4D-AE2A-BDA9AF29A26C}"/>
                  </a:ext>
                </a:extLst>
              </p:cNvPr>
              <p:cNvSpPr txBox="1"/>
              <p:nvPr/>
            </p:nvSpPr>
            <p:spPr>
              <a:xfrm>
                <a:off x="3731307" y="3345666"/>
                <a:ext cx="669529" cy="64775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EMC</a:t>
                </a:r>
                <a:r>
                  <a:rPr lang="en-US" altLang="ko-KR" sz="7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(g)</a:t>
                </a:r>
                <a:endParaRPr lang="ko-KR" altLang="en-US" sz="7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4D06C6F2-A87C-4673-832F-5B29FDF99624}"/>
                </a:ext>
              </a:extLst>
            </p:cNvPr>
            <p:cNvGrpSpPr/>
            <p:nvPr/>
          </p:nvGrpSpPr>
          <p:grpSpPr>
            <a:xfrm>
              <a:off x="205179" y="1507727"/>
              <a:ext cx="835863" cy="647753"/>
              <a:chOff x="4220256" y="3345666"/>
              <a:chExt cx="835863" cy="647753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01113245-8120-4EDE-AF09-4CA84ADA81AD}"/>
                  </a:ext>
                </a:extLst>
              </p:cNvPr>
              <p:cNvSpPr/>
              <p:nvPr/>
            </p:nvSpPr>
            <p:spPr>
              <a:xfrm>
                <a:off x="4220256" y="3598101"/>
                <a:ext cx="226218" cy="142875"/>
              </a:xfrm>
              <a:prstGeom prst="rect">
                <a:avLst/>
              </a:prstGeom>
              <a:solidFill>
                <a:srgbClr val="EEB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A7F344-9E6D-49DF-A7A6-089293C92E46}"/>
                  </a:ext>
                </a:extLst>
              </p:cNvPr>
              <p:cNvSpPr txBox="1"/>
              <p:nvPr/>
            </p:nvSpPr>
            <p:spPr>
              <a:xfrm>
                <a:off x="4438004" y="3345666"/>
                <a:ext cx="618115" cy="64775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CO</a:t>
                </a:r>
                <a:r>
                  <a:rPr lang="en-US" altLang="ko-KR" sz="7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7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12B13B6C-322F-4CDD-A60F-7A896FF70151}"/>
                </a:ext>
              </a:extLst>
            </p:cNvPr>
            <p:cNvGrpSpPr/>
            <p:nvPr/>
          </p:nvGrpSpPr>
          <p:grpSpPr>
            <a:xfrm>
              <a:off x="205179" y="1896069"/>
              <a:ext cx="840630" cy="647753"/>
              <a:chOff x="4769760" y="3345666"/>
              <a:chExt cx="840630" cy="647753"/>
            </a:xfrm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46453E4F-BE11-465F-BD87-F25425179C13}"/>
                  </a:ext>
                </a:extLst>
              </p:cNvPr>
              <p:cNvSpPr/>
              <p:nvPr/>
            </p:nvSpPr>
            <p:spPr>
              <a:xfrm>
                <a:off x="4769760" y="3598101"/>
                <a:ext cx="226218" cy="142875"/>
              </a:xfrm>
              <a:prstGeom prst="rect">
                <a:avLst/>
              </a:prstGeom>
              <a:solidFill>
                <a:srgbClr val="A02B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AA0F1D5-81E8-4AA3-BD9D-80340F797954}"/>
                  </a:ext>
                </a:extLst>
              </p:cNvPr>
              <p:cNvSpPr txBox="1"/>
              <p:nvPr/>
            </p:nvSpPr>
            <p:spPr>
              <a:xfrm>
                <a:off x="4992274" y="3345666"/>
                <a:ext cx="618116" cy="64775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altLang="ko-KR" sz="7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ko-KR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altLang="ko-KR" sz="7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ko-KR" altLang="en-US" sz="7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5CCD651A-11B3-4C89-9D04-C754492B1E8C}"/>
                </a:ext>
              </a:extLst>
            </p:cNvPr>
            <p:cNvGrpSpPr/>
            <p:nvPr/>
          </p:nvGrpSpPr>
          <p:grpSpPr>
            <a:xfrm>
              <a:off x="205179" y="2284411"/>
              <a:ext cx="673330" cy="647753"/>
              <a:chOff x="5375012" y="3345666"/>
              <a:chExt cx="673330" cy="647753"/>
            </a:xfrm>
          </p:grpSpPr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B561D322-2962-4846-B9B9-74B5BEC74814}"/>
                  </a:ext>
                </a:extLst>
              </p:cNvPr>
              <p:cNvSpPr/>
              <p:nvPr/>
            </p:nvSpPr>
            <p:spPr>
              <a:xfrm>
                <a:off x="5375012" y="3598101"/>
                <a:ext cx="226218" cy="142875"/>
              </a:xfrm>
              <a:prstGeom prst="rect">
                <a:avLst/>
              </a:prstGeom>
              <a:solidFill>
                <a:srgbClr val="79A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A36421-C342-4B5D-8E99-A03539D21E66}"/>
                  </a:ext>
                </a:extLst>
              </p:cNvPr>
              <p:cNvSpPr txBox="1"/>
              <p:nvPr/>
            </p:nvSpPr>
            <p:spPr>
              <a:xfrm>
                <a:off x="5601228" y="3345666"/>
                <a:ext cx="447114" cy="64775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altLang="ko-KR" sz="7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7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138F5422-DED3-4359-83EA-7455B706AC68}"/>
                </a:ext>
              </a:extLst>
            </p:cNvPr>
            <p:cNvGrpSpPr/>
            <p:nvPr/>
          </p:nvGrpSpPr>
          <p:grpSpPr>
            <a:xfrm>
              <a:off x="205179" y="2672751"/>
              <a:ext cx="673332" cy="647753"/>
              <a:chOff x="5921583" y="3345666"/>
              <a:chExt cx="673332" cy="647753"/>
            </a:xfrm>
          </p:grpSpPr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9C05F041-A830-4E25-A616-352445D43037}"/>
                  </a:ext>
                </a:extLst>
              </p:cNvPr>
              <p:cNvSpPr/>
              <p:nvPr/>
            </p:nvSpPr>
            <p:spPr>
              <a:xfrm>
                <a:off x="5921583" y="3598101"/>
                <a:ext cx="226218" cy="142875"/>
              </a:xfrm>
              <a:prstGeom prst="rect">
                <a:avLst/>
              </a:prstGeom>
              <a:solidFill>
                <a:srgbClr val="5ABF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1C4F21B-75D9-4D6F-A446-BA3C3A268A60}"/>
                  </a:ext>
                </a:extLst>
              </p:cNvPr>
              <p:cNvSpPr txBox="1"/>
              <p:nvPr/>
            </p:nvSpPr>
            <p:spPr>
              <a:xfrm>
                <a:off x="6147800" y="3345666"/>
                <a:ext cx="447115" cy="64775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altLang="ko-KR" sz="7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7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E8DC296-3D12-4884-A7E0-F5B12401D6A6}"/>
              </a:ext>
            </a:extLst>
          </p:cNvPr>
          <p:cNvSpPr txBox="1"/>
          <p:nvPr/>
        </p:nvSpPr>
        <p:spPr>
          <a:xfrm>
            <a:off x="5135147" y="1756497"/>
            <a:ext cx="3753357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500"/>
              </a:spcAft>
              <a:buFontTx/>
              <a:buChar char="-"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Gas generation calculated through a chemical reaction model coupled with a heat generation model</a:t>
            </a:r>
          </a:p>
          <a:p>
            <a:pPr marL="285750" indent="-285750">
              <a:spcAft>
                <a:spcPts val="500"/>
              </a:spcAft>
              <a:buFontTx/>
              <a:buChar char="-"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Reactions between gases not considered</a:t>
            </a:r>
          </a:p>
          <a:p>
            <a:pPr marL="285750" indent="-285750">
              <a:spcAft>
                <a:spcPts val="500"/>
              </a:spcAft>
              <a:buFontTx/>
              <a:buChar char="-"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Rapid consumption of O</a:t>
            </a:r>
            <a:r>
              <a:rPr lang="en-US" altLang="ko-KR" sz="12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 and C</a:t>
            </a:r>
            <a:r>
              <a:rPr lang="en-US" altLang="ko-KR" sz="12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ko-KR" sz="1200" baseline="-25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 through reaction</a:t>
            </a:r>
          </a:p>
          <a:p>
            <a:pPr marL="285750" indent="-285750">
              <a:spcAft>
                <a:spcPts val="500"/>
              </a:spcAft>
              <a:buFontTx/>
              <a:buChar char="-"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Absence of H₂ generation, unlike experimental results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3F712C-02B3-4D8D-98D9-5F735D252920}"/>
              </a:ext>
            </a:extLst>
          </p:cNvPr>
          <p:cNvSpPr txBox="1"/>
          <p:nvPr/>
        </p:nvSpPr>
        <p:spPr>
          <a:xfrm>
            <a:off x="394186" y="903041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Gas generation calculated through the chemical reaction model</a:t>
            </a: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0D0E8D99-4C13-42B0-B33F-B3A476D538E1}"/>
              </a:ext>
            </a:extLst>
          </p:cNvPr>
          <p:cNvGrpSpPr/>
          <p:nvPr/>
        </p:nvGrpSpPr>
        <p:grpSpPr>
          <a:xfrm>
            <a:off x="730527" y="3173176"/>
            <a:ext cx="645527" cy="799742"/>
            <a:chOff x="144457" y="731043"/>
            <a:chExt cx="951888" cy="2589461"/>
          </a:xfrm>
        </p:grpSpPr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59A62B74-11B1-4D70-84E3-383FF12B9ABC}"/>
                </a:ext>
              </a:extLst>
            </p:cNvPr>
            <p:cNvSpPr/>
            <p:nvPr/>
          </p:nvSpPr>
          <p:spPr>
            <a:xfrm>
              <a:off x="144457" y="869705"/>
              <a:ext cx="873749" cy="236512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1537EA09-FDCE-4B77-A089-737BC3517CDA}"/>
                </a:ext>
              </a:extLst>
            </p:cNvPr>
            <p:cNvGrpSpPr/>
            <p:nvPr/>
          </p:nvGrpSpPr>
          <p:grpSpPr>
            <a:xfrm>
              <a:off x="205179" y="731043"/>
              <a:ext cx="813028" cy="647753"/>
              <a:chOff x="2641669" y="3345666"/>
              <a:chExt cx="813028" cy="647753"/>
            </a:xfrm>
          </p:grpSpPr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id="{AE57538B-F6B8-44A6-BAFD-94701B63FEA4}"/>
                  </a:ext>
                </a:extLst>
              </p:cNvPr>
              <p:cNvSpPr/>
              <p:nvPr/>
            </p:nvSpPr>
            <p:spPr>
              <a:xfrm>
                <a:off x="2641669" y="3598101"/>
                <a:ext cx="217646" cy="142875"/>
              </a:xfrm>
              <a:prstGeom prst="rect">
                <a:avLst/>
              </a:prstGeom>
              <a:solidFill>
                <a:srgbClr val="0374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D228196-F4A1-4F71-9B6D-AAE45F7A2B3A}"/>
                  </a:ext>
                </a:extLst>
              </p:cNvPr>
              <p:cNvSpPr txBox="1"/>
              <p:nvPr/>
            </p:nvSpPr>
            <p:spPr>
              <a:xfrm>
                <a:off x="2859315" y="3345666"/>
                <a:ext cx="595382" cy="64775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POF</a:t>
                </a:r>
                <a:r>
                  <a:rPr lang="en-US" altLang="ko-KR" sz="7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7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64076091-2E0B-4057-A325-7A84F42E29E1}"/>
                </a:ext>
              </a:extLst>
            </p:cNvPr>
            <p:cNvGrpSpPr/>
            <p:nvPr/>
          </p:nvGrpSpPr>
          <p:grpSpPr>
            <a:xfrm>
              <a:off x="205179" y="1119385"/>
              <a:ext cx="891166" cy="647753"/>
              <a:chOff x="3509670" y="3345666"/>
              <a:chExt cx="891166" cy="647753"/>
            </a:xfrm>
          </p:grpSpPr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BDDF86A7-0F2D-4516-A07F-5B04E5118123}"/>
                  </a:ext>
                </a:extLst>
              </p:cNvPr>
              <p:cNvSpPr/>
              <p:nvPr/>
            </p:nvSpPr>
            <p:spPr>
              <a:xfrm>
                <a:off x="3509670" y="3598101"/>
                <a:ext cx="226218" cy="142875"/>
              </a:xfrm>
              <a:prstGeom prst="rect">
                <a:avLst/>
              </a:prstGeom>
              <a:solidFill>
                <a:srgbClr val="E971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6742103-A5E8-4B3F-9CCE-D93BF6F6A40C}"/>
                  </a:ext>
                </a:extLst>
              </p:cNvPr>
              <p:cNvSpPr txBox="1"/>
              <p:nvPr/>
            </p:nvSpPr>
            <p:spPr>
              <a:xfrm>
                <a:off x="3731307" y="3345666"/>
                <a:ext cx="669529" cy="64775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EMC</a:t>
                </a:r>
                <a:r>
                  <a:rPr lang="en-US" altLang="ko-KR" sz="7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(g)</a:t>
                </a:r>
                <a:endParaRPr lang="ko-KR" altLang="en-US" sz="7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41EFC857-7BAB-4D4F-8EC2-E1B853F9390A}"/>
                </a:ext>
              </a:extLst>
            </p:cNvPr>
            <p:cNvGrpSpPr/>
            <p:nvPr/>
          </p:nvGrpSpPr>
          <p:grpSpPr>
            <a:xfrm>
              <a:off x="205179" y="1507727"/>
              <a:ext cx="835863" cy="647753"/>
              <a:chOff x="4220256" y="3345666"/>
              <a:chExt cx="835863" cy="647753"/>
            </a:xfrm>
          </p:grpSpPr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3D23222C-5487-4658-80C1-99E2769F7EC2}"/>
                  </a:ext>
                </a:extLst>
              </p:cNvPr>
              <p:cNvSpPr/>
              <p:nvPr/>
            </p:nvSpPr>
            <p:spPr>
              <a:xfrm>
                <a:off x="4220256" y="3598101"/>
                <a:ext cx="226218" cy="142875"/>
              </a:xfrm>
              <a:prstGeom prst="rect">
                <a:avLst/>
              </a:prstGeom>
              <a:solidFill>
                <a:srgbClr val="EEB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B8F5E80-2182-440B-B9A7-3735DA1C2BC5}"/>
                  </a:ext>
                </a:extLst>
              </p:cNvPr>
              <p:cNvSpPr txBox="1"/>
              <p:nvPr/>
            </p:nvSpPr>
            <p:spPr>
              <a:xfrm>
                <a:off x="4438004" y="3345666"/>
                <a:ext cx="618115" cy="64775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CO</a:t>
                </a:r>
                <a:r>
                  <a:rPr lang="en-US" altLang="ko-KR" sz="7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7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58BB6DE5-89A4-4EFD-945F-D199EDF2DB4B}"/>
                </a:ext>
              </a:extLst>
            </p:cNvPr>
            <p:cNvGrpSpPr/>
            <p:nvPr/>
          </p:nvGrpSpPr>
          <p:grpSpPr>
            <a:xfrm>
              <a:off x="205179" y="1896069"/>
              <a:ext cx="840630" cy="647753"/>
              <a:chOff x="4769760" y="3345666"/>
              <a:chExt cx="840630" cy="647753"/>
            </a:xfrm>
          </p:grpSpPr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54A3B66C-1FE4-4963-8A1A-C08D6E948C3F}"/>
                  </a:ext>
                </a:extLst>
              </p:cNvPr>
              <p:cNvSpPr/>
              <p:nvPr/>
            </p:nvSpPr>
            <p:spPr>
              <a:xfrm>
                <a:off x="4769760" y="3598101"/>
                <a:ext cx="226218" cy="142875"/>
              </a:xfrm>
              <a:prstGeom prst="rect">
                <a:avLst/>
              </a:prstGeom>
              <a:solidFill>
                <a:srgbClr val="A02B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0B74140-FDFF-4D02-8AF9-AF0FA76CB34A}"/>
                  </a:ext>
                </a:extLst>
              </p:cNvPr>
              <p:cNvSpPr txBox="1"/>
              <p:nvPr/>
            </p:nvSpPr>
            <p:spPr>
              <a:xfrm>
                <a:off x="4992274" y="3345666"/>
                <a:ext cx="618116" cy="64775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altLang="ko-KR" sz="7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ko-KR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altLang="ko-KR" sz="7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ko-KR" altLang="en-US" sz="7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6DF7840F-D42A-46D5-A8FA-D6C2EACCDD47}"/>
                </a:ext>
              </a:extLst>
            </p:cNvPr>
            <p:cNvGrpSpPr/>
            <p:nvPr/>
          </p:nvGrpSpPr>
          <p:grpSpPr>
            <a:xfrm>
              <a:off x="205179" y="2284411"/>
              <a:ext cx="673330" cy="647753"/>
              <a:chOff x="5375012" y="3345666"/>
              <a:chExt cx="673330" cy="647753"/>
            </a:xfrm>
          </p:grpSpPr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2618419C-4C46-45E2-A992-39BCC0625E1E}"/>
                  </a:ext>
                </a:extLst>
              </p:cNvPr>
              <p:cNvSpPr/>
              <p:nvPr/>
            </p:nvSpPr>
            <p:spPr>
              <a:xfrm>
                <a:off x="5375012" y="3598101"/>
                <a:ext cx="226218" cy="142875"/>
              </a:xfrm>
              <a:prstGeom prst="rect">
                <a:avLst/>
              </a:prstGeom>
              <a:solidFill>
                <a:srgbClr val="79A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EEB5102-11CA-4855-A6E7-A0DE9D558A40}"/>
                  </a:ext>
                </a:extLst>
              </p:cNvPr>
              <p:cNvSpPr txBox="1"/>
              <p:nvPr/>
            </p:nvSpPr>
            <p:spPr>
              <a:xfrm>
                <a:off x="5601228" y="3345666"/>
                <a:ext cx="447114" cy="64775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altLang="ko-KR" sz="7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7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359EBABA-1F09-4119-B262-0C0406B01DE3}"/>
                </a:ext>
              </a:extLst>
            </p:cNvPr>
            <p:cNvGrpSpPr/>
            <p:nvPr/>
          </p:nvGrpSpPr>
          <p:grpSpPr>
            <a:xfrm>
              <a:off x="205179" y="2672751"/>
              <a:ext cx="673332" cy="647753"/>
              <a:chOff x="5921583" y="3345666"/>
              <a:chExt cx="673332" cy="647753"/>
            </a:xfrm>
          </p:grpSpPr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7DCFEE80-340B-4383-A620-E99806C40D95}"/>
                  </a:ext>
                </a:extLst>
              </p:cNvPr>
              <p:cNvSpPr/>
              <p:nvPr/>
            </p:nvSpPr>
            <p:spPr>
              <a:xfrm>
                <a:off x="5921583" y="3598101"/>
                <a:ext cx="226218" cy="142875"/>
              </a:xfrm>
              <a:prstGeom prst="rect">
                <a:avLst/>
              </a:prstGeom>
              <a:solidFill>
                <a:srgbClr val="5ABF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95298D0-E1B6-4838-8BA4-F57D4C74C18B}"/>
                  </a:ext>
                </a:extLst>
              </p:cNvPr>
              <p:cNvSpPr txBox="1"/>
              <p:nvPr/>
            </p:nvSpPr>
            <p:spPr>
              <a:xfrm>
                <a:off x="6147800" y="3345666"/>
                <a:ext cx="447115" cy="64775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altLang="ko-KR" sz="7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7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2F58C15-AE02-4AFD-B860-1CF29F9354AE}"/>
              </a:ext>
            </a:extLst>
          </p:cNvPr>
          <p:cNvSpPr txBox="1"/>
          <p:nvPr/>
        </p:nvSpPr>
        <p:spPr>
          <a:xfrm>
            <a:off x="2755929" y="1735185"/>
            <a:ext cx="20473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>
                <a:latin typeface="Arial" panose="020B0604020202020204" pitchFamily="34" charset="0"/>
                <a:cs typeface="Arial" panose="020B0604020202020204" pitchFamily="34" charset="0"/>
              </a:rPr>
              <a:t>Gas composition ratio</a:t>
            </a:r>
            <a:endParaRPr lang="ko-KR" alt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10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17D8-DB45-D1CC-A702-825BC2A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Validation of Chemical reaction model</a:t>
            </a:r>
            <a:endParaRPr 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8BE0FCA-DE05-4AC5-BE73-D1DA7BB5B2A0}"/>
              </a:ext>
            </a:extLst>
          </p:cNvPr>
          <p:cNvSpPr/>
          <p:nvPr/>
        </p:nvSpPr>
        <p:spPr>
          <a:xfrm>
            <a:off x="98414" y="1071233"/>
            <a:ext cx="4392612" cy="1837067"/>
          </a:xfrm>
          <a:prstGeom prst="roundRect">
            <a:avLst>
              <a:gd name="adj" fmla="val 5385"/>
            </a:avLst>
          </a:prstGeom>
          <a:solidFill>
            <a:schemeClr val="bg1"/>
          </a:solidFill>
          <a:ln w="28575">
            <a:solidFill>
              <a:srgbClr val="5185BD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9F5EBC-037A-4A54-95ED-0DAF19D1E538}"/>
              </a:ext>
            </a:extLst>
          </p:cNvPr>
          <p:cNvSpPr txBox="1"/>
          <p:nvPr/>
        </p:nvSpPr>
        <p:spPr>
          <a:xfrm>
            <a:off x="206720" y="1313123"/>
            <a:ext cx="3787229" cy="6001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85750" marR="0" indent="-285750" algn="l" defTabSz="914400" rtl="0" eaLnBrk="1" fontAlgn="auto" latinLnBrk="1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altLang="ko-KR" sz="1500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T</a:t>
            </a:r>
            <a:r>
              <a:rPr lang="en-US" altLang="ko-KR" sz="1500" dirty="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emperature: 872.9</a:t>
            </a:r>
            <a:r>
              <a:rPr lang="ko-KR" altLang="en-US" sz="1500" dirty="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℃</a:t>
            </a:r>
            <a:endParaRPr lang="en-US" altLang="ko-KR" sz="1500" dirty="0">
              <a:solidFill>
                <a:schemeClr val="tx1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FontTx/>
              <a:buChar char="-"/>
            </a:pPr>
            <a:r>
              <a:rPr lang="en-US" altLang="ko-KR" sz="150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Amount </a:t>
            </a:r>
            <a:r>
              <a:rPr lang="en-US" altLang="ko-KR" sz="1500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of Gas Species (mol)</a:t>
            </a:r>
            <a:endParaRPr lang="ko-KR" altLang="en-US" sz="1500" dirty="0" err="1">
              <a:solidFill>
                <a:schemeClr val="tx1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9DDA96AB-BE54-4AC4-8EFF-F36C79F25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396142"/>
              </p:ext>
            </p:extLst>
          </p:nvPr>
        </p:nvGraphicFramePr>
        <p:xfrm>
          <a:off x="245424" y="2005751"/>
          <a:ext cx="4176000" cy="720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934420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9762106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682811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98214403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3385838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2414171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EMC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POF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7162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0.0002164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0.4235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1.8836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0.4778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0.6379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0.08703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52990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30029E6-D13C-41FE-9DE2-157AF49603CA}"/>
              </a:ext>
            </a:extLst>
          </p:cNvPr>
          <p:cNvSpPr txBox="1"/>
          <p:nvPr/>
        </p:nvSpPr>
        <p:spPr>
          <a:xfrm>
            <a:off x="98414" y="2844536"/>
            <a:ext cx="2297424" cy="39581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500" b="1" dirty="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Gas Composition (mol)</a:t>
            </a:r>
            <a:endParaRPr lang="ko-KR" altLang="en-US" sz="1500" b="1" dirty="0" err="1">
              <a:solidFill>
                <a:schemeClr val="tx1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표 19">
                <a:extLst>
                  <a:ext uri="{FF2B5EF4-FFF2-40B4-BE49-F238E27FC236}">
                    <a16:creationId xmlns:a16="http://schemas.microsoft.com/office/drawing/2014/main" id="{F022DB1E-9A34-4193-8AEB-70DDA6511D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4942750"/>
                  </p:ext>
                </p:extLst>
              </p:nvPr>
            </p:nvGraphicFramePr>
            <p:xfrm>
              <a:off x="118656" y="3229939"/>
              <a:ext cx="4429536" cy="134758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3692">
                      <a:extLst>
                        <a:ext uri="{9D8B030D-6E8A-4147-A177-3AD203B41FA5}">
                          <a16:colId xmlns:a16="http://schemas.microsoft.com/office/drawing/2014/main" val="3714550458"/>
                        </a:ext>
                      </a:extLst>
                    </a:gridCol>
                    <a:gridCol w="553692">
                      <a:extLst>
                        <a:ext uri="{9D8B030D-6E8A-4147-A177-3AD203B41FA5}">
                          <a16:colId xmlns:a16="http://schemas.microsoft.com/office/drawing/2014/main" val="1443780559"/>
                        </a:ext>
                      </a:extLst>
                    </a:gridCol>
                    <a:gridCol w="553692">
                      <a:extLst>
                        <a:ext uri="{9D8B030D-6E8A-4147-A177-3AD203B41FA5}">
                          <a16:colId xmlns:a16="http://schemas.microsoft.com/office/drawing/2014/main" val="61372218"/>
                        </a:ext>
                      </a:extLst>
                    </a:gridCol>
                    <a:gridCol w="553692">
                      <a:extLst>
                        <a:ext uri="{9D8B030D-6E8A-4147-A177-3AD203B41FA5}">
                          <a16:colId xmlns:a16="http://schemas.microsoft.com/office/drawing/2014/main" val="1644723044"/>
                        </a:ext>
                      </a:extLst>
                    </a:gridCol>
                    <a:gridCol w="553692">
                      <a:extLst>
                        <a:ext uri="{9D8B030D-6E8A-4147-A177-3AD203B41FA5}">
                          <a16:colId xmlns:a16="http://schemas.microsoft.com/office/drawing/2014/main" val="1630447864"/>
                        </a:ext>
                      </a:extLst>
                    </a:gridCol>
                    <a:gridCol w="553692">
                      <a:extLst>
                        <a:ext uri="{9D8B030D-6E8A-4147-A177-3AD203B41FA5}">
                          <a16:colId xmlns:a16="http://schemas.microsoft.com/office/drawing/2014/main" val="3746054770"/>
                        </a:ext>
                      </a:extLst>
                    </a:gridCol>
                    <a:gridCol w="553692">
                      <a:extLst>
                        <a:ext uri="{9D8B030D-6E8A-4147-A177-3AD203B41FA5}">
                          <a16:colId xmlns:a16="http://schemas.microsoft.com/office/drawing/2014/main" val="961776028"/>
                        </a:ext>
                      </a:extLst>
                    </a:gridCol>
                    <a:gridCol w="553692">
                      <a:extLst>
                        <a:ext uri="{9D8B030D-6E8A-4147-A177-3AD203B41FA5}">
                          <a16:colId xmlns:a16="http://schemas.microsoft.com/office/drawing/2014/main" val="456247612"/>
                        </a:ext>
                      </a:extLst>
                    </a:gridCol>
                  </a:tblGrid>
                  <a:tr h="22446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Time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</a:t>
                          </a:r>
                          <a:r>
                            <a:rPr lang="en-US" sz="1100" u="none" strike="noStrike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US" sz="1100" b="1" i="0" u="none" strike="noStrike" baseline="-250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</a:t>
                          </a:r>
                          <a:r>
                            <a:rPr lang="en-US" altLang="ko-KR" sz="1100" u="none" strike="noStrike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1100" u="none" strike="noStrike" baseline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</a:t>
                          </a:r>
                          <a:endParaRPr lang="en-US" sz="1100" b="1" i="0" u="none" strike="noStrike" baseline="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</a:t>
                          </a:r>
                          <a:r>
                            <a:rPr lang="en-US" sz="1100" u="none" strike="noStrike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US" sz="1100" b="1" i="0" u="none" strike="noStrike" baseline="-250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</a:t>
                          </a:r>
                          <a:r>
                            <a:rPr lang="en-US" sz="1100" u="none" strike="noStrike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US" sz="1100" b="1" i="0" u="none" strike="noStrike" baseline="-250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</a:t>
                          </a:r>
                          <a:r>
                            <a:rPr lang="en-US" sz="1100" u="none" strike="noStrike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US" sz="1100" b="1" i="0" u="none" strike="noStrike" baseline="-250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5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05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26546"/>
                      </a:ext>
                    </a:extLst>
                  </a:tr>
                  <a:tr h="18718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</a:t>
                          </a:r>
                          <a:r>
                            <a:rPr lang="en-US" sz="11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ms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0.00294</a:t>
                          </a:r>
                          <a:endParaRPr lang="en-US" altLang="ko-KR" sz="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0.00937</a:t>
                          </a:r>
                          <a:endParaRPr lang="en-US" altLang="ko-KR" sz="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0.00777</a:t>
                          </a:r>
                          <a:endParaRPr lang="en-US" altLang="ko-KR" sz="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0.2100</a:t>
                          </a:r>
                          <a:endParaRPr lang="en-US" altLang="ko-KR" sz="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0.4198</a:t>
                          </a:r>
                          <a:endParaRPr lang="en-US" altLang="ko-KR" sz="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0.00069</a:t>
                          </a:r>
                          <a:endParaRPr lang="en-US" altLang="ko-KR" sz="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0.3494</a:t>
                          </a:r>
                          <a:endParaRPr lang="en-US" altLang="ko-KR" sz="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702973384"/>
                      </a:ext>
                    </a:extLst>
                  </a:tr>
                  <a:tr h="18718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s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0.1043</a:t>
                          </a:r>
                          <a:endParaRPr lang="en-US" altLang="ko-KR" sz="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0.3148</a:t>
                          </a:r>
                          <a:endParaRPr lang="en-US" altLang="ko-KR" sz="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0.3265</a:t>
                          </a:r>
                          <a:endParaRPr lang="en-US" altLang="ko-KR" sz="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0.2027</a:t>
                          </a:r>
                          <a:endParaRPr lang="en-US" altLang="ko-KR" sz="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3.85E-06</a:t>
                          </a:r>
                          <a:endParaRPr lang="en-US" sz="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0.03035</a:t>
                          </a:r>
                          <a:endParaRPr lang="en-US" altLang="ko-KR" sz="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0.02129</a:t>
                          </a:r>
                          <a:endParaRPr lang="en-US" altLang="ko-KR" sz="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580967116"/>
                      </a:ext>
                    </a:extLst>
                  </a:tr>
                  <a:tr h="18718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min</a:t>
                          </a:r>
                          <a:endParaRPr lang="en-US" sz="11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0.1465</a:t>
                          </a:r>
                          <a:endParaRPr lang="en-US" altLang="ko-KR" sz="9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0.2598</a:t>
                          </a:r>
                          <a:endParaRPr lang="en-US" altLang="ko-KR" sz="9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0.2820</a:t>
                          </a:r>
                          <a:endParaRPr lang="en-US" altLang="ko-KR" sz="9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0.2540</a:t>
                          </a:r>
                          <a:endParaRPr lang="en-US" altLang="ko-KR" sz="9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1.81E-16</a:t>
                          </a:r>
                          <a:endParaRPr lang="en-US" sz="9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0.04747</a:t>
                          </a:r>
                          <a:endParaRPr lang="en-US" altLang="ko-KR" sz="9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0.01022</a:t>
                          </a:r>
                          <a:endParaRPr lang="en-US" altLang="ko-KR" sz="9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058445509"/>
                      </a:ext>
                    </a:extLst>
                  </a:tr>
                  <a:tr h="187187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US" altLang="ko-KR" sz="1100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oMath>
                          </a14:m>
                          <a:r>
                            <a:rPr lang="en-US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11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ko-KR" sz="1100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oMath>
                          </a14:m>
                          <a:r>
                            <a:rPr lang="en-US" altLang="ko-KR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altLang="ko-KR" sz="11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ko-KR" sz="1100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oMath>
                          </a14:m>
                          <a:r>
                            <a:rPr lang="en-US" altLang="ko-KR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altLang="ko-KR" sz="11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100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oMath>
                          </a14:m>
                          <a:endParaRPr lang="en-US" altLang="ko-KR" sz="11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ko-KR" sz="1100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oMath>
                          </a14:m>
                          <a:r>
                            <a:rPr lang="en-US" altLang="ko-KR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altLang="ko-KR" sz="11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ko-KR" sz="1100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oMath>
                          </a14:m>
                          <a:r>
                            <a:rPr lang="en-US" altLang="ko-KR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altLang="ko-KR" sz="11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ko-KR" sz="1100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oMath>
                          </a14:m>
                          <a:r>
                            <a:rPr lang="en-US" altLang="ko-KR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altLang="ko-KR" sz="11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ko-KR" sz="1100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oMath>
                          </a14:m>
                          <a:r>
                            <a:rPr lang="en-US" altLang="ko-KR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altLang="ko-KR" sz="11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400862176"/>
                      </a:ext>
                    </a:extLst>
                  </a:tr>
                  <a:tr h="18718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</a:t>
                          </a:r>
                          <a:r>
                            <a:rPr lang="en-US" sz="11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hr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1" hangingPunct="1"/>
                          <a:r>
                            <a:rPr lang="en-US" altLang="ko-KR" sz="900" u="none" strike="noStrike" kern="12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0.1704</a:t>
                          </a:r>
                          <a:endParaRPr lang="en-US" altLang="ko-KR" sz="9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1" hangingPunct="1"/>
                          <a:r>
                            <a:rPr lang="en-US" altLang="ko-KR" sz="900" u="none" strike="noStrike" kern="12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0.2243</a:t>
                          </a:r>
                          <a:endParaRPr lang="en-US" altLang="ko-KR" sz="9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1" hangingPunct="1"/>
                          <a:r>
                            <a:rPr lang="en-US" altLang="ko-KR" sz="900" u="none" strike="noStrike" kern="12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0.2553</a:t>
                          </a:r>
                          <a:endParaRPr lang="en-US" altLang="ko-KR" sz="9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1" hangingPunct="1"/>
                          <a:r>
                            <a:rPr lang="en-US" altLang="ko-KR" sz="900" u="none" strike="noStrike" kern="12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0.2865</a:t>
                          </a:r>
                          <a:endParaRPr lang="en-US" altLang="ko-KR" sz="9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1" hangingPunct="1"/>
                          <a:r>
                            <a:rPr lang="en-US" sz="900" u="none" strike="noStrike" kern="12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2.28E-17</a:t>
                          </a:r>
                          <a:endParaRPr lang="en-US" sz="9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1" hangingPunct="1"/>
                          <a:r>
                            <a:rPr lang="en-US" altLang="ko-KR" sz="900" u="none" strike="noStrike" kern="12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0.06319</a:t>
                          </a:r>
                          <a:endParaRPr lang="en-US" altLang="ko-KR" sz="9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1" hangingPunct="1"/>
                          <a:r>
                            <a:rPr lang="en-US" altLang="ko-KR" sz="900" u="none" strike="noStrike" kern="12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2.66E-4</a:t>
                          </a:r>
                          <a:endParaRPr lang="en-US" altLang="ko-KR" sz="9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1786128"/>
                      </a:ext>
                    </a:extLst>
                  </a:tr>
                  <a:tr h="187187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US" altLang="ko-KR" sz="1100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oMath>
                          </a14:m>
                          <a:r>
                            <a:rPr lang="en-US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11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ko-KR" sz="1100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oMath>
                          </a14:m>
                          <a:r>
                            <a:rPr lang="en-US" altLang="ko-KR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altLang="ko-KR" sz="11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ko-KR" sz="110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oMath>
                          </a14:m>
                          <a:r>
                            <a:rPr lang="en-US" altLang="ko-KR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altLang="ko-KR" sz="11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100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oMath>
                          </a14:m>
                          <a:endParaRPr lang="en-US" altLang="ko-KR" sz="11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ko-KR" sz="1100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oMath>
                          </a14:m>
                          <a:r>
                            <a:rPr lang="en-US" altLang="ko-KR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altLang="ko-KR" sz="11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ko-KR" sz="1100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oMath>
                          </a14:m>
                          <a:r>
                            <a:rPr lang="en-US" altLang="ko-KR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altLang="ko-KR" sz="11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ko-KR" sz="1100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oMath>
                          </a14:m>
                          <a:r>
                            <a:rPr lang="en-US" altLang="ko-KR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altLang="ko-KR" sz="11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ko-KR" sz="1100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oMath>
                          </a14:m>
                          <a:r>
                            <a:rPr lang="en-US" altLang="ko-KR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altLang="ko-KR" sz="11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761852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표 19">
                <a:extLst>
                  <a:ext uri="{FF2B5EF4-FFF2-40B4-BE49-F238E27FC236}">
                    <a16:creationId xmlns:a16="http://schemas.microsoft.com/office/drawing/2014/main" id="{F022DB1E-9A34-4193-8AEB-70DDA6511D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4942750"/>
                  </p:ext>
                </p:extLst>
              </p:nvPr>
            </p:nvGraphicFramePr>
            <p:xfrm>
              <a:off x="118656" y="3229939"/>
              <a:ext cx="4429536" cy="134758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3692">
                      <a:extLst>
                        <a:ext uri="{9D8B030D-6E8A-4147-A177-3AD203B41FA5}">
                          <a16:colId xmlns:a16="http://schemas.microsoft.com/office/drawing/2014/main" val="3714550458"/>
                        </a:ext>
                      </a:extLst>
                    </a:gridCol>
                    <a:gridCol w="553692">
                      <a:extLst>
                        <a:ext uri="{9D8B030D-6E8A-4147-A177-3AD203B41FA5}">
                          <a16:colId xmlns:a16="http://schemas.microsoft.com/office/drawing/2014/main" val="1443780559"/>
                        </a:ext>
                      </a:extLst>
                    </a:gridCol>
                    <a:gridCol w="553692">
                      <a:extLst>
                        <a:ext uri="{9D8B030D-6E8A-4147-A177-3AD203B41FA5}">
                          <a16:colId xmlns:a16="http://schemas.microsoft.com/office/drawing/2014/main" val="61372218"/>
                        </a:ext>
                      </a:extLst>
                    </a:gridCol>
                    <a:gridCol w="553692">
                      <a:extLst>
                        <a:ext uri="{9D8B030D-6E8A-4147-A177-3AD203B41FA5}">
                          <a16:colId xmlns:a16="http://schemas.microsoft.com/office/drawing/2014/main" val="1644723044"/>
                        </a:ext>
                      </a:extLst>
                    </a:gridCol>
                    <a:gridCol w="553692">
                      <a:extLst>
                        <a:ext uri="{9D8B030D-6E8A-4147-A177-3AD203B41FA5}">
                          <a16:colId xmlns:a16="http://schemas.microsoft.com/office/drawing/2014/main" val="1630447864"/>
                        </a:ext>
                      </a:extLst>
                    </a:gridCol>
                    <a:gridCol w="553692">
                      <a:extLst>
                        <a:ext uri="{9D8B030D-6E8A-4147-A177-3AD203B41FA5}">
                          <a16:colId xmlns:a16="http://schemas.microsoft.com/office/drawing/2014/main" val="3746054770"/>
                        </a:ext>
                      </a:extLst>
                    </a:gridCol>
                    <a:gridCol w="553692">
                      <a:extLst>
                        <a:ext uri="{9D8B030D-6E8A-4147-A177-3AD203B41FA5}">
                          <a16:colId xmlns:a16="http://schemas.microsoft.com/office/drawing/2014/main" val="961776028"/>
                        </a:ext>
                      </a:extLst>
                    </a:gridCol>
                    <a:gridCol w="553692">
                      <a:extLst>
                        <a:ext uri="{9D8B030D-6E8A-4147-A177-3AD203B41FA5}">
                          <a16:colId xmlns:a16="http://schemas.microsoft.com/office/drawing/2014/main" val="456247612"/>
                        </a:ext>
                      </a:extLst>
                    </a:gridCol>
                  </a:tblGrid>
                  <a:tr h="22446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Time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</a:t>
                          </a:r>
                          <a:r>
                            <a:rPr lang="en-US" sz="1100" u="none" strike="noStrike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US" sz="1100" b="1" i="0" u="none" strike="noStrike" baseline="-250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</a:t>
                          </a:r>
                          <a:r>
                            <a:rPr lang="en-US" altLang="ko-KR" sz="1100" u="none" strike="noStrike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1100" u="none" strike="noStrike" baseline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</a:t>
                          </a:r>
                          <a:endParaRPr lang="en-US" sz="1100" b="1" i="0" u="none" strike="noStrike" baseline="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</a:t>
                          </a:r>
                          <a:r>
                            <a:rPr lang="en-US" sz="1100" u="none" strike="noStrike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US" sz="1100" b="1" i="0" u="none" strike="noStrike" baseline="-250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</a:t>
                          </a:r>
                          <a:r>
                            <a:rPr lang="en-US" sz="1100" u="none" strike="noStrike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US" sz="1100" b="1" i="0" u="none" strike="noStrike" baseline="-250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</a:t>
                          </a:r>
                          <a:r>
                            <a:rPr lang="en-US" sz="1100" u="none" strike="noStrike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US" sz="1100" b="1" i="0" u="none" strike="noStrike" baseline="-250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5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05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26546"/>
                      </a:ext>
                    </a:extLst>
                  </a:tr>
                  <a:tr h="18718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</a:t>
                          </a:r>
                          <a:r>
                            <a:rPr lang="en-US" sz="11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ms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0.00294</a:t>
                          </a:r>
                          <a:endParaRPr lang="en-US" altLang="ko-KR" sz="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0.00937</a:t>
                          </a:r>
                          <a:endParaRPr lang="en-US" altLang="ko-KR" sz="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0.00777</a:t>
                          </a:r>
                          <a:endParaRPr lang="en-US" altLang="ko-KR" sz="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0.2100</a:t>
                          </a:r>
                          <a:endParaRPr lang="en-US" altLang="ko-KR" sz="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0.4198</a:t>
                          </a:r>
                          <a:endParaRPr lang="en-US" altLang="ko-KR" sz="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0.00069</a:t>
                          </a:r>
                          <a:endParaRPr lang="en-US" altLang="ko-KR" sz="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0.3494</a:t>
                          </a:r>
                          <a:endParaRPr lang="en-US" altLang="ko-KR" sz="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702973384"/>
                      </a:ext>
                    </a:extLst>
                  </a:tr>
                  <a:tr h="18718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s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0.1043</a:t>
                          </a:r>
                          <a:endParaRPr lang="en-US" altLang="ko-KR" sz="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0.3148</a:t>
                          </a:r>
                          <a:endParaRPr lang="en-US" altLang="ko-KR" sz="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0.3265</a:t>
                          </a:r>
                          <a:endParaRPr lang="en-US" altLang="ko-KR" sz="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0.2027</a:t>
                          </a:r>
                          <a:endParaRPr lang="en-US" altLang="ko-KR" sz="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3.85E-06</a:t>
                          </a:r>
                          <a:endParaRPr lang="en-US" sz="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0.03035</a:t>
                          </a:r>
                          <a:endParaRPr lang="en-US" altLang="ko-KR" sz="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0.02129</a:t>
                          </a:r>
                          <a:endParaRPr lang="en-US" altLang="ko-KR" sz="9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580967116"/>
                      </a:ext>
                    </a:extLst>
                  </a:tr>
                  <a:tr h="18718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min</a:t>
                          </a:r>
                          <a:endParaRPr lang="en-US" sz="11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0.1465</a:t>
                          </a:r>
                          <a:endParaRPr lang="en-US" altLang="ko-KR" sz="9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0.2598</a:t>
                          </a:r>
                          <a:endParaRPr lang="en-US" altLang="ko-KR" sz="9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0.2820</a:t>
                          </a:r>
                          <a:endParaRPr lang="en-US" altLang="ko-KR" sz="9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0.2540</a:t>
                          </a:r>
                          <a:endParaRPr lang="en-US" altLang="ko-KR" sz="9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1.81E-16</a:t>
                          </a:r>
                          <a:endParaRPr lang="en-US" sz="9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0.04747</a:t>
                          </a:r>
                          <a:endParaRPr lang="en-US" altLang="ko-KR" sz="9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ko-KR" sz="9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0.01022</a:t>
                          </a:r>
                          <a:endParaRPr lang="en-US" altLang="ko-KR" sz="9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058445509"/>
                      </a:ext>
                    </a:extLst>
                  </a:tr>
                  <a:tr h="18718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1099" t="-419355" r="-702198" b="-2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101099" t="-419355" r="-602198" b="-2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201099" t="-419355" r="-502198" b="-2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301099" t="-419355" r="-402198" b="-2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401099" t="-419355" r="-302198" b="-2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501099" t="-419355" r="-202198" b="-2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601099" t="-419355" r="-102198" b="-2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701099" t="-419355" r="-2198" b="-2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0862176"/>
                      </a:ext>
                    </a:extLst>
                  </a:tr>
                  <a:tr h="18718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</a:t>
                          </a:r>
                          <a:r>
                            <a:rPr lang="en-US" sz="11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hr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1" hangingPunct="1"/>
                          <a:r>
                            <a:rPr lang="en-US" altLang="ko-KR" sz="900" u="none" strike="noStrike" kern="12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0.1704</a:t>
                          </a:r>
                          <a:endParaRPr lang="en-US" altLang="ko-KR" sz="9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1" hangingPunct="1"/>
                          <a:r>
                            <a:rPr lang="en-US" altLang="ko-KR" sz="900" u="none" strike="noStrike" kern="12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0.2243</a:t>
                          </a:r>
                          <a:endParaRPr lang="en-US" altLang="ko-KR" sz="9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1" hangingPunct="1"/>
                          <a:r>
                            <a:rPr lang="en-US" altLang="ko-KR" sz="900" u="none" strike="noStrike" kern="12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0.2553</a:t>
                          </a:r>
                          <a:endParaRPr lang="en-US" altLang="ko-KR" sz="9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1" hangingPunct="1"/>
                          <a:r>
                            <a:rPr lang="en-US" altLang="ko-KR" sz="900" u="none" strike="noStrike" kern="12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0.2865</a:t>
                          </a:r>
                          <a:endParaRPr lang="en-US" altLang="ko-KR" sz="9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1" hangingPunct="1"/>
                          <a:r>
                            <a:rPr lang="en-US" sz="900" u="none" strike="noStrike" kern="12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2.28E-17</a:t>
                          </a:r>
                          <a:endParaRPr lang="en-US" sz="9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1" hangingPunct="1"/>
                          <a:r>
                            <a:rPr lang="en-US" altLang="ko-KR" sz="900" u="none" strike="noStrike" kern="12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0.06319</a:t>
                          </a:r>
                          <a:endParaRPr lang="en-US" altLang="ko-KR" sz="9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1" hangingPunct="1"/>
                          <a:r>
                            <a:rPr lang="en-US" altLang="ko-KR" sz="900" u="none" strike="noStrike" kern="12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2.66E-4</a:t>
                          </a:r>
                          <a:endParaRPr lang="en-US" altLang="ko-KR" sz="9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1786128"/>
                      </a:ext>
                    </a:extLst>
                  </a:tr>
                  <a:tr h="18718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1099" t="-619355" r="-702198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101099" t="-619355" r="-602198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201099" t="-619355" r="-502198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301099" t="-619355" r="-402198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401099" t="-619355" r="-302198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501099" t="-619355" r="-202198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601099" t="-619355" r="-102198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701099" t="-619355" r="-2198" b="-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61852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808151FA-B87D-4706-BAFB-319B7D0C24EB}"/>
              </a:ext>
            </a:extLst>
          </p:cNvPr>
          <p:cNvSpPr/>
          <p:nvPr/>
        </p:nvSpPr>
        <p:spPr>
          <a:xfrm>
            <a:off x="273031" y="937090"/>
            <a:ext cx="2209820" cy="337558"/>
          </a:xfrm>
          <a:prstGeom prst="roundRect">
            <a:avLst>
              <a:gd name="adj" fmla="val 27954"/>
            </a:avLst>
          </a:prstGeom>
          <a:solidFill>
            <a:srgbClr val="5185BD"/>
          </a:solidFill>
          <a:ln>
            <a:solidFill>
              <a:srgbClr val="518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>
                <a:latin typeface="Arial" panose="020B0604020202020204" pitchFamily="34" charset="0"/>
                <a:cs typeface="Arial" panose="020B0604020202020204" pitchFamily="34" charset="0"/>
              </a:rPr>
              <a:t>Initial state of gases</a:t>
            </a:r>
            <a:endParaRPr lang="en-US" altLang="ko-K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14BB9035-DCA1-4980-BF53-50A6FC1B463B}"/>
              </a:ext>
            </a:extLst>
          </p:cNvPr>
          <p:cNvSpPr/>
          <p:nvPr/>
        </p:nvSpPr>
        <p:spPr>
          <a:xfrm>
            <a:off x="4635500" y="1074677"/>
            <a:ext cx="4374306" cy="1833623"/>
          </a:xfrm>
          <a:prstGeom prst="roundRect">
            <a:avLst>
              <a:gd name="adj" fmla="val 5385"/>
            </a:avLst>
          </a:prstGeom>
          <a:solidFill>
            <a:schemeClr val="bg1"/>
          </a:solidFill>
          <a:ln w="28575">
            <a:solidFill>
              <a:srgbClr val="5185BD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4AEE80EF-5226-41D0-AC7C-D62BF6247E39}"/>
              </a:ext>
            </a:extLst>
          </p:cNvPr>
          <p:cNvSpPr/>
          <p:nvPr/>
        </p:nvSpPr>
        <p:spPr>
          <a:xfrm>
            <a:off x="4810117" y="940533"/>
            <a:ext cx="1781647" cy="337558"/>
          </a:xfrm>
          <a:prstGeom prst="roundRect">
            <a:avLst>
              <a:gd name="adj" fmla="val 27954"/>
            </a:avLst>
          </a:prstGeom>
          <a:solidFill>
            <a:srgbClr val="5185BD"/>
          </a:solidFill>
          <a:ln>
            <a:solidFill>
              <a:srgbClr val="518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1 min after</a:t>
            </a:r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B9DA49D7-DCC0-4451-AA89-252A0391F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547913"/>
              </p:ext>
            </p:extLst>
          </p:nvPr>
        </p:nvGraphicFramePr>
        <p:xfrm>
          <a:off x="4759881" y="2007352"/>
          <a:ext cx="4117275" cy="720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3455">
                  <a:extLst>
                    <a:ext uri="{9D8B030D-6E8A-4147-A177-3AD203B41FA5}">
                      <a16:colId xmlns:a16="http://schemas.microsoft.com/office/drawing/2014/main" val="363453647"/>
                    </a:ext>
                  </a:extLst>
                </a:gridCol>
                <a:gridCol w="823455">
                  <a:extLst>
                    <a:ext uri="{9D8B030D-6E8A-4147-A177-3AD203B41FA5}">
                      <a16:colId xmlns:a16="http://schemas.microsoft.com/office/drawing/2014/main" val="901729209"/>
                    </a:ext>
                  </a:extLst>
                </a:gridCol>
                <a:gridCol w="823455">
                  <a:extLst>
                    <a:ext uri="{9D8B030D-6E8A-4147-A177-3AD203B41FA5}">
                      <a16:colId xmlns:a16="http://schemas.microsoft.com/office/drawing/2014/main" val="266657894"/>
                    </a:ext>
                  </a:extLst>
                </a:gridCol>
                <a:gridCol w="823455">
                  <a:extLst>
                    <a:ext uri="{9D8B030D-6E8A-4147-A177-3AD203B41FA5}">
                      <a16:colId xmlns:a16="http://schemas.microsoft.com/office/drawing/2014/main" val="1694603745"/>
                    </a:ext>
                  </a:extLst>
                </a:gridCol>
                <a:gridCol w="823455">
                  <a:extLst>
                    <a:ext uri="{9D8B030D-6E8A-4147-A177-3AD203B41FA5}">
                      <a16:colId xmlns:a16="http://schemas.microsoft.com/office/drawing/2014/main" val="397178777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u="none" strike="noStrike" dirty="0"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US" sz="1400" b="0" u="none" strike="noStrike" baseline="-25000" dirty="0">
                          <a:effectLst/>
                        </a:rPr>
                        <a:t>2</a:t>
                      </a:r>
                      <a:r>
                        <a:rPr lang="en-US" sz="1400" b="0" u="none" strike="noStrike" dirty="0">
                          <a:effectLst/>
                        </a:rPr>
                        <a:t>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u="none" strike="noStrike" dirty="0">
                          <a:effectLst/>
                          <a:latin typeface="Calibri" panose="020F0502020204030204" pitchFamily="34" charset="0"/>
                        </a:rPr>
                        <a:t>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u="none" strike="noStrike" dirty="0">
                          <a:effectLst/>
                          <a:latin typeface="Calibri" panose="020F0502020204030204" pitchFamily="34" charset="0"/>
                        </a:rPr>
                        <a:t>CH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9983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u="none" strike="noStrike" dirty="0">
                          <a:effectLst/>
                          <a:latin typeface="Calibri" panose="020F0502020204030204" pitchFamily="34" charset="0"/>
                        </a:rPr>
                        <a:t>0.1465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u="none" strike="noStrike" dirty="0">
                          <a:effectLst/>
                          <a:latin typeface="Calibri" panose="020F0502020204030204" pitchFamily="34" charset="0"/>
                        </a:rPr>
                        <a:t>0.2598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u="none" strike="noStrike" dirty="0">
                          <a:effectLst/>
                          <a:latin typeface="Calibri" panose="020F0502020204030204" pitchFamily="34" charset="0"/>
                        </a:rPr>
                        <a:t>0.2820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u="none" strike="noStrike" dirty="0">
                          <a:effectLst/>
                          <a:latin typeface="Calibri" panose="020F0502020204030204" pitchFamily="34" charset="0"/>
                        </a:rPr>
                        <a:t>0.2540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u="none" strike="noStrike" dirty="0">
                          <a:effectLst/>
                          <a:latin typeface="Calibri" panose="020F0502020204030204" pitchFamily="34" charset="0"/>
                        </a:rPr>
                        <a:t>0.04747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21125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C2D7D80-7A59-4B12-8FA6-2EFA8ED91892}"/>
              </a:ext>
            </a:extLst>
          </p:cNvPr>
          <p:cNvSpPr txBox="1"/>
          <p:nvPr/>
        </p:nvSpPr>
        <p:spPr>
          <a:xfrm>
            <a:off x="4810117" y="1325804"/>
            <a:ext cx="4198705" cy="6001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285750" marR="0" indent="-285750" algn="l" defTabSz="914400" rtl="0" eaLnBrk="1" fontAlgn="auto" latinLnBrk="1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altLang="ko-KR" sz="1500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Heat of reaction: </a:t>
            </a:r>
            <a:r>
              <a:rPr lang="en-US" altLang="ko-KR" sz="150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631.67 kJ</a:t>
            </a:r>
            <a:endParaRPr lang="en-US" altLang="ko-KR" sz="1500" dirty="0"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FontTx/>
              <a:buChar char="-"/>
            </a:pPr>
            <a:r>
              <a:rPr lang="en-US" altLang="ko-KR" sz="1500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Amount of Gas Species (mol)</a:t>
            </a:r>
            <a:endParaRPr lang="ko-KR" altLang="en-US" sz="1500" dirty="0" err="1">
              <a:solidFill>
                <a:schemeClr val="tx1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D2B138-080C-4566-B29C-4F679A36A1BE}"/>
              </a:ext>
            </a:extLst>
          </p:cNvPr>
          <p:cNvSpPr txBox="1"/>
          <p:nvPr/>
        </p:nvSpPr>
        <p:spPr>
          <a:xfrm>
            <a:off x="4810116" y="3166012"/>
            <a:ext cx="40168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500">
                <a:latin typeface="Arial" panose="020B0604020202020204" pitchFamily="34" charset="0"/>
                <a:cs typeface="Arial" panose="020B0604020202020204" pitchFamily="34" charset="0"/>
              </a:rPr>
              <a:t>Arbitrary setting of reaction time to 1 min</a:t>
            </a:r>
          </a:p>
          <a:p>
            <a:pPr marL="285750" indent="-285750">
              <a:buFontTx/>
              <a:buChar char="-"/>
            </a:pPr>
            <a:r>
              <a:rPr lang="en-US" altLang="ko-KR" sz="15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</a:t>
            </a:r>
            <a:r>
              <a:rPr lang="en-US" altLang="ko-KR" sz="1500" baseline="-25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H</a:t>
            </a:r>
            <a:r>
              <a:rPr lang="en-US" altLang="ko-KR" sz="15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O, CO, CO</a:t>
            </a:r>
            <a:r>
              <a:rPr lang="en-US" altLang="ko-KR" sz="15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o-KR" alt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↑</a:t>
            </a:r>
            <a:endParaRPr lang="en-US" altLang="ko-KR" sz="1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altLang="ko-KR" sz="15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Other gas </a:t>
            </a:r>
            <a:r>
              <a:rPr lang="ko-KR" alt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endParaRPr lang="en-US" altLang="ko-KR" sz="1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2EBB3D-E9A6-4681-9F0D-A727AFFE306C}"/>
              </a:ext>
            </a:extLst>
          </p:cNvPr>
          <p:cNvSpPr txBox="1"/>
          <p:nvPr/>
        </p:nvSpPr>
        <p:spPr>
          <a:xfrm>
            <a:off x="4566677" y="4023524"/>
            <a:ext cx="45036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altLang="ko-KR" sz="1500">
                <a:latin typeface="Arial" panose="020B0604020202020204" pitchFamily="34" charset="0"/>
                <a:cs typeface="Arial" panose="020B0604020202020204" pitchFamily="34" charset="0"/>
              </a:rPr>
              <a:t>Significant variation in gas composition when inter-gas reactions are considered</a:t>
            </a:r>
            <a:endParaRPr lang="ko-KR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25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개체 틀 2">
            <a:extLst>
              <a:ext uri="{FF2B5EF4-FFF2-40B4-BE49-F238E27FC236}">
                <a16:creationId xmlns:a16="http://schemas.microsoft.com/office/drawing/2014/main" id="{F9D74AA1-2462-49BB-AE6A-EAB34125ED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-35091" t="971" r="-31773" b="411"/>
          <a:stretch/>
        </p:blipFill>
        <p:spPr>
          <a:xfrm>
            <a:off x="7597775" y="4140200"/>
            <a:ext cx="1263650" cy="774700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74212F93-3F25-47E6-C9BE-E3B2B34430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Modeling of Thermal Runaway Propagation in Battery Module Considering Vent Gas Combustion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ED9B9ED2-0849-D9D5-8607-1E00773FE2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Haechan Choi, Hyunjoo Kim, Kyoungdoug Min*</a:t>
            </a:r>
          </a:p>
        </p:txBody>
      </p:sp>
    </p:spTree>
    <p:extLst>
      <p:ext uri="{BB962C8B-B14F-4D97-AF65-F5344CB8AC3E}">
        <p14:creationId xmlns:p14="http://schemas.microsoft.com/office/powerpoint/2010/main" val="3436417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94D06A7E-8522-40B9-B585-F0438D5CBCFF}"/>
              </a:ext>
            </a:extLst>
          </p:cNvPr>
          <p:cNvSpPr/>
          <p:nvPr/>
        </p:nvSpPr>
        <p:spPr>
          <a:xfrm>
            <a:off x="317500" y="3795455"/>
            <a:ext cx="8661400" cy="93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017D8-DB45-D1CC-A702-825BC2A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Validation of Chemical reaction model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82BF5-D54B-4433-864F-97C867815B00}"/>
              </a:ext>
            </a:extLst>
          </p:cNvPr>
          <p:cNvSpPr txBox="1"/>
          <p:nvPr/>
        </p:nvSpPr>
        <p:spPr>
          <a:xfrm>
            <a:off x="4750643" y="3535331"/>
            <a:ext cx="4056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i="1">
                <a:latin typeface="Calibri" panose="020F0502020204030204" pitchFamily="34" charset="0"/>
              </a:rPr>
              <a:t>[Yang </a:t>
            </a:r>
            <a:r>
              <a:rPr lang="en-US" altLang="ko-KR" sz="800" i="1" dirty="0">
                <a:latin typeface="Calibri" pitchFamily="34" charset="0"/>
              </a:rPr>
              <a:t>et al., Applied Thermal </a:t>
            </a:r>
            <a:r>
              <a:rPr lang="en-US" altLang="ko-KR" sz="800" i="1">
                <a:latin typeface="Calibri" pitchFamily="34" charset="0"/>
              </a:rPr>
              <a:t>Engineering, 2024]</a:t>
            </a:r>
            <a:r>
              <a:rPr lang="da-DK" altLang="ko-KR" sz="800" i="1">
                <a:latin typeface="Calibri" pitchFamily="34" charset="0"/>
              </a:rPr>
              <a:t> [</a:t>
            </a:r>
            <a:r>
              <a:rPr lang="en-US" altLang="ko-KR" sz="800" i="1">
                <a:latin typeface="Calibri" panose="020F0502020204030204" pitchFamily="34" charset="0"/>
              </a:rPr>
              <a:t>Wang </a:t>
            </a:r>
            <a:r>
              <a:rPr lang="en-US" altLang="ko-KR" sz="800" i="1" dirty="0">
                <a:latin typeface="Calibri" panose="020F0502020204030204" pitchFamily="34" charset="0"/>
              </a:rPr>
              <a:t>et al., Journal of Power </a:t>
            </a:r>
            <a:r>
              <a:rPr lang="en-US" altLang="ko-KR" sz="800" i="1">
                <a:latin typeface="Calibri" panose="020F0502020204030204" pitchFamily="34" charset="0"/>
              </a:rPr>
              <a:t>Sources, 2024]</a:t>
            </a:r>
            <a:endParaRPr lang="en-US" altLang="ko-KR" sz="800" i="1" dirty="0">
              <a:latin typeface="Calibri" panose="020F0502020204030204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5C5B7B49-5A49-4EB2-8B1D-495A2E9AD12B}"/>
              </a:ext>
            </a:extLst>
          </p:cNvPr>
          <p:cNvGrpSpPr/>
          <p:nvPr/>
        </p:nvGrpSpPr>
        <p:grpSpPr>
          <a:xfrm>
            <a:off x="476144" y="822515"/>
            <a:ext cx="5257906" cy="2689035"/>
            <a:chOff x="1503086" y="736555"/>
            <a:chExt cx="5224109" cy="2952719"/>
          </a:xfrm>
        </p:grpSpPr>
        <p:graphicFrame>
          <p:nvGraphicFramePr>
            <p:cNvPr id="10" name="차트 9">
              <a:extLst>
                <a:ext uri="{FF2B5EF4-FFF2-40B4-BE49-F238E27FC236}">
                  <a16:creationId xmlns:a16="http://schemas.microsoft.com/office/drawing/2014/main" id="{91809898-E3E4-4D24-884B-55AE3ABF08D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6839706"/>
                </p:ext>
              </p:extLst>
            </p:nvPr>
          </p:nvGraphicFramePr>
          <p:xfrm>
            <a:off x="1503086" y="736555"/>
            <a:ext cx="5224109" cy="29527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EB5CC370-9271-4A2C-92DE-EA9376BDA9AB}"/>
                </a:ext>
              </a:extLst>
            </p:cNvPr>
            <p:cNvSpPr/>
            <p:nvPr/>
          </p:nvSpPr>
          <p:spPr>
            <a:xfrm>
              <a:off x="1993594" y="3421343"/>
              <a:ext cx="4654248" cy="2544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500">
                  <a:solidFill>
                    <a:schemeClr val="tx1"/>
                  </a:solidFill>
                  <a:latin typeface="Calibri" panose="020F0502020204030204" pitchFamily="34" charset="0"/>
                </a:rPr>
                <a:t>    H</a:t>
              </a:r>
              <a:r>
                <a:rPr lang="en-US" altLang="ko-KR" sz="1500" baseline="-25000">
                  <a:solidFill>
                    <a:schemeClr val="tx1"/>
                  </a:solidFill>
                  <a:latin typeface="Calibri" panose="020F0502020204030204" pitchFamily="34" charset="0"/>
                </a:rPr>
                <a:t>2</a:t>
              </a:r>
              <a:r>
                <a:rPr lang="en-US" altLang="ko-KR" sz="1500">
                  <a:solidFill>
                    <a:schemeClr val="tx1"/>
                  </a:solidFill>
                  <a:latin typeface="Calibri" panose="020F0502020204030204" pitchFamily="34" charset="0"/>
                </a:rPr>
                <a:t>              CO            </a:t>
              </a:r>
              <a:r>
                <a:rPr lang="en-US" altLang="ko-KR"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lang="en-US" altLang="ko-KR" sz="1500"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ko-KR" sz="1500">
                  <a:solidFill>
                    <a:schemeClr val="tx1"/>
                  </a:solidFill>
                  <a:latin typeface="Calibri" panose="020F0502020204030204" pitchFamily="34" charset="0"/>
                </a:rPr>
                <a:t>          CH</a:t>
              </a:r>
              <a:r>
                <a:rPr lang="en-US" altLang="ko-KR" sz="1500" baseline="-25000">
                  <a:solidFill>
                    <a:schemeClr val="tx1"/>
                  </a:solidFill>
                  <a:latin typeface="Calibri" panose="020F0502020204030204" pitchFamily="34" charset="0"/>
                </a:rPr>
                <a:t>4</a:t>
              </a:r>
              <a:r>
                <a:rPr lang="en-US" altLang="ko-KR" sz="1500">
                  <a:solidFill>
                    <a:schemeClr val="tx1"/>
                  </a:solidFill>
                  <a:latin typeface="Calibri" panose="020F0502020204030204" pitchFamily="34" charset="0"/>
                </a:rPr>
                <a:t>             O</a:t>
              </a:r>
              <a:r>
                <a:rPr lang="en-US" altLang="ko-KR" sz="1500" baseline="-25000">
                  <a:solidFill>
                    <a:schemeClr val="tx1"/>
                  </a:solidFill>
                  <a:latin typeface="Calibri" panose="020F0502020204030204" pitchFamily="34" charset="0"/>
                </a:rPr>
                <a:t>2</a:t>
              </a:r>
              <a:r>
                <a:rPr lang="en-US" altLang="ko-KR" sz="1500">
                  <a:solidFill>
                    <a:schemeClr val="tx1"/>
                  </a:solidFill>
                  <a:latin typeface="Calibri" panose="020F0502020204030204" pitchFamily="34" charset="0"/>
                </a:rPr>
                <a:t>          </a:t>
              </a:r>
              <a:r>
                <a:rPr lang="en-US" altLang="ko-KR" sz="1500" dirty="0">
                  <a:solidFill>
                    <a:schemeClr val="tx1"/>
                  </a:solidFill>
                  <a:latin typeface="Calibri" panose="020F0502020204030204" pitchFamily="34" charset="0"/>
                </a:rPr>
                <a:t>Others</a:t>
              </a:r>
              <a:endParaRPr lang="ko-KR" altLang="en-US" sz="15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4F13AA3-161B-45E7-B19F-C2F1A2AA5ECF}"/>
              </a:ext>
            </a:extLst>
          </p:cNvPr>
          <p:cNvSpPr txBox="1"/>
          <p:nvPr/>
        </p:nvSpPr>
        <p:spPr>
          <a:xfrm>
            <a:off x="476144" y="3814980"/>
            <a:ext cx="8460231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500"/>
              </a:spcAft>
              <a:buFontTx/>
              <a:buChar char="-"/>
            </a:pPr>
            <a:r>
              <a:rPr lang="en-US" altLang="ko-KR" sz="1500">
                <a:latin typeface="Arial" panose="020B0604020202020204" pitchFamily="34" charset="0"/>
                <a:cs typeface="Arial" panose="020B0604020202020204" pitchFamily="34" charset="0"/>
              </a:rPr>
              <a:t>High prediction accuracy of gas composition with a maximum deviation below 6.4%</a:t>
            </a:r>
            <a:endParaRPr lang="en-US" altLang="ko-K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500"/>
              </a:spcAft>
              <a:buFontTx/>
              <a:buChar char="-"/>
            </a:pPr>
            <a:r>
              <a:rPr lang="en-US" altLang="ko-KR" sz="1500">
                <a:latin typeface="Arial" panose="020B0604020202020204" pitchFamily="34" charset="0"/>
                <a:cs typeface="Arial" panose="020B0604020202020204" pitchFamily="34" charset="0"/>
              </a:rPr>
              <a:t>Improved gas composition prediction compared to previous researches</a:t>
            </a:r>
            <a:endParaRPr lang="en-US" altLang="ko-KR" sz="1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Aft>
                <a:spcPts val="500"/>
              </a:spcAft>
            </a:pPr>
            <a:r>
              <a:rPr lang="en-US" altLang="ko-KR" sz="15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 </a:t>
            </a:r>
            <a:r>
              <a:rPr lang="en-US" altLang="ko-KR" sz="1500">
                <a:latin typeface="Arial" panose="020B0604020202020204" pitchFamily="34" charset="0"/>
                <a:cs typeface="Arial" panose="020B0604020202020204" pitchFamily="34" charset="0"/>
              </a:rPr>
              <a:t>Demonstration of the validity of gas prediction using the chemical reaction model</a:t>
            </a:r>
            <a:endParaRPr lang="ko-KR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표 5">
            <a:extLst>
              <a:ext uri="{FF2B5EF4-FFF2-40B4-BE49-F238E27FC236}">
                <a16:creationId xmlns:a16="http://schemas.microsoft.com/office/drawing/2014/main" id="{B68369F2-0536-4E03-B7E8-2A08B97D9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030595"/>
              </p:ext>
            </p:extLst>
          </p:nvPr>
        </p:nvGraphicFramePr>
        <p:xfrm>
          <a:off x="6022357" y="1213564"/>
          <a:ext cx="2785092" cy="21265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5741">
                  <a:extLst>
                    <a:ext uri="{9D8B030D-6E8A-4147-A177-3AD203B41FA5}">
                      <a16:colId xmlns:a16="http://schemas.microsoft.com/office/drawing/2014/main" val="2520379835"/>
                    </a:ext>
                  </a:extLst>
                </a:gridCol>
                <a:gridCol w="687230">
                  <a:extLst>
                    <a:ext uri="{9D8B030D-6E8A-4147-A177-3AD203B41FA5}">
                      <a16:colId xmlns:a16="http://schemas.microsoft.com/office/drawing/2014/main" val="643215401"/>
                    </a:ext>
                  </a:extLst>
                </a:gridCol>
                <a:gridCol w="1302121">
                  <a:extLst>
                    <a:ext uri="{9D8B030D-6E8A-4147-A177-3AD203B41FA5}">
                      <a16:colId xmlns:a16="http://schemas.microsoft.com/office/drawing/2014/main" val="2478904469"/>
                    </a:ext>
                  </a:extLst>
                </a:gridCol>
              </a:tblGrid>
              <a:tr h="31281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Model</a:t>
                      </a:r>
                      <a:endParaRPr lang="ko-KR" alt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Previous research</a:t>
                      </a:r>
                      <a:endParaRPr lang="ko-KR" altLang="en-US" sz="1200" baseline="30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333559"/>
                  </a:ext>
                </a:extLst>
              </a:tr>
              <a:tr h="3022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H</a:t>
                      </a:r>
                      <a:r>
                        <a:rPr lang="en-US" altLang="ko-KR" sz="1200" baseline="-25000" dirty="0"/>
                        <a:t>2</a:t>
                      </a:r>
                      <a:endParaRPr lang="ko-KR" altLang="en-US" sz="1200" b="1" baseline="-25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- 3.5</a:t>
                      </a:r>
                      <a:endParaRPr lang="ko-KR" alt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- 20.39</a:t>
                      </a:r>
                      <a:endParaRPr lang="ko-KR" alt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3612215"/>
                  </a:ext>
                </a:extLst>
              </a:tr>
              <a:tr h="3022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CO</a:t>
                      </a:r>
                      <a:endParaRPr lang="ko-KR" altLang="en-US" sz="1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+ 6.4</a:t>
                      </a:r>
                      <a:endParaRPr lang="ko-KR" alt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+ 14.4</a:t>
                      </a:r>
                      <a:endParaRPr lang="ko-KR" alt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1769"/>
                  </a:ext>
                </a:extLst>
              </a:tr>
              <a:tr h="3022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CO</a:t>
                      </a:r>
                      <a:r>
                        <a:rPr lang="en-US" altLang="ko-KR" sz="1200" baseline="-25000" dirty="0"/>
                        <a:t>2</a:t>
                      </a:r>
                      <a:endParaRPr lang="ko-KR" altLang="en-US" sz="1200" b="1" baseline="-25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- 0.1</a:t>
                      </a:r>
                      <a:endParaRPr lang="ko-KR" alt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+ 7.1</a:t>
                      </a:r>
                      <a:endParaRPr lang="ko-KR" alt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4177868"/>
                  </a:ext>
                </a:extLst>
              </a:tr>
              <a:tr h="3022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CH</a:t>
                      </a:r>
                      <a:r>
                        <a:rPr lang="en-US" altLang="ko-KR" sz="1200" baseline="-25000" dirty="0"/>
                        <a:t>4</a:t>
                      </a:r>
                      <a:endParaRPr lang="ko-KR" altLang="en-US" sz="1200" b="1" baseline="-25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- 0.4</a:t>
                      </a:r>
                      <a:endParaRPr lang="ko-KR" alt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- 4.48</a:t>
                      </a:r>
                      <a:endParaRPr lang="ko-KR" alt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4021428"/>
                  </a:ext>
                </a:extLst>
              </a:tr>
              <a:tr h="3022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O</a:t>
                      </a:r>
                      <a:r>
                        <a:rPr lang="en-US" altLang="ko-KR" sz="1200" baseline="-25000" dirty="0"/>
                        <a:t>2</a:t>
                      </a:r>
                      <a:endParaRPr lang="ko-KR" altLang="en-US" sz="1200" b="1" baseline="-25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-</a:t>
                      </a:r>
                      <a:endParaRPr lang="ko-KR" altLang="en-US" sz="1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+ 11.7</a:t>
                      </a:r>
                      <a:endParaRPr lang="ko-KR" alt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0240946"/>
                  </a:ext>
                </a:extLst>
              </a:tr>
              <a:tr h="3022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Others</a:t>
                      </a:r>
                      <a:endParaRPr lang="ko-KR" altLang="en-US" sz="1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- 2.5</a:t>
                      </a:r>
                      <a:endParaRPr lang="ko-KR" alt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- 8.31</a:t>
                      </a:r>
                      <a:endParaRPr lang="ko-KR" alt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20114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79421B6-9EE2-49AF-8D93-9E38D2A5579A}"/>
              </a:ext>
            </a:extLst>
          </p:cNvPr>
          <p:cNvSpPr txBox="1"/>
          <p:nvPr/>
        </p:nvSpPr>
        <p:spPr>
          <a:xfrm>
            <a:off x="6022357" y="890399"/>
            <a:ext cx="25030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Difference with experiment</a:t>
            </a:r>
            <a:endParaRPr lang="ko-KR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23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17D8-DB45-D1CC-A702-825BC2A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Results</a:t>
            </a:r>
            <a:endParaRPr 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B9217A7-B0BB-4204-BBEE-2F4F9EDDC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38" y="819943"/>
            <a:ext cx="3385609" cy="253920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6F7A4B4-0F6E-4115-9000-CD18BAFE58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02" t="66599" r="13550" b="15401"/>
          <a:stretch/>
        </p:blipFill>
        <p:spPr>
          <a:xfrm>
            <a:off x="1066800" y="1076284"/>
            <a:ext cx="1602624" cy="327066"/>
          </a:xfrm>
          <a:prstGeom prst="rect">
            <a:avLst/>
          </a:prstGeom>
        </p:spPr>
      </p:pic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614D6353-DE95-4D33-939F-3B656B1BF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326395"/>
              </p:ext>
            </p:extLst>
          </p:nvPr>
        </p:nvGraphicFramePr>
        <p:xfrm>
          <a:off x="581721" y="3829029"/>
          <a:ext cx="8225724" cy="77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2748">
                  <a:extLst>
                    <a:ext uri="{9D8B030D-6E8A-4147-A177-3AD203B41FA5}">
                      <a16:colId xmlns:a16="http://schemas.microsoft.com/office/drawing/2014/main" val="2748737657"/>
                    </a:ext>
                  </a:extLst>
                </a:gridCol>
                <a:gridCol w="632748">
                  <a:extLst>
                    <a:ext uri="{9D8B030D-6E8A-4147-A177-3AD203B41FA5}">
                      <a16:colId xmlns:a16="http://schemas.microsoft.com/office/drawing/2014/main" val="2561270392"/>
                    </a:ext>
                  </a:extLst>
                </a:gridCol>
                <a:gridCol w="632748">
                  <a:extLst>
                    <a:ext uri="{9D8B030D-6E8A-4147-A177-3AD203B41FA5}">
                      <a16:colId xmlns:a16="http://schemas.microsoft.com/office/drawing/2014/main" val="4231611240"/>
                    </a:ext>
                  </a:extLst>
                </a:gridCol>
                <a:gridCol w="632748">
                  <a:extLst>
                    <a:ext uri="{9D8B030D-6E8A-4147-A177-3AD203B41FA5}">
                      <a16:colId xmlns:a16="http://schemas.microsoft.com/office/drawing/2014/main" val="4261091664"/>
                    </a:ext>
                  </a:extLst>
                </a:gridCol>
                <a:gridCol w="632748">
                  <a:extLst>
                    <a:ext uri="{9D8B030D-6E8A-4147-A177-3AD203B41FA5}">
                      <a16:colId xmlns:a16="http://schemas.microsoft.com/office/drawing/2014/main" val="1955729092"/>
                    </a:ext>
                  </a:extLst>
                </a:gridCol>
                <a:gridCol w="632748">
                  <a:extLst>
                    <a:ext uri="{9D8B030D-6E8A-4147-A177-3AD203B41FA5}">
                      <a16:colId xmlns:a16="http://schemas.microsoft.com/office/drawing/2014/main" val="121928381"/>
                    </a:ext>
                  </a:extLst>
                </a:gridCol>
                <a:gridCol w="632748">
                  <a:extLst>
                    <a:ext uri="{9D8B030D-6E8A-4147-A177-3AD203B41FA5}">
                      <a16:colId xmlns:a16="http://schemas.microsoft.com/office/drawing/2014/main" val="876792447"/>
                    </a:ext>
                  </a:extLst>
                </a:gridCol>
                <a:gridCol w="632748">
                  <a:extLst>
                    <a:ext uri="{9D8B030D-6E8A-4147-A177-3AD203B41FA5}">
                      <a16:colId xmlns:a16="http://schemas.microsoft.com/office/drawing/2014/main" val="3065341786"/>
                    </a:ext>
                  </a:extLst>
                </a:gridCol>
                <a:gridCol w="632748">
                  <a:extLst>
                    <a:ext uri="{9D8B030D-6E8A-4147-A177-3AD203B41FA5}">
                      <a16:colId xmlns:a16="http://schemas.microsoft.com/office/drawing/2014/main" val="2665762884"/>
                    </a:ext>
                  </a:extLst>
                </a:gridCol>
                <a:gridCol w="632748">
                  <a:extLst>
                    <a:ext uri="{9D8B030D-6E8A-4147-A177-3AD203B41FA5}">
                      <a16:colId xmlns:a16="http://schemas.microsoft.com/office/drawing/2014/main" val="3291063205"/>
                    </a:ext>
                  </a:extLst>
                </a:gridCol>
                <a:gridCol w="632748">
                  <a:extLst>
                    <a:ext uri="{9D8B030D-6E8A-4147-A177-3AD203B41FA5}">
                      <a16:colId xmlns:a16="http://schemas.microsoft.com/office/drawing/2014/main" val="2980204088"/>
                    </a:ext>
                  </a:extLst>
                </a:gridCol>
                <a:gridCol w="632748">
                  <a:extLst>
                    <a:ext uri="{9D8B030D-6E8A-4147-A177-3AD203B41FA5}">
                      <a16:colId xmlns:a16="http://schemas.microsoft.com/office/drawing/2014/main" val="3663281581"/>
                    </a:ext>
                  </a:extLst>
                </a:gridCol>
                <a:gridCol w="632748">
                  <a:extLst>
                    <a:ext uri="{9D8B030D-6E8A-4147-A177-3AD203B41FA5}">
                      <a16:colId xmlns:a16="http://schemas.microsoft.com/office/drawing/2014/main" val="2831007536"/>
                    </a:ext>
                  </a:extLst>
                </a:gridCol>
              </a:tblGrid>
              <a:tr h="2156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ko-KR" altLang="en-US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1</a:t>
                      </a:r>
                      <a:endParaRPr lang="ko-KR" altLang="en-US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2</a:t>
                      </a:r>
                      <a:endParaRPr lang="ko-KR" altLang="en-US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3</a:t>
                      </a:r>
                      <a:endParaRPr lang="ko-KR" altLang="en-US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4</a:t>
                      </a:r>
                      <a:endParaRPr lang="ko-KR" altLang="en-US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5</a:t>
                      </a:r>
                      <a:endParaRPr lang="ko-KR" altLang="en-US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6</a:t>
                      </a:r>
                      <a:endParaRPr lang="ko-KR" altLang="en-US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7</a:t>
                      </a:r>
                      <a:endParaRPr lang="ko-KR" altLang="en-US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8</a:t>
                      </a:r>
                      <a:endParaRPr lang="ko-KR" altLang="en-US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9</a:t>
                      </a:r>
                      <a:endParaRPr lang="ko-KR" altLang="en-US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10</a:t>
                      </a:r>
                      <a:endParaRPr lang="ko-KR" altLang="en-US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11</a:t>
                      </a:r>
                      <a:endParaRPr lang="ko-KR" altLang="en-US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12</a:t>
                      </a:r>
                      <a:endParaRPr lang="ko-KR" altLang="en-US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197164"/>
                  </a:ext>
                </a:extLst>
              </a:tr>
              <a:tr h="2156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s</a:t>
                      </a:r>
                      <a:endParaRPr lang="ko-KR" altLang="en-US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ko-KR" altLang="en-US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ko-KR" altLang="en-US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ko-KR" altLang="en-US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ko-KR" altLang="en-US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ko-KR" altLang="en-US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</a:t>
                      </a:r>
                      <a:endParaRPr lang="ko-KR" altLang="en-US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ko-KR" altLang="en-US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ko-KR" altLang="en-US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ko-KR" altLang="en-US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ko-KR" altLang="en-US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ko-KR" altLang="en-US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ko-KR" altLang="en-US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8487367"/>
                  </a:ext>
                </a:extLst>
              </a:tr>
              <a:tr h="2156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s</a:t>
                      </a:r>
                      <a:endParaRPr lang="ko-KR" altLang="en-US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317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318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322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334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497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854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333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324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320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316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314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312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0742044"/>
                  </a:ext>
                </a:extLst>
              </a:tr>
            </a:tbl>
          </a:graphicData>
        </a:graphic>
      </p:graphicFrame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907F6227-338F-4FAE-8246-D342FEB813FF}"/>
              </a:ext>
            </a:extLst>
          </p:cNvPr>
          <p:cNvSpPr/>
          <p:nvPr/>
        </p:nvSpPr>
        <p:spPr>
          <a:xfrm>
            <a:off x="4044950" y="879148"/>
            <a:ext cx="4857750" cy="2420795"/>
          </a:xfrm>
          <a:prstGeom prst="roundRect">
            <a:avLst>
              <a:gd name="adj" fmla="val 4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1000"/>
              </a:spcAft>
              <a:buFontTx/>
              <a:buChar char="-"/>
            </a:pPr>
            <a:r>
              <a:rPr lang="en-US" altLang="ko-K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6 reaches its max. temp. (1037.6 K) at 62.2 s.</a:t>
            </a:r>
          </a:p>
          <a:p>
            <a:pPr marL="285750" indent="-285750" algn="just">
              <a:spcAft>
                <a:spcPts val="1000"/>
              </a:spcAft>
              <a:buFontTx/>
              <a:buChar char="-"/>
            </a:pPr>
            <a:r>
              <a:rPr lang="en-US" altLang="ko-K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other cells reach their max. temp. at 90 s.</a:t>
            </a:r>
            <a:endParaRPr lang="en-US" altLang="ko-KR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000"/>
              </a:spcAft>
              <a:buFontTx/>
              <a:buChar char="-"/>
            </a:pPr>
            <a:r>
              <a:rPr lang="en-US" altLang="ko-K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90 sec, </a:t>
            </a:r>
            <a:r>
              <a:rPr lang="en-US" altLang="ko-K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Cell 4 exceeds 400 K, </a:t>
            </a:r>
            <a:r>
              <a:rPr lang="en-US" altLang="ko-K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high enough to </a:t>
            </a:r>
            <a:r>
              <a:rPr lang="en-US" altLang="ko-KR" sz="15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intiate</a:t>
            </a:r>
            <a:r>
              <a:rPr lang="en-US" altLang="ko-K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thermal runaway</a:t>
            </a:r>
            <a:endParaRPr lang="en-US" altLang="ko-KR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000"/>
              </a:spcAft>
              <a:buFontTx/>
              <a:buChar char="-"/>
            </a:pPr>
            <a:r>
              <a:rPr lang="en-US" altLang="ko-K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</a:t>
            </a:r>
            <a:r>
              <a:rPr lang="en-US" altLang="ko-K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combustion </a:t>
            </a:r>
            <a:r>
              <a:rPr lang="en-US" altLang="ko-K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vent gas</a:t>
            </a:r>
            <a:r>
              <a:rPr lang="en-US" altLang="ko-K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temp. of other </a:t>
            </a:r>
            <a:r>
              <a:rPr lang="en-US" altLang="ko-K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 also increased </a:t>
            </a:r>
            <a:r>
              <a:rPr lang="en-US" altLang="ko-K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remain below the self-heating temp.</a:t>
            </a:r>
            <a:endParaRPr lang="ko-KR" alt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924D47-E4B6-4748-BBE9-99030A6899CD}"/>
              </a:ext>
            </a:extLst>
          </p:cNvPr>
          <p:cNvSpPr txBox="1"/>
          <p:nvPr/>
        </p:nvSpPr>
        <p:spPr>
          <a:xfrm>
            <a:off x="581721" y="3414089"/>
            <a:ext cx="3816424" cy="40280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500" dirty="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Temperature of battery (at 0, 90 sec)</a:t>
            </a:r>
            <a:endParaRPr lang="ko-KR" altLang="en-US" sz="1500" dirty="0" err="1">
              <a:solidFill>
                <a:schemeClr val="tx1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71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17D8-DB45-D1CC-A702-825BC2A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Results</a:t>
            </a:r>
            <a:endParaRPr 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2D2EDCB-C37B-4CB0-A1DB-826421715E87}"/>
              </a:ext>
            </a:extLst>
          </p:cNvPr>
          <p:cNvSpPr/>
          <p:nvPr/>
        </p:nvSpPr>
        <p:spPr>
          <a:xfrm>
            <a:off x="1214767" y="1432529"/>
            <a:ext cx="416717" cy="10878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ko-KR" b="1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CEFA1D1C-4E38-4B9D-A002-9EBDEF71F340}"/>
              </a:ext>
            </a:extLst>
          </p:cNvPr>
          <p:cNvSpPr/>
          <p:nvPr/>
        </p:nvSpPr>
        <p:spPr>
          <a:xfrm rot="5400000">
            <a:off x="1237031" y="962654"/>
            <a:ext cx="450354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C91649-ED77-44FE-95C0-50568440B60B}"/>
              </a:ext>
            </a:extLst>
          </p:cNvPr>
          <p:cNvSpPr txBox="1"/>
          <p:nvPr/>
        </p:nvSpPr>
        <p:spPr>
          <a:xfrm>
            <a:off x="1292930" y="911334"/>
            <a:ext cx="338554" cy="33919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ko-KR" altLang="en-US" sz="1200" b="1">
                <a:solidFill>
                  <a:schemeClr val="bg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③</a:t>
            </a:r>
            <a:endParaRPr lang="ko-KR" altLang="en-US" sz="1200" b="1" dirty="0" err="1">
              <a:solidFill>
                <a:schemeClr val="bg1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1AE52FAE-E3CE-4C58-9876-287CCA248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729561"/>
              </p:ext>
            </p:extLst>
          </p:nvPr>
        </p:nvGraphicFramePr>
        <p:xfrm>
          <a:off x="380556" y="3451541"/>
          <a:ext cx="834627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523">
                  <a:extLst>
                    <a:ext uri="{9D8B030D-6E8A-4147-A177-3AD203B41FA5}">
                      <a16:colId xmlns:a16="http://schemas.microsoft.com/office/drawing/2014/main" val="2748737657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2561270392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4231611240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4261091664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1955729092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121928381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3065341786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2665762884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3291063205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2980204088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3663281581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2831007536"/>
                    </a:ext>
                  </a:extLst>
                </a:gridCol>
              </a:tblGrid>
              <a:tr h="21561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1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2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3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4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5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7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8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>
                          <a:latin typeface="+mn-lt"/>
                        </a:rPr>
                        <a:t>Cell 9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10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11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12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197164"/>
                  </a:ext>
                </a:extLst>
              </a:tr>
              <a:tr h="2156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latin typeface="+mn-lt"/>
                          <a:cs typeface="Calibri" panose="020F0502020204030204" pitchFamily="34" charset="0"/>
                        </a:rPr>
                        <a:t>①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259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264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312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8594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194484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2866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416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169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128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99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284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8487367"/>
                  </a:ext>
                </a:extLst>
              </a:tr>
              <a:tr h="2156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latin typeface="+mn-lt"/>
                          <a:cs typeface="Calibri" panose="020F0502020204030204" pitchFamily="34" charset="0"/>
                        </a:rPr>
                        <a:t>②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7325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8644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11542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16086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-1609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19123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12673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8608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5975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4430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3686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1314465"/>
                  </a:ext>
                </a:extLst>
              </a:tr>
              <a:tr h="2156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latin typeface="+mn-lt"/>
                          <a:cs typeface="Calibri" panose="020F0502020204030204" pitchFamily="34" charset="0"/>
                        </a:rPr>
                        <a:t>③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8914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9608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10203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10037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10208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11928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11094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11008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10238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8983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7610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074204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60EE24A-EE9C-41A1-A5FA-74B961771A65}"/>
              </a:ext>
            </a:extLst>
          </p:cNvPr>
          <p:cNvSpPr txBox="1"/>
          <p:nvPr/>
        </p:nvSpPr>
        <p:spPr>
          <a:xfrm>
            <a:off x="380556" y="2929508"/>
            <a:ext cx="3272691" cy="46487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rPr>
              <a:t>Amount of heat transfer by path</a:t>
            </a:r>
            <a:endParaRPr lang="ko-KR" altLang="en-US" b="1" dirty="0" err="1">
              <a:solidFill>
                <a:schemeClr val="tx1"/>
              </a:solidFill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343058-41B0-484E-AAC4-E85C5103E625}"/>
              </a:ext>
            </a:extLst>
          </p:cNvPr>
          <p:cNvSpPr txBox="1"/>
          <p:nvPr/>
        </p:nvSpPr>
        <p:spPr>
          <a:xfrm>
            <a:off x="8078641" y="3110807"/>
            <a:ext cx="684803" cy="34073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2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rPr>
              <a:t>(Unit: J)</a:t>
            </a:r>
            <a:endParaRPr lang="ko-KR" altLang="en-US" sz="1200" b="1" dirty="0" err="1">
              <a:solidFill>
                <a:schemeClr val="tx1"/>
              </a:solidFill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D7797B-C308-4D82-82BD-B70C85F99F53}"/>
              </a:ext>
            </a:extLst>
          </p:cNvPr>
          <p:cNvSpPr txBox="1"/>
          <p:nvPr/>
        </p:nvSpPr>
        <p:spPr>
          <a:xfrm>
            <a:off x="2507928" y="911334"/>
            <a:ext cx="5774658" cy="1962076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en-US" altLang="ko-K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Heat transfer mechanism</a:t>
            </a:r>
          </a:p>
          <a:p>
            <a:pPr marL="180000" lvl="0" algn="just">
              <a:spcAft>
                <a:spcPts val="500"/>
              </a:spcAft>
            </a:pPr>
            <a:r>
              <a:rPr lang="en-US" altLang="ko-KR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 Conduction heat transfer (direct)</a:t>
            </a:r>
            <a:br>
              <a:rPr lang="en-US" altLang="ko-KR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Heat transfer through direct surface contact between cells</a:t>
            </a:r>
            <a:endParaRPr lang="en-US" altLang="ko-KR" sz="15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 algn="just">
              <a:spcAft>
                <a:spcPts val="500"/>
              </a:spcAft>
            </a:pPr>
            <a:r>
              <a:rPr lang="en-US" altLang="ko-KR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 Conduction heat transfer (via plate)</a:t>
            </a:r>
            <a:br>
              <a:rPr lang="en-US" altLang="ko-KR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Heat transfer through the aluminum bottom plate</a:t>
            </a:r>
          </a:p>
          <a:p>
            <a:pPr marL="180000" lvl="0" algn="just">
              <a:spcAft>
                <a:spcPts val="500"/>
              </a:spcAft>
            </a:pPr>
            <a:r>
              <a:rPr lang="en-US" altLang="ko-KR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 Convection heat transfer</a:t>
            </a:r>
            <a:br>
              <a:rPr lang="en-US" altLang="ko-KR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Heat transfer through high temperature vent gas</a:t>
            </a:r>
            <a:endParaRPr lang="ko-KR" altLang="en-US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499E0D6A-94EC-4CBD-A43D-BE2F3CC30728}"/>
              </a:ext>
            </a:extLst>
          </p:cNvPr>
          <p:cNvSpPr/>
          <p:nvPr/>
        </p:nvSpPr>
        <p:spPr>
          <a:xfrm>
            <a:off x="405744" y="836712"/>
            <a:ext cx="8295900" cy="2103338"/>
          </a:xfrm>
          <a:prstGeom prst="roundRect">
            <a:avLst>
              <a:gd name="adj" fmla="val 11360"/>
            </a:avLst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Calibri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AA17A4B-F7F2-42E2-84E2-2E5294404E03}"/>
              </a:ext>
            </a:extLst>
          </p:cNvPr>
          <p:cNvSpPr/>
          <p:nvPr/>
        </p:nvSpPr>
        <p:spPr>
          <a:xfrm>
            <a:off x="779640" y="1432528"/>
            <a:ext cx="416717" cy="10878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ko-KR" b="1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C310BC2-563C-402A-AC6C-F28B38F78D57}"/>
              </a:ext>
            </a:extLst>
          </p:cNvPr>
          <p:cNvSpPr/>
          <p:nvPr/>
        </p:nvSpPr>
        <p:spPr>
          <a:xfrm>
            <a:off x="1656672" y="1432527"/>
            <a:ext cx="416717" cy="10878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899083D3-A892-4A9F-BA51-E25A9AC7727C}"/>
              </a:ext>
            </a:extLst>
          </p:cNvPr>
          <p:cNvSpPr/>
          <p:nvPr/>
        </p:nvSpPr>
        <p:spPr>
          <a:xfrm flipH="1">
            <a:off x="1566901" y="1796438"/>
            <a:ext cx="450000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latin typeface="Arial" panose="020B0604020202020204" pitchFamily="34" charset="0"/>
                <a:cs typeface="Arial" panose="020B0604020202020204" pitchFamily="34" charset="0"/>
              </a:rPr>
              <a:t>①</a:t>
            </a:r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DE6E7A2-8ACE-49F5-8267-F9A4112D6449}"/>
              </a:ext>
            </a:extLst>
          </p:cNvPr>
          <p:cNvSpPr/>
          <p:nvPr/>
        </p:nvSpPr>
        <p:spPr>
          <a:xfrm>
            <a:off x="779640" y="2556586"/>
            <a:ext cx="1293749" cy="934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55C824DD-9FFB-4AA0-A0F2-C9DE75D3419C}"/>
              </a:ext>
            </a:extLst>
          </p:cNvPr>
          <p:cNvSpPr/>
          <p:nvPr/>
        </p:nvSpPr>
        <p:spPr>
          <a:xfrm rot="16200000">
            <a:off x="1237031" y="2444962"/>
            <a:ext cx="450354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E3C524-62AF-4F47-90AD-FFB72E7C3F31}"/>
              </a:ext>
            </a:extLst>
          </p:cNvPr>
          <p:cNvSpPr txBox="1"/>
          <p:nvPr/>
        </p:nvSpPr>
        <p:spPr>
          <a:xfrm>
            <a:off x="1292930" y="2402809"/>
            <a:ext cx="338554" cy="33919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ko-KR" altLang="en-US" sz="1200" b="1">
                <a:solidFill>
                  <a:schemeClr val="bg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②</a:t>
            </a:r>
            <a:endParaRPr lang="ko-KR" altLang="en-US" sz="1200" b="1" dirty="0" err="1">
              <a:solidFill>
                <a:schemeClr val="bg1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67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17D8-DB45-D1CC-A702-825BC2A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Results</a:t>
            </a:r>
            <a:endParaRPr 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2D2EDCB-C37B-4CB0-A1DB-826421715E87}"/>
              </a:ext>
            </a:extLst>
          </p:cNvPr>
          <p:cNvSpPr/>
          <p:nvPr/>
        </p:nvSpPr>
        <p:spPr>
          <a:xfrm>
            <a:off x="1214767" y="1019779"/>
            <a:ext cx="416717" cy="10878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ko-KR" b="1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1AE52FAE-E3CE-4C58-9876-287CCA248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978078"/>
              </p:ext>
            </p:extLst>
          </p:nvPr>
        </p:nvGraphicFramePr>
        <p:xfrm>
          <a:off x="380556" y="2714941"/>
          <a:ext cx="834627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523">
                  <a:extLst>
                    <a:ext uri="{9D8B030D-6E8A-4147-A177-3AD203B41FA5}">
                      <a16:colId xmlns:a16="http://schemas.microsoft.com/office/drawing/2014/main" val="2748737657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2561270392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4231611240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4261091664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1955729092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121928381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3065341786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2665762884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3291063205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2980204088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3663281581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2831007536"/>
                    </a:ext>
                  </a:extLst>
                </a:gridCol>
              </a:tblGrid>
              <a:tr h="21561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1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2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3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4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5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7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8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>
                          <a:latin typeface="+mn-lt"/>
                        </a:rPr>
                        <a:t>Cell 9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10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11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12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197164"/>
                  </a:ext>
                </a:extLst>
              </a:tr>
              <a:tr h="2156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latin typeface="+mn-lt"/>
                          <a:cs typeface="Calibri" panose="020F0502020204030204" pitchFamily="34" charset="0"/>
                        </a:rPr>
                        <a:t>①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259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264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312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8594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194484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2866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416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169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128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99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284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8487367"/>
                  </a:ext>
                </a:extLst>
              </a:tr>
              <a:tr h="2156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latin typeface="+mn-lt"/>
                          <a:cs typeface="Calibri" panose="020F0502020204030204" pitchFamily="34" charset="0"/>
                        </a:rPr>
                        <a:t>②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7325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8644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11542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16086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-1609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19123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12673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8608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5975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4430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3686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1314465"/>
                  </a:ext>
                </a:extLst>
              </a:tr>
              <a:tr h="2156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latin typeface="+mn-lt"/>
                          <a:cs typeface="Calibri" panose="020F0502020204030204" pitchFamily="34" charset="0"/>
                        </a:rPr>
                        <a:t>③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8914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9608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10203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10037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10208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11928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11094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11008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10238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8983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7610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074204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60EE24A-EE9C-41A1-A5FA-74B961771A65}"/>
              </a:ext>
            </a:extLst>
          </p:cNvPr>
          <p:cNvSpPr txBox="1"/>
          <p:nvPr/>
        </p:nvSpPr>
        <p:spPr>
          <a:xfrm>
            <a:off x="380555" y="2280406"/>
            <a:ext cx="3272691" cy="46487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rPr>
              <a:t>Amount of heat transfer by path</a:t>
            </a:r>
            <a:endParaRPr lang="ko-KR" altLang="en-US" b="1" dirty="0" err="1">
              <a:solidFill>
                <a:schemeClr val="tx1"/>
              </a:solidFill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343058-41B0-484E-AAC4-E85C5103E625}"/>
              </a:ext>
            </a:extLst>
          </p:cNvPr>
          <p:cNvSpPr txBox="1"/>
          <p:nvPr/>
        </p:nvSpPr>
        <p:spPr>
          <a:xfrm>
            <a:off x="8142141" y="2404543"/>
            <a:ext cx="684803" cy="34073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2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rPr>
              <a:t>(Unit: J)</a:t>
            </a:r>
            <a:endParaRPr lang="ko-KR" altLang="en-US" sz="1200" b="1" dirty="0" err="1">
              <a:solidFill>
                <a:schemeClr val="tx1"/>
              </a:solidFill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D7797B-C308-4D82-82BD-B70C85F99F53}"/>
              </a:ext>
            </a:extLst>
          </p:cNvPr>
          <p:cNvSpPr txBox="1"/>
          <p:nvPr/>
        </p:nvSpPr>
        <p:spPr>
          <a:xfrm>
            <a:off x="2507928" y="911334"/>
            <a:ext cx="5774658" cy="143629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en-US" altLang="ko-K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Heat transfer mechanism</a:t>
            </a:r>
          </a:p>
          <a:p>
            <a:pPr marL="180000" lvl="0" algn="just">
              <a:spcAft>
                <a:spcPts val="500"/>
              </a:spcAft>
            </a:pPr>
            <a:r>
              <a:rPr lang="en-US" altLang="ko-KR" sz="1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 Conduction heat transfer (direct)</a:t>
            </a:r>
            <a:br>
              <a:rPr lang="en-US" altLang="ko-KR" sz="1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ko-KR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transfer through direct surface contact between cells</a:t>
            </a:r>
            <a:endParaRPr lang="en-US" altLang="ko-KR" sz="15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 algn="just">
              <a:spcAft>
                <a:spcPts val="500"/>
              </a:spcAft>
            </a:pPr>
            <a:r>
              <a:rPr lang="en-US" altLang="ko-KR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 Conduction heat transfer (via plate)</a:t>
            </a:r>
            <a:br>
              <a:rPr lang="en-US" altLang="ko-KR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 Convection heat transfer</a:t>
            </a:r>
            <a:endParaRPr lang="ko-KR" altLang="en-US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499E0D6A-94EC-4CBD-A43D-BE2F3CC30728}"/>
              </a:ext>
            </a:extLst>
          </p:cNvPr>
          <p:cNvSpPr/>
          <p:nvPr/>
        </p:nvSpPr>
        <p:spPr>
          <a:xfrm>
            <a:off x="405744" y="836712"/>
            <a:ext cx="8295900" cy="1510913"/>
          </a:xfrm>
          <a:prstGeom prst="roundRect">
            <a:avLst>
              <a:gd name="adj" fmla="val 11360"/>
            </a:avLst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Calibri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AA17A4B-F7F2-42E2-84E2-2E5294404E03}"/>
              </a:ext>
            </a:extLst>
          </p:cNvPr>
          <p:cNvSpPr/>
          <p:nvPr/>
        </p:nvSpPr>
        <p:spPr>
          <a:xfrm>
            <a:off x="779640" y="1019778"/>
            <a:ext cx="416717" cy="10878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ko-KR" b="1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C310BC2-563C-402A-AC6C-F28B38F78D57}"/>
              </a:ext>
            </a:extLst>
          </p:cNvPr>
          <p:cNvSpPr/>
          <p:nvPr/>
        </p:nvSpPr>
        <p:spPr>
          <a:xfrm>
            <a:off x="1656672" y="1019777"/>
            <a:ext cx="416717" cy="10878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899083D3-A892-4A9F-BA51-E25A9AC7727C}"/>
              </a:ext>
            </a:extLst>
          </p:cNvPr>
          <p:cNvSpPr/>
          <p:nvPr/>
        </p:nvSpPr>
        <p:spPr>
          <a:xfrm flipH="1">
            <a:off x="1566901" y="1383688"/>
            <a:ext cx="450000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latin typeface="Arial" panose="020B0604020202020204" pitchFamily="34" charset="0"/>
                <a:cs typeface="Arial" panose="020B0604020202020204" pitchFamily="34" charset="0"/>
              </a:rPr>
              <a:t>①</a:t>
            </a:r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DE6E7A2-8ACE-49F5-8267-F9A4112D6449}"/>
              </a:ext>
            </a:extLst>
          </p:cNvPr>
          <p:cNvSpPr/>
          <p:nvPr/>
        </p:nvSpPr>
        <p:spPr>
          <a:xfrm>
            <a:off x="779640" y="2143836"/>
            <a:ext cx="1293749" cy="934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0267882-60F5-497D-B4C1-D187599BACED}"/>
              </a:ext>
            </a:extLst>
          </p:cNvPr>
          <p:cNvSpPr/>
          <p:nvPr/>
        </p:nvSpPr>
        <p:spPr>
          <a:xfrm>
            <a:off x="393150" y="3018437"/>
            <a:ext cx="8321088" cy="2137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40080-8BCE-418A-A8D3-B951F390AEEC}"/>
              </a:ext>
            </a:extLst>
          </p:cNvPr>
          <p:cNvSpPr txBox="1"/>
          <p:nvPr/>
        </p:nvSpPr>
        <p:spPr>
          <a:xfrm>
            <a:off x="540000" y="3869905"/>
            <a:ext cx="6968574" cy="873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lnSpc>
                <a:spcPct val="125000"/>
              </a:lnSpc>
              <a:buFontTx/>
              <a:buChar char="-"/>
            </a:pPr>
            <a:r>
              <a:rPr lang="en-US" altLang="ko-KR" sz="1400">
                <a:latin typeface="Arial" panose="020B0604020202020204" pitchFamily="34" charset="0"/>
                <a:cs typeface="Arial" panose="020B0604020202020204" pitchFamily="34" charset="0"/>
              </a:rPr>
              <a:t>Direct conduction via surface contact accounts for 50.2 % of the total heat transfer.</a:t>
            </a:r>
          </a:p>
          <a:p>
            <a:pPr marL="285750" indent="-285750" algn="just">
              <a:lnSpc>
                <a:spcPct val="125000"/>
              </a:lnSpc>
              <a:buFontTx/>
              <a:buChar char="-"/>
            </a:pPr>
            <a:r>
              <a:rPr lang="en-US" altLang="ko-KR" sz="1400">
                <a:latin typeface="Arial" panose="020B0604020202020204" pitchFamily="34" charset="0"/>
                <a:cs typeface="Arial" panose="020B0604020202020204" pitchFamily="34" charset="0"/>
              </a:rPr>
              <a:t>Most of the heat transfer is concentrated in the adjacent Cell 5.</a:t>
            </a:r>
          </a:p>
          <a:p>
            <a:pPr marL="285750" indent="-285750" algn="just">
              <a:lnSpc>
                <a:spcPct val="125000"/>
              </a:lnSpc>
              <a:buFontTx/>
              <a:buChar char="-"/>
            </a:pPr>
            <a:r>
              <a:rPr lang="en-US" altLang="ko-KR" sz="1400">
                <a:latin typeface="Arial" panose="020B0604020202020204" pitchFamily="34" charset="0"/>
                <a:cs typeface="Arial" panose="020B0604020202020204" pitchFamily="34" charset="0"/>
              </a:rPr>
              <a:t>It’s the main cause of chain thermal runaway propagation in the module.</a:t>
            </a:r>
            <a:endParaRPr lang="ko-KR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112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17D8-DB45-D1CC-A702-825BC2A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Results</a:t>
            </a:r>
            <a:endParaRPr 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2D2EDCB-C37B-4CB0-A1DB-826421715E87}"/>
              </a:ext>
            </a:extLst>
          </p:cNvPr>
          <p:cNvSpPr/>
          <p:nvPr/>
        </p:nvSpPr>
        <p:spPr>
          <a:xfrm>
            <a:off x="1214767" y="1019779"/>
            <a:ext cx="416717" cy="10878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ko-KR" b="1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1AE52FAE-E3CE-4C58-9876-287CCA248E8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0556" y="2714941"/>
          <a:ext cx="834627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523">
                  <a:extLst>
                    <a:ext uri="{9D8B030D-6E8A-4147-A177-3AD203B41FA5}">
                      <a16:colId xmlns:a16="http://schemas.microsoft.com/office/drawing/2014/main" val="2748737657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2561270392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4231611240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4261091664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1955729092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121928381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3065341786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2665762884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3291063205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2980204088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3663281581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2831007536"/>
                    </a:ext>
                  </a:extLst>
                </a:gridCol>
              </a:tblGrid>
              <a:tr h="21561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1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2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3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4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5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7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8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>
                          <a:latin typeface="+mn-lt"/>
                        </a:rPr>
                        <a:t>Cell 9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10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11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12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197164"/>
                  </a:ext>
                </a:extLst>
              </a:tr>
              <a:tr h="2156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latin typeface="+mn-lt"/>
                          <a:cs typeface="Calibri" panose="020F0502020204030204" pitchFamily="34" charset="0"/>
                        </a:rPr>
                        <a:t>①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259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264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312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8594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194484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2866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416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169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128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99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284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8487367"/>
                  </a:ext>
                </a:extLst>
              </a:tr>
              <a:tr h="2156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latin typeface="+mn-lt"/>
                          <a:cs typeface="Calibri" panose="020F0502020204030204" pitchFamily="34" charset="0"/>
                        </a:rPr>
                        <a:t>②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7325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8644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11542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16086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-1609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19123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12673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8608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5975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4430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3686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1314465"/>
                  </a:ext>
                </a:extLst>
              </a:tr>
              <a:tr h="2156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latin typeface="+mn-lt"/>
                          <a:cs typeface="Calibri" panose="020F0502020204030204" pitchFamily="34" charset="0"/>
                        </a:rPr>
                        <a:t>③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8914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9608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10203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10037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10208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11928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11094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11008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10238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8983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7610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074204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60EE24A-EE9C-41A1-A5FA-74B961771A65}"/>
              </a:ext>
            </a:extLst>
          </p:cNvPr>
          <p:cNvSpPr txBox="1"/>
          <p:nvPr/>
        </p:nvSpPr>
        <p:spPr>
          <a:xfrm>
            <a:off x="380555" y="2280406"/>
            <a:ext cx="3272691" cy="46487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rPr>
              <a:t>Amount of heat transfer by path</a:t>
            </a:r>
            <a:endParaRPr lang="ko-KR" altLang="en-US" b="1" dirty="0" err="1">
              <a:solidFill>
                <a:schemeClr val="tx1"/>
              </a:solidFill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343058-41B0-484E-AAC4-E85C5103E625}"/>
              </a:ext>
            </a:extLst>
          </p:cNvPr>
          <p:cNvSpPr txBox="1"/>
          <p:nvPr/>
        </p:nvSpPr>
        <p:spPr>
          <a:xfrm>
            <a:off x="8142141" y="2404543"/>
            <a:ext cx="684803" cy="34073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2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rPr>
              <a:t>(Unit: J)</a:t>
            </a:r>
            <a:endParaRPr lang="ko-KR" altLang="en-US" sz="1200" b="1" dirty="0" err="1">
              <a:solidFill>
                <a:schemeClr val="tx1"/>
              </a:solidFill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D7797B-C308-4D82-82BD-B70C85F99F53}"/>
              </a:ext>
            </a:extLst>
          </p:cNvPr>
          <p:cNvSpPr txBox="1"/>
          <p:nvPr/>
        </p:nvSpPr>
        <p:spPr>
          <a:xfrm>
            <a:off x="2507928" y="911334"/>
            <a:ext cx="5778822" cy="142090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>
              <a:spcAft>
                <a:spcPts val="500"/>
              </a:spcAft>
            </a:pPr>
            <a:r>
              <a:rPr lang="en-US" altLang="ko-K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Heat transfer mechanism</a:t>
            </a:r>
          </a:p>
          <a:p>
            <a:pPr marL="180000" lvl="0">
              <a:spcAft>
                <a:spcPts val="500"/>
              </a:spcAft>
            </a:pPr>
            <a:r>
              <a:rPr lang="en-US" altLang="ko-KR" sz="1500">
                <a:latin typeface="Arial" panose="020B0604020202020204" pitchFamily="34" charset="0"/>
                <a:cs typeface="Arial" panose="020B0604020202020204" pitchFamily="34" charset="0"/>
              </a:rPr>
              <a:t>① Conduction heat transfer (direct)</a:t>
            </a:r>
          </a:p>
          <a:p>
            <a:pPr marL="180000" lvl="0">
              <a:spcAft>
                <a:spcPts val="500"/>
              </a:spcAft>
            </a:pPr>
            <a:r>
              <a:rPr lang="en-US" altLang="ko-KR" sz="1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 Conduction heat transfer (via plate)</a:t>
            </a:r>
            <a:br>
              <a:rPr lang="en-US" altLang="ko-KR" sz="1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Heat transfer through the aluminum bottom plate</a:t>
            </a:r>
            <a:br>
              <a:rPr lang="en-US" altLang="ko-KR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 Convection heat transfer</a:t>
            </a:r>
            <a:endParaRPr lang="ko-KR" altLang="en-US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499E0D6A-94EC-4CBD-A43D-BE2F3CC30728}"/>
              </a:ext>
            </a:extLst>
          </p:cNvPr>
          <p:cNvSpPr/>
          <p:nvPr/>
        </p:nvSpPr>
        <p:spPr>
          <a:xfrm>
            <a:off x="405744" y="836712"/>
            <a:ext cx="8295900" cy="1510913"/>
          </a:xfrm>
          <a:prstGeom prst="roundRect">
            <a:avLst>
              <a:gd name="adj" fmla="val 11360"/>
            </a:avLst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Calibri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AA17A4B-F7F2-42E2-84E2-2E5294404E03}"/>
              </a:ext>
            </a:extLst>
          </p:cNvPr>
          <p:cNvSpPr/>
          <p:nvPr/>
        </p:nvSpPr>
        <p:spPr>
          <a:xfrm>
            <a:off x="779640" y="1019778"/>
            <a:ext cx="416717" cy="10878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ko-KR" b="1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C310BC2-563C-402A-AC6C-F28B38F78D57}"/>
              </a:ext>
            </a:extLst>
          </p:cNvPr>
          <p:cNvSpPr/>
          <p:nvPr/>
        </p:nvSpPr>
        <p:spPr>
          <a:xfrm>
            <a:off x="1656672" y="1019777"/>
            <a:ext cx="416717" cy="10878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DE6E7A2-8ACE-49F5-8267-F9A4112D6449}"/>
              </a:ext>
            </a:extLst>
          </p:cNvPr>
          <p:cNvSpPr/>
          <p:nvPr/>
        </p:nvSpPr>
        <p:spPr>
          <a:xfrm>
            <a:off x="779640" y="2143836"/>
            <a:ext cx="1293749" cy="934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0267882-60F5-497D-B4C1-D187599BACED}"/>
              </a:ext>
            </a:extLst>
          </p:cNvPr>
          <p:cNvSpPr/>
          <p:nvPr/>
        </p:nvSpPr>
        <p:spPr>
          <a:xfrm>
            <a:off x="405850" y="3310537"/>
            <a:ext cx="8321088" cy="2137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40080-8BCE-418A-A8D3-B951F390AEEC}"/>
              </a:ext>
            </a:extLst>
          </p:cNvPr>
          <p:cNvSpPr txBox="1"/>
          <p:nvPr/>
        </p:nvSpPr>
        <p:spPr>
          <a:xfrm>
            <a:off x="540000" y="3869905"/>
            <a:ext cx="7494359" cy="873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lnSpc>
                <a:spcPct val="125000"/>
              </a:lnSpc>
              <a:buFontTx/>
              <a:buChar char="-"/>
            </a:pPr>
            <a:r>
              <a:rPr lang="en-US" altLang="ko-KR" sz="1400">
                <a:latin typeface="Arial" panose="020B0604020202020204" pitchFamily="34" charset="0"/>
                <a:cs typeface="Arial" panose="020B0604020202020204" pitchFamily="34" charset="0"/>
              </a:rPr>
              <a:t>Conduction through plate below the module accounts for 23.3 % of the total heat transfer.</a:t>
            </a:r>
          </a:p>
          <a:p>
            <a:pPr marL="285750" indent="-285750" algn="just">
              <a:lnSpc>
                <a:spcPct val="125000"/>
              </a:lnSpc>
              <a:buFontTx/>
              <a:buChar char="-"/>
            </a:pPr>
            <a:r>
              <a:rPr lang="en-US" altLang="ko-KR" sz="1400">
                <a:latin typeface="Arial" panose="020B0604020202020204" pitchFamily="34" charset="0"/>
                <a:cs typeface="Arial" panose="020B0604020202020204" pitchFamily="34" charset="0"/>
              </a:rPr>
              <a:t>Cell 5 has a higher temp. than the plate, resulting in a negative heat transfer value.</a:t>
            </a:r>
          </a:p>
          <a:p>
            <a:pPr marL="285750" indent="-285750" algn="just">
              <a:lnSpc>
                <a:spcPct val="125000"/>
              </a:lnSpc>
              <a:buFontTx/>
              <a:buChar char="-"/>
            </a:pPr>
            <a:r>
              <a:rPr lang="en-US" altLang="ko-KR" sz="1400">
                <a:latin typeface="Arial" panose="020B0604020202020204" pitchFamily="34" charset="0"/>
                <a:cs typeface="Arial" panose="020B0604020202020204" pitchFamily="34" charset="0"/>
              </a:rPr>
              <a:t>Heat transfer through the plate tends to increase as proximity to Cell 6 increases.</a:t>
            </a:r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662AFBFE-5140-4D7F-9C60-35D2EED4FF58}"/>
              </a:ext>
            </a:extLst>
          </p:cNvPr>
          <p:cNvSpPr/>
          <p:nvPr/>
        </p:nvSpPr>
        <p:spPr>
          <a:xfrm rot="16200000">
            <a:off x="1198931" y="1898862"/>
            <a:ext cx="450354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381746-94B7-416A-B9BB-1C873DDEC322}"/>
              </a:ext>
            </a:extLst>
          </p:cNvPr>
          <p:cNvSpPr txBox="1"/>
          <p:nvPr/>
        </p:nvSpPr>
        <p:spPr>
          <a:xfrm>
            <a:off x="1254830" y="1856709"/>
            <a:ext cx="338554" cy="33919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ko-KR" altLang="en-US" sz="1200" b="1">
                <a:solidFill>
                  <a:schemeClr val="bg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②</a:t>
            </a:r>
            <a:endParaRPr lang="ko-KR" altLang="en-US" sz="1200" b="1" dirty="0" err="1">
              <a:solidFill>
                <a:schemeClr val="bg1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8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17D8-DB45-D1CC-A702-825BC2A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Results</a:t>
            </a:r>
            <a:endParaRPr 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2D2EDCB-C37B-4CB0-A1DB-826421715E87}"/>
              </a:ext>
            </a:extLst>
          </p:cNvPr>
          <p:cNvSpPr/>
          <p:nvPr/>
        </p:nvSpPr>
        <p:spPr>
          <a:xfrm>
            <a:off x="1214767" y="1019779"/>
            <a:ext cx="416717" cy="10878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ko-KR" b="1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1AE52FAE-E3CE-4C58-9876-287CCA248E8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0556" y="2714941"/>
          <a:ext cx="834627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523">
                  <a:extLst>
                    <a:ext uri="{9D8B030D-6E8A-4147-A177-3AD203B41FA5}">
                      <a16:colId xmlns:a16="http://schemas.microsoft.com/office/drawing/2014/main" val="2748737657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2561270392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4231611240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4261091664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1955729092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121928381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3065341786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2665762884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3291063205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2980204088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3663281581"/>
                    </a:ext>
                  </a:extLst>
                </a:gridCol>
                <a:gridCol w="695523">
                  <a:extLst>
                    <a:ext uri="{9D8B030D-6E8A-4147-A177-3AD203B41FA5}">
                      <a16:colId xmlns:a16="http://schemas.microsoft.com/office/drawing/2014/main" val="2831007536"/>
                    </a:ext>
                  </a:extLst>
                </a:gridCol>
              </a:tblGrid>
              <a:tr h="21561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1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2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3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4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5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7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8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>
                          <a:latin typeface="+mn-lt"/>
                        </a:rPr>
                        <a:t>Cell 9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10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11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Cell 12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197164"/>
                  </a:ext>
                </a:extLst>
              </a:tr>
              <a:tr h="2156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latin typeface="+mn-lt"/>
                          <a:cs typeface="Calibri" panose="020F0502020204030204" pitchFamily="34" charset="0"/>
                        </a:rPr>
                        <a:t>①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259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264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312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8594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194484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2866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416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169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128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99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284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8487367"/>
                  </a:ext>
                </a:extLst>
              </a:tr>
              <a:tr h="2156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latin typeface="+mn-lt"/>
                          <a:cs typeface="Calibri" panose="020F0502020204030204" pitchFamily="34" charset="0"/>
                        </a:rPr>
                        <a:t>②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7325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8644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11542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16086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-1609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19123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12673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8608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5975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4430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atin typeface="+mn-lt"/>
                        </a:rPr>
                        <a:t>3686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1314465"/>
                  </a:ext>
                </a:extLst>
              </a:tr>
              <a:tr h="2156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latin typeface="+mn-lt"/>
                          <a:cs typeface="Calibri" panose="020F0502020204030204" pitchFamily="34" charset="0"/>
                        </a:rPr>
                        <a:t>③</a:t>
                      </a:r>
                      <a:endParaRPr lang="ko-KR" altLang="en-US" sz="1200" b="1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8914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9608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10203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10037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10208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11928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11094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11008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10238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8983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7610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074204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60EE24A-EE9C-41A1-A5FA-74B961771A65}"/>
              </a:ext>
            </a:extLst>
          </p:cNvPr>
          <p:cNvSpPr txBox="1"/>
          <p:nvPr/>
        </p:nvSpPr>
        <p:spPr>
          <a:xfrm>
            <a:off x="380555" y="2280406"/>
            <a:ext cx="3272691" cy="46487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rPr>
              <a:t>Amount of heat transfer by path</a:t>
            </a:r>
            <a:endParaRPr lang="ko-KR" altLang="en-US" b="1" dirty="0" err="1">
              <a:solidFill>
                <a:schemeClr val="tx1"/>
              </a:solidFill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343058-41B0-484E-AAC4-E85C5103E625}"/>
              </a:ext>
            </a:extLst>
          </p:cNvPr>
          <p:cNvSpPr txBox="1"/>
          <p:nvPr/>
        </p:nvSpPr>
        <p:spPr>
          <a:xfrm>
            <a:off x="8142141" y="2404543"/>
            <a:ext cx="684803" cy="34073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2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rPr>
              <a:t>(Unit: J)</a:t>
            </a:r>
            <a:endParaRPr lang="ko-KR" altLang="en-US" sz="1200" b="1" dirty="0" err="1">
              <a:solidFill>
                <a:schemeClr val="tx1"/>
              </a:solidFill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D7797B-C308-4D82-82BD-B70C85F99F53}"/>
              </a:ext>
            </a:extLst>
          </p:cNvPr>
          <p:cNvSpPr txBox="1"/>
          <p:nvPr/>
        </p:nvSpPr>
        <p:spPr>
          <a:xfrm>
            <a:off x="2507928" y="911334"/>
            <a:ext cx="5774658" cy="13567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>
              <a:spcAft>
                <a:spcPts val="500"/>
              </a:spcAft>
            </a:pPr>
            <a:r>
              <a:rPr lang="en-US" altLang="ko-K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Heat transfer mechanism</a:t>
            </a:r>
          </a:p>
          <a:p>
            <a:pPr marL="180000" lvl="0">
              <a:spcAft>
                <a:spcPts val="500"/>
              </a:spcAft>
            </a:pPr>
            <a:r>
              <a:rPr lang="en-US" altLang="ko-KR" sz="1500">
                <a:latin typeface="Arial" panose="020B0604020202020204" pitchFamily="34" charset="0"/>
                <a:cs typeface="Arial" panose="020B0604020202020204" pitchFamily="34" charset="0"/>
              </a:rPr>
              <a:t>① Conduction heat transfer (direct)</a:t>
            </a:r>
            <a:br>
              <a:rPr lang="en-US" altLang="ko-KR" sz="1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 Conduction heat transfer (via plate)</a:t>
            </a:r>
            <a:br>
              <a:rPr lang="en-US" altLang="ko-KR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 Convection heat transfer</a:t>
            </a:r>
            <a:br>
              <a:rPr lang="en-US" altLang="ko-KR" sz="1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Heat transfer through high temperature vent gas</a:t>
            </a:r>
            <a:endParaRPr lang="ko-KR" altLang="en-US" sz="1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499E0D6A-94EC-4CBD-A43D-BE2F3CC30728}"/>
              </a:ext>
            </a:extLst>
          </p:cNvPr>
          <p:cNvSpPr/>
          <p:nvPr/>
        </p:nvSpPr>
        <p:spPr>
          <a:xfrm>
            <a:off x="405744" y="836712"/>
            <a:ext cx="8295900" cy="1510913"/>
          </a:xfrm>
          <a:prstGeom prst="roundRect">
            <a:avLst>
              <a:gd name="adj" fmla="val 11360"/>
            </a:avLst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Calibri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AA17A4B-F7F2-42E2-84E2-2E5294404E03}"/>
              </a:ext>
            </a:extLst>
          </p:cNvPr>
          <p:cNvSpPr/>
          <p:nvPr/>
        </p:nvSpPr>
        <p:spPr>
          <a:xfrm>
            <a:off x="779640" y="1019778"/>
            <a:ext cx="416717" cy="10878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ko-KR" b="1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C310BC2-563C-402A-AC6C-F28B38F78D57}"/>
              </a:ext>
            </a:extLst>
          </p:cNvPr>
          <p:cNvSpPr/>
          <p:nvPr/>
        </p:nvSpPr>
        <p:spPr>
          <a:xfrm>
            <a:off x="1656672" y="1019777"/>
            <a:ext cx="416717" cy="10878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DE6E7A2-8ACE-49F5-8267-F9A4112D6449}"/>
              </a:ext>
            </a:extLst>
          </p:cNvPr>
          <p:cNvSpPr/>
          <p:nvPr/>
        </p:nvSpPr>
        <p:spPr>
          <a:xfrm>
            <a:off x="779640" y="2143836"/>
            <a:ext cx="1293749" cy="934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0267882-60F5-497D-B4C1-D187599BACED}"/>
              </a:ext>
            </a:extLst>
          </p:cNvPr>
          <p:cNvSpPr/>
          <p:nvPr/>
        </p:nvSpPr>
        <p:spPr>
          <a:xfrm>
            <a:off x="405850" y="3570887"/>
            <a:ext cx="8321088" cy="2137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40080-8BCE-418A-A8D3-B951F390AEEC}"/>
              </a:ext>
            </a:extLst>
          </p:cNvPr>
          <p:cNvSpPr txBox="1"/>
          <p:nvPr/>
        </p:nvSpPr>
        <p:spPr>
          <a:xfrm>
            <a:off x="540000" y="3869905"/>
            <a:ext cx="7912615" cy="873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lnSpc>
                <a:spcPct val="125000"/>
              </a:lnSpc>
              <a:buFontTx/>
              <a:buChar char="-"/>
            </a:pPr>
            <a:r>
              <a:rPr lang="en-US" altLang="ko-KR" sz="1400">
                <a:latin typeface="Arial" panose="020B0604020202020204" pitchFamily="34" charset="0"/>
                <a:cs typeface="Arial" panose="020B0604020202020204" pitchFamily="34" charset="0"/>
              </a:rPr>
              <a:t>Convection heat transfer accounts for 26.5 % of the total heat transfer.</a:t>
            </a:r>
          </a:p>
          <a:p>
            <a:pPr marL="285750" indent="-285750" algn="just">
              <a:lnSpc>
                <a:spcPct val="125000"/>
              </a:lnSpc>
              <a:buFontTx/>
              <a:buChar char="-"/>
            </a:pPr>
            <a:r>
              <a:rPr lang="en-US" altLang="ko-KR" sz="1400">
                <a:latin typeface="Arial" panose="020B0604020202020204" pitchFamily="34" charset="0"/>
                <a:cs typeface="Arial" panose="020B0604020202020204" pitchFamily="34" charset="0"/>
              </a:rPr>
              <a:t>Heat transfer by convection shows relatively more uniform heat distribution among the cells.</a:t>
            </a:r>
          </a:p>
          <a:p>
            <a:pPr marL="285750" indent="-285750" algn="just">
              <a:lnSpc>
                <a:spcPct val="125000"/>
              </a:lnSpc>
              <a:buFontTx/>
              <a:buChar char="-"/>
            </a:pPr>
            <a:r>
              <a:rPr lang="en-US" altLang="ko-KR" sz="1400">
                <a:latin typeface="Arial" panose="020B0604020202020204" pitchFamily="34" charset="0"/>
                <a:cs typeface="Arial" panose="020B0604020202020204" pitchFamily="34" charset="0"/>
              </a:rPr>
              <a:t>If a different module shape is assumed, the simulation results would be significantly different.</a:t>
            </a:r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7F010B5E-E930-4DE3-B59A-3FC69CC7DEC7}"/>
              </a:ext>
            </a:extLst>
          </p:cNvPr>
          <p:cNvSpPr/>
          <p:nvPr/>
        </p:nvSpPr>
        <p:spPr>
          <a:xfrm rot="5400000">
            <a:off x="1192581" y="937254"/>
            <a:ext cx="450354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28DA97-4416-4944-9F08-95ED8C3E3051}"/>
              </a:ext>
            </a:extLst>
          </p:cNvPr>
          <p:cNvSpPr txBox="1"/>
          <p:nvPr/>
        </p:nvSpPr>
        <p:spPr>
          <a:xfrm>
            <a:off x="1248480" y="885934"/>
            <a:ext cx="338554" cy="33919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ko-KR" altLang="en-US" sz="1200" b="1">
                <a:solidFill>
                  <a:schemeClr val="bg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③</a:t>
            </a:r>
            <a:endParaRPr lang="ko-KR" altLang="en-US" sz="1200" b="1" dirty="0" err="1">
              <a:solidFill>
                <a:schemeClr val="bg1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89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>
            <a:extLst>
              <a:ext uri="{FF2B5EF4-FFF2-40B4-BE49-F238E27FC236}">
                <a16:creationId xmlns:a16="http://schemas.microsoft.com/office/drawing/2014/main" id="{E49ED4C3-267F-414E-89F6-2CEF2A0EE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04041"/>
            <a:ext cx="3155823" cy="1994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A017D8-DB45-D1CC-A702-825BC2A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Results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5876188-1799-46E2-872D-56E5F8F9B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34" y="3071208"/>
            <a:ext cx="2160000" cy="146416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F194792-D990-4638-B336-C696FEA0A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8047" y="2956301"/>
            <a:ext cx="2160000" cy="146416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7AC966F-1F5A-457B-9506-3A78A230A2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4278" y="3024655"/>
            <a:ext cx="2160000" cy="146527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DFE4406-BF73-4FE8-AAB5-3B63047CDF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8982" y="2959250"/>
            <a:ext cx="2160000" cy="1464161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DDE5858B-02FF-4817-AC2F-804BA0731FFF}"/>
              </a:ext>
            </a:extLst>
          </p:cNvPr>
          <p:cNvSpPr/>
          <p:nvPr/>
        </p:nvSpPr>
        <p:spPr>
          <a:xfrm>
            <a:off x="323528" y="2952856"/>
            <a:ext cx="8604472" cy="1713972"/>
          </a:xfrm>
          <a:prstGeom prst="roundRect">
            <a:avLst>
              <a:gd name="adj" fmla="val 8799"/>
            </a:avLst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Calibri" pitchFamily="34" charset="0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1CCFA08-9409-45F7-885B-50185E4636FB}"/>
              </a:ext>
            </a:extLst>
          </p:cNvPr>
          <p:cNvSpPr/>
          <p:nvPr/>
        </p:nvSpPr>
        <p:spPr>
          <a:xfrm>
            <a:off x="585789" y="2799405"/>
            <a:ext cx="2714937" cy="304983"/>
          </a:xfrm>
          <a:prstGeom prst="round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>
                <a:latin typeface="Calibri" pitchFamily="34" charset="0"/>
              </a:rPr>
              <a:t>Composition of air in module</a:t>
            </a:r>
            <a:endParaRPr lang="ko-KR" altLang="en-US" sz="1500" b="1" dirty="0">
              <a:latin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4195D2-5354-4778-8DC9-F8CFEF170E2E}"/>
              </a:ext>
            </a:extLst>
          </p:cNvPr>
          <p:cNvSpPr txBox="1"/>
          <p:nvPr/>
        </p:nvSpPr>
        <p:spPr>
          <a:xfrm>
            <a:off x="630112" y="4276040"/>
            <a:ext cx="1349600" cy="402803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5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rPr>
              <a:t>Before venting</a:t>
            </a:r>
            <a:endParaRPr lang="ko-KR" altLang="en-US" sz="1500" b="1" dirty="0" err="1">
              <a:solidFill>
                <a:schemeClr val="tx1"/>
              </a:solidFill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D996B5-D1BA-4611-A863-B82D4BD256EC}"/>
              </a:ext>
            </a:extLst>
          </p:cNvPr>
          <p:cNvSpPr txBox="1"/>
          <p:nvPr/>
        </p:nvSpPr>
        <p:spPr>
          <a:xfrm>
            <a:off x="2607557" y="4280475"/>
            <a:ext cx="1696298" cy="402803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500" b="1">
                <a:latin typeface="Calibri" pitchFamily="34" charset="0"/>
                <a:ea typeface="맑은 고딕" pitchFamily="50" charset="-127"/>
              </a:rPr>
              <a:t>Before combustion</a:t>
            </a:r>
            <a:endParaRPr lang="ko-KR" altLang="en-US" sz="1500" b="1" dirty="0" err="1">
              <a:solidFill>
                <a:schemeClr val="tx1"/>
              </a:solidFill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D4045F-991E-414B-A3AE-CBA03C6E461D}"/>
              </a:ext>
            </a:extLst>
          </p:cNvPr>
          <p:cNvSpPr txBox="1"/>
          <p:nvPr/>
        </p:nvSpPr>
        <p:spPr>
          <a:xfrm>
            <a:off x="4692891" y="4280475"/>
            <a:ext cx="1702774" cy="402803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500" b="1">
                <a:latin typeface="Calibri" pitchFamily="34" charset="0"/>
                <a:ea typeface="맑은 고딕" pitchFamily="50" charset="-127"/>
              </a:rPr>
              <a:t>During combustion</a:t>
            </a:r>
            <a:endParaRPr lang="ko-KR" altLang="en-US" sz="1500" b="1" dirty="0" err="1">
              <a:solidFill>
                <a:schemeClr val="tx1"/>
              </a:solidFill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1B08B1-8A34-4B13-9BE3-0D397A2092C3}"/>
              </a:ext>
            </a:extLst>
          </p:cNvPr>
          <p:cNvSpPr txBox="1"/>
          <p:nvPr/>
        </p:nvSpPr>
        <p:spPr>
          <a:xfrm>
            <a:off x="6987701" y="4276040"/>
            <a:ext cx="1576970" cy="402803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500" b="1">
                <a:latin typeface="Calibri" pitchFamily="34" charset="0"/>
                <a:ea typeface="맑은 고딕" pitchFamily="50" charset="-127"/>
              </a:rPr>
              <a:t>After combustion</a:t>
            </a:r>
            <a:endParaRPr lang="ko-KR" altLang="en-US" sz="1500" b="1" dirty="0" err="1">
              <a:solidFill>
                <a:schemeClr val="tx1"/>
              </a:solidFill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DFBA32AF-C687-4CC3-81A2-66B86A0FE62F}"/>
              </a:ext>
            </a:extLst>
          </p:cNvPr>
          <p:cNvSpPr/>
          <p:nvPr/>
        </p:nvSpPr>
        <p:spPr>
          <a:xfrm>
            <a:off x="3561354" y="900639"/>
            <a:ext cx="5189452" cy="1805851"/>
          </a:xfrm>
          <a:prstGeom prst="roundRect">
            <a:avLst>
              <a:gd name="adj" fmla="val 653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spcAft>
                <a:spcPts val="200"/>
              </a:spcAft>
            </a:pPr>
            <a:r>
              <a:rPr lang="en-US" altLang="ko-K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change of air during thermal runaway progression</a:t>
            </a:r>
          </a:p>
          <a:p>
            <a:pPr marL="228600" indent="-228600" algn="just">
              <a:lnSpc>
                <a:spcPct val="90000"/>
              </a:lnSpc>
              <a:spcAft>
                <a:spcPts val="200"/>
              </a:spcAft>
              <a:buAutoNum type="arabicPeriod"/>
            </a:pP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venting, the temp. of the air slowly increases due to the hot surface of the battery.</a:t>
            </a:r>
          </a:p>
          <a:p>
            <a:pPr marL="228600" indent="-228600" algn="just">
              <a:lnSpc>
                <a:spcPct val="90000"/>
              </a:lnSpc>
              <a:spcAft>
                <a:spcPts val="200"/>
              </a:spcAft>
              <a:buAutoNum type="arabicPeriod"/>
            </a:pP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venting start, the inflow of vent gas rapidly raises the air temp. to a level comparable to that of the battery.</a:t>
            </a:r>
          </a:p>
          <a:p>
            <a:pPr marL="228600" indent="-228600" algn="just">
              <a:lnSpc>
                <a:spcPct val="90000"/>
              </a:lnSpc>
              <a:spcAft>
                <a:spcPts val="200"/>
              </a:spcAft>
              <a:buAutoNum type="arabicPeriod"/>
            </a:pP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Combustion occurs a few seconds after venting start, increasing the air temp. to over 2500 K.</a:t>
            </a:r>
          </a:p>
          <a:p>
            <a:pPr marL="228600" indent="-228600" algn="just">
              <a:lnSpc>
                <a:spcPct val="90000"/>
              </a:lnSpc>
              <a:spcAft>
                <a:spcPts val="200"/>
              </a:spcAft>
              <a:buAutoNum type="arabicPeriod"/>
            </a:pP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venting ends and the flame extinguishes, the air temp. rapidly decreases below 500 K.</a:t>
            </a:r>
            <a:endParaRPr lang="en-US" altLang="ko-K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0CA280B8-A045-43C2-AD17-184E5581AF26}"/>
              </a:ext>
            </a:extLst>
          </p:cNvPr>
          <p:cNvCxnSpPr>
            <a:cxnSpLocks/>
          </p:cNvCxnSpPr>
          <p:nvPr/>
        </p:nvCxnSpPr>
        <p:spPr>
          <a:xfrm>
            <a:off x="2317515" y="1010189"/>
            <a:ext cx="0" cy="1440911"/>
          </a:xfrm>
          <a:prstGeom prst="line">
            <a:avLst/>
          </a:prstGeom>
          <a:ln w="12700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D8E45583-CA04-4E79-8B5A-329BD216DF90}"/>
              </a:ext>
            </a:extLst>
          </p:cNvPr>
          <p:cNvCxnSpPr>
            <a:cxnSpLocks/>
          </p:cNvCxnSpPr>
          <p:nvPr/>
        </p:nvCxnSpPr>
        <p:spPr>
          <a:xfrm>
            <a:off x="2424708" y="1003839"/>
            <a:ext cx="0" cy="1447261"/>
          </a:xfrm>
          <a:prstGeom prst="line">
            <a:avLst/>
          </a:prstGeom>
          <a:ln w="12700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18A0E51F-A700-4911-8A4D-7B73E0949B27}"/>
              </a:ext>
            </a:extLst>
          </p:cNvPr>
          <p:cNvCxnSpPr>
            <a:cxnSpLocks/>
          </p:cNvCxnSpPr>
          <p:nvPr/>
        </p:nvCxnSpPr>
        <p:spPr>
          <a:xfrm>
            <a:off x="2598777" y="1003839"/>
            <a:ext cx="0" cy="1447261"/>
          </a:xfrm>
          <a:prstGeom prst="line">
            <a:avLst/>
          </a:prstGeom>
          <a:ln w="12700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F614B5E-C044-4F32-9172-C868E849A905}"/>
              </a:ext>
            </a:extLst>
          </p:cNvPr>
          <p:cNvSpPr txBox="1"/>
          <p:nvPr/>
        </p:nvSpPr>
        <p:spPr>
          <a:xfrm>
            <a:off x="2003912" y="1997720"/>
            <a:ext cx="338554" cy="33919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200" b="1">
                <a:latin typeface="Calibri" pitchFamily="34" charset="0"/>
                <a:ea typeface="맑은 고딕" pitchFamily="50" charset="-127"/>
                <a:cs typeface="Calibri" panose="020F0502020204030204" pitchFamily="34" charset="0"/>
              </a:rPr>
              <a:t>①</a:t>
            </a:r>
            <a:endParaRPr lang="ko-KR" altLang="en-US" sz="1200" b="1" dirty="0" err="1">
              <a:solidFill>
                <a:schemeClr val="tx1"/>
              </a:solidFill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FFA225-9694-4D34-9CF1-2E6300BB1310}"/>
              </a:ext>
            </a:extLst>
          </p:cNvPr>
          <p:cNvSpPr txBox="1"/>
          <p:nvPr/>
        </p:nvSpPr>
        <p:spPr>
          <a:xfrm>
            <a:off x="2342466" y="892088"/>
            <a:ext cx="338554" cy="33919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2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  <a:cs typeface="Calibri" panose="020F0502020204030204" pitchFamily="34" charset="0"/>
              </a:rPr>
              <a:t>③</a:t>
            </a:r>
            <a:endParaRPr lang="ko-KR" altLang="en-US" sz="1200" b="1" dirty="0" err="1">
              <a:solidFill>
                <a:schemeClr val="tx1"/>
              </a:solidFill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2AB46A-D0F3-47FE-A4FA-0A2667438558}"/>
              </a:ext>
            </a:extLst>
          </p:cNvPr>
          <p:cNvSpPr txBox="1"/>
          <p:nvPr/>
        </p:nvSpPr>
        <p:spPr>
          <a:xfrm>
            <a:off x="2577621" y="1880826"/>
            <a:ext cx="338554" cy="33919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2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  <a:cs typeface="Calibri" panose="020F0502020204030204" pitchFamily="34" charset="0"/>
              </a:rPr>
              <a:t>④</a:t>
            </a:r>
            <a:endParaRPr lang="ko-KR" altLang="en-US" sz="1200" b="1" dirty="0" err="1">
              <a:solidFill>
                <a:schemeClr val="tx1"/>
              </a:solidFill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D280D2-EA3E-4E2E-8EB2-D3376D85F7C3}"/>
              </a:ext>
            </a:extLst>
          </p:cNvPr>
          <p:cNvSpPr txBox="1"/>
          <p:nvPr/>
        </p:nvSpPr>
        <p:spPr>
          <a:xfrm>
            <a:off x="2206128" y="1927240"/>
            <a:ext cx="338554" cy="33919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2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  <a:cs typeface="Calibri" panose="020F0502020204030204" pitchFamily="34" charset="0"/>
              </a:rPr>
              <a:t>②</a:t>
            </a:r>
            <a:endParaRPr lang="ko-KR" altLang="en-US" sz="1200" b="1" dirty="0" err="1">
              <a:solidFill>
                <a:schemeClr val="tx1"/>
              </a:solidFill>
              <a:latin typeface="Calibri" pitchFamily="34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6838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17D8-DB45-D1CC-A702-825BC2A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Results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A8B44CC-5C7A-4567-BA14-0D94116BB7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549" b="19361"/>
          <a:stretch/>
        </p:blipFill>
        <p:spPr>
          <a:xfrm>
            <a:off x="897072" y="949093"/>
            <a:ext cx="3106850" cy="2426066"/>
          </a:xfrm>
          <a:prstGeom prst="rect">
            <a:avLst/>
          </a:prstGeom>
        </p:spPr>
      </p:pic>
      <p:sp>
        <p:nvSpPr>
          <p:cNvPr id="4" name="설명선: 선(강조선) 3">
            <a:extLst>
              <a:ext uri="{FF2B5EF4-FFF2-40B4-BE49-F238E27FC236}">
                <a16:creationId xmlns:a16="http://schemas.microsoft.com/office/drawing/2014/main" id="{ACDE5655-B53E-4F55-BDF5-205DC009B951}"/>
              </a:ext>
            </a:extLst>
          </p:cNvPr>
          <p:cNvSpPr/>
          <p:nvPr/>
        </p:nvSpPr>
        <p:spPr>
          <a:xfrm>
            <a:off x="1828800" y="1236384"/>
            <a:ext cx="346379" cy="60391"/>
          </a:xfrm>
          <a:prstGeom prst="accentCallout1">
            <a:avLst>
              <a:gd name="adj1" fmla="val 56502"/>
              <a:gd name="adj2" fmla="val 21265"/>
              <a:gd name="adj3" fmla="val 151555"/>
              <a:gd name="adj4" fmla="val -461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endParaRPr lang="ko-KR" altLang="en-US" sz="1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4B7E227A-4681-483D-BF20-D392F07F0749}"/>
              </a:ext>
            </a:extLst>
          </p:cNvPr>
          <p:cNvCxnSpPr>
            <a:cxnSpLocks/>
          </p:cNvCxnSpPr>
          <p:nvPr/>
        </p:nvCxnSpPr>
        <p:spPr>
          <a:xfrm>
            <a:off x="1828800" y="2620310"/>
            <a:ext cx="1504950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9F9277-94E0-4A1D-B0CE-24F1FEE46059}"/>
              </a:ext>
            </a:extLst>
          </p:cNvPr>
          <p:cNvSpPr txBox="1"/>
          <p:nvPr/>
        </p:nvSpPr>
        <p:spPr>
          <a:xfrm>
            <a:off x="2519309" y="2286693"/>
            <a:ext cx="349695" cy="33361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ko-KR" sz="1200" b="1">
                <a:latin typeface="+mn-ea"/>
                <a:cs typeface="Calibri" panose="020F0502020204030204" pitchFamily="34" charset="0"/>
              </a:rPr>
              <a:t>②</a:t>
            </a:r>
            <a:endParaRPr lang="ko-KR" altLang="en-US" sz="1200" b="1">
              <a:latin typeface="+mn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6F68370-9E50-4964-8B38-E6A8038BDC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120" y="1127389"/>
            <a:ext cx="2981841" cy="167728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06976F3-2B61-4BC0-BBA2-FD37A85D01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119" y="3001356"/>
            <a:ext cx="2981841" cy="1677286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75780323-F68A-40DC-A6D2-C9CAADA9FEAB}"/>
              </a:ext>
            </a:extLst>
          </p:cNvPr>
          <p:cNvSpPr/>
          <p:nvPr/>
        </p:nvSpPr>
        <p:spPr>
          <a:xfrm>
            <a:off x="389985" y="3465049"/>
            <a:ext cx="4608344" cy="12135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" rtlCol="0" anchor="t"/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 Initiation of vent gas combustion</a:t>
            </a:r>
          </a:p>
          <a:p>
            <a:pPr marL="285750" indent="-285750">
              <a:spcAft>
                <a:spcPts val="500"/>
              </a:spcAft>
              <a:buFontTx/>
              <a:buChar char="-"/>
            </a:pP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Accumulated vent gas combusts all at once, releasing large</a:t>
            </a:r>
            <a:b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of heat in a short period</a:t>
            </a:r>
          </a:p>
          <a:p>
            <a:pPr marL="285750" indent="-285750">
              <a:spcAft>
                <a:spcPts val="500"/>
              </a:spcAft>
              <a:buFontTx/>
              <a:buChar char="-"/>
            </a:pP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Flame propagates in air region, consuming oxygen and fuel.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1EA653-5D71-4933-9040-26F6F1EA6910}"/>
              </a:ext>
            </a:extLst>
          </p:cNvPr>
          <p:cNvSpPr txBox="1"/>
          <p:nvPr/>
        </p:nvSpPr>
        <p:spPr>
          <a:xfrm>
            <a:off x="5031003" y="801709"/>
            <a:ext cx="2020105" cy="46487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b="1">
                <a:latin typeface="Calibri" pitchFamily="34" charset="0"/>
                <a:ea typeface="맑은 고딕" pitchFamily="50" charset="-127"/>
              </a:rPr>
              <a:t>Temperature</a:t>
            </a:r>
            <a:r>
              <a:rPr lang="ko-KR" altLang="en-US" b="1">
                <a:latin typeface="Calibri" pitchFamily="34" charset="0"/>
                <a:ea typeface="맑은 고딕" pitchFamily="50" charset="-127"/>
              </a:rPr>
              <a:t> </a:t>
            </a:r>
            <a:r>
              <a:rPr lang="en-US" altLang="ko-KR" b="1">
                <a:latin typeface="Calibri" pitchFamily="34" charset="0"/>
                <a:ea typeface="맑은 고딕" pitchFamily="50" charset="-127"/>
              </a:rPr>
              <a:t>of</a:t>
            </a:r>
            <a:r>
              <a:rPr lang="ko-KR" altLang="en-US" b="1">
                <a:latin typeface="Calibri" pitchFamily="34" charset="0"/>
                <a:ea typeface="맑은 고딕" pitchFamily="50" charset="-127"/>
              </a:rPr>
              <a:t> </a:t>
            </a:r>
            <a:r>
              <a:rPr lang="en-US" altLang="ko-KR" b="1">
                <a:latin typeface="Calibri" pitchFamily="34" charset="0"/>
                <a:ea typeface="맑은 고딕" pitchFamily="50" charset="-127"/>
              </a:rPr>
              <a:t>gas</a:t>
            </a:r>
            <a:endParaRPr lang="ko-KR" altLang="en-US" b="1" dirty="0" err="1">
              <a:solidFill>
                <a:schemeClr val="tx1"/>
              </a:solidFill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12491-2380-40AB-808F-9E43EBCA4A32}"/>
              </a:ext>
            </a:extLst>
          </p:cNvPr>
          <p:cNvSpPr txBox="1"/>
          <p:nvPr/>
        </p:nvSpPr>
        <p:spPr>
          <a:xfrm>
            <a:off x="5033535" y="2661836"/>
            <a:ext cx="2015039" cy="46487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b="1">
                <a:latin typeface="Calibri" pitchFamily="34" charset="0"/>
                <a:ea typeface="맑은 고딕" pitchFamily="50" charset="-127"/>
              </a:rPr>
              <a:t>Mole fraction of O</a:t>
            </a:r>
            <a:r>
              <a:rPr lang="en-US" altLang="ko-KR" b="1" baseline="-25000">
                <a:latin typeface="Calibri" pitchFamily="34" charset="0"/>
                <a:ea typeface="맑은 고딕" pitchFamily="50" charset="-127"/>
              </a:rPr>
              <a:t>2</a:t>
            </a:r>
            <a:endParaRPr lang="ko-KR" altLang="en-US" b="1" dirty="0" err="1">
              <a:solidFill>
                <a:schemeClr val="tx1"/>
              </a:solidFill>
              <a:latin typeface="Calibri" pitchFamily="34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7433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17D8-DB45-D1CC-A702-825BC2A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Results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0A4C37C-24AF-4A9A-97D0-D2E709D0A8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73" r="4662"/>
          <a:stretch/>
        </p:blipFill>
        <p:spPr>
          <a:xfrm>
            <a:off x="5555120" y="2894271"/>
            <a:ext cx="3259935" cy="16776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D597A70-B269-4F63-AB85-1109B25EE1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73" r="4662"/>
          <a:stretch/>
        </p:blipFill>
        <p:spPr>
          <a:xfrm>
            <a:off x="5555120" y="1127232"/>
            <a:ext cx="3259934" cy="16776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D536D065-05F1-4672-ABDC-F841EB874E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549" b="19361"/>
          <a:stretch/>
        </p:blipFill>
        <p:spPr>
          <a:xfrm>
            <a:off x="897072" y="949093"/>
            <a:ext cx="3106850" cy="2426066"/>
          </a:xfrm>
          <a:prstGeom prst="rect">
            <a:avLst/>
          </a:prstGeom>
        </p:spPr>
      </p:pic>
      <p:sp>
        <p:nvSpPr>
          <p:cNvPr id="18" name="설명선: 선(강조선) 17">
            <a:extLst>
              <a:ext uri="{FF2B5EF4-FFF2-40B4-BE49-F238E27FC236}">
                <a16:creationId xmlns:a16="http://schemas.microsoft.com/office/drawing/2014/main" id="{E557DC43-26D3-46F5-B69D-EE4D2770DD54}"/>
              </a:ext>
            </a:extLst>
          </p:cNvPr>
          <p:cNvSpPr/>
          <p:nvPr/>
        </p:nvSpPr>
        <p:spPr>
          <a:xfrm>
            <a:off x="1828800" y="1236384"/>
            <a:ext cx="346379" cy="60391"/>
          </a:xfrm>
          <a:prstGeom prst="accentCallout1">
            <a:avLst>
              <a:gd name="adj1" fmla="val 56502"/>
              <a:gd name="adj2" fmla="val 21265"/>
              <a:gd name="adj3" fmla="val 151555"/>
              <a:gd name="adj4" fmla="val -461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endParaRPr lang="ko-KR" altLang="en-US" sz="1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A2BF4173-1572-4512-A893-149EEDA106A4}"/>
              </a:ext>
            </a:extLst>
          </p:cNvPr>
          <p:cNvCxnSpPr>
            <a:cxnSpLocks/>
          </p:cNvCxnSpPr>
          <p:nvPr/>
        </p:nvCxnSpPr>
        <p:spPr>
          <a:xfrm>
            <a:off x="1828800" y="2620310"/>
            <a:ext cx="1504950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778071B-F4A2-4B5B-BD62-9EA781686CA5}"/>
              </a:ext>
            </a:extLst>
          </p:cNvPr>
          <p:cNvSpPr txBox="1"/>
          <p:nvPr/>
        </p:nvSpPr>
        <p:spPr>
          <a:xfrm>
            <a:off x="2519309" y="2286693"/>
            <a:ext cx="349695" cy="33361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ko-KR" sz="1200" b="1">
                <a:latin typeface="+mn-ea"/>
                <a:cs typeface="Calibri" panose="020F0502020204030204" pitchFamily="34" charset="0"/>
              </a:rPr>
              <a:t>②</a:t>
            </a:r>
            <a:endParaRPr lang="ko-KR" altLang="en-US" sz="1200" b="1">
              <a:latin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F6BE52-110F-4FC6-A7BF-FE261F74EA68}"/>
              </a:ext>
            </a:extLst>
          </p:cNvPr>
          <p:cNvSpPr txBox="1"/>
          <p:nvPr/>
        </p:nvSpPr>
        <p:spPr>
          <a:xfrm>
            <a:off x="5031003" y="801709"/>
            <a:ext cx="2020105" cy="46487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b="1">
                <a:latin typeface="Calibri" pitchFamily="34" charset="0"/>
                <a:ea typeface="맑은 고딕" pitchFamily="50" charset="-127"/>
              </a:rPr>
              <a:t>Temperature</a:t>
            </a:r>
            <a:r>
              <a:rPr lang="ko-KR" altLang="en-US" b="1">
                <a:latin typeface="Calibri" pitchFamily="34" charset="0"/>
                <a:ea typeface="맑은 고딕" pitchFamily="50" charset="-127"/>
              </a:rPr>
              <a:t> </a:t>
            </a:r>
            <a:r>
              <a:rPr lang="en-US" altLang="ko-KR" b="1">
                <a:latin typeface="Calibri" pitchFamily="34" charset="0"/>
                <a:ea typeface="맑은 고딕" pitchFamily="50" charset="-127"/>
              </a:rPr>
              <a:t>of</a:t>
            </a:r>
            <a:r>
              <a:rPr lang="ko-KR" altLang="en-US" b="1">
                <a:latin typeface="Calibri" pitchFamily="34" charset="0"/>
                <a:ea typeface="맑은 고딕" pitchFamily="50" charset="-127"/>
              </a:rPr>
              <a:t> </a:t>
            </a:r>
            <a:r>
              <a:rPr lang="en-US" altLang="ko-KR" b="1">
                <a:latin typeface="Calibri" pitchFamily="34" charset="0"/>
                <a:ea typeface="맑은 고딕" pitchFamily="50" charset="-127"/>
              </a:rPr>
              <a:t>gas</a:t>
            </a:r>
            <a:endParaRPr lang="ko-KR" altLang="en-US" b="1" dirty="0" err="1">
              <a:solidFill>
                <a:schemeClr val="tx1"/>
              </a:solidFill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3640D5-E424-4D35-8E17-B13C79760860}"/>
              </a:ext>
            </a:extLst>
          </p:cNvPr>
          <p:cNvSpPr txBox="1"/>
          <p:nvPr/>
        </p:nvSpPr>
        <p:spPr>
          <a:xfrm>
            <a:off x="5033535" y="2661836"/>
            <a:ext cx="2710999" cy="46487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defTabSz="91440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b="1">
                <a:latin typeface="Calibri" pitchFamily="34" charset="0"/>
              </a:rPr>
              <a:t>Chemical heat release rate</a:t>
            </a:r>
            <a:endParaRPr lang="ko-KR" altLang="en-US" b="1" dirty="0" err="1">
              <a:latin typeface="Calibri" pitchFamily="34" charset="0"/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0B624DBA-CCD3-45D9-A50D-FECA750B2A00}"/>
              </a:ext>
            </a:extLst>
          </p:cNvPr>
          <p:cNvSpPr/>
          <p:nvPr/>
        </p:nvSpPr>
        <p:spPr>
          <a:xfrm>
            <a:off x="389985" y="3465049"/>
            <a:ext cx="4608344" cy="12135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" rtlCol="0" anchor="t"/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 Continous combustion of vent gas</a:t>
            </a:r>
          </a:p>
          <a:p>
            <a:pPr marL="285750" indent="-285750">
              <a:spcAft>
                <a:spcPts val="500"/>
              </a:spcAft>
              <a:buFontTx/>
              <a:buChar char="-"/>
            </a:pP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Generated vent gas ignites immediately upon release</a:t>
            </a:r>
          </a:p>
          <a:p>
            <a:pPr marL="285750" indent="-285750">
              <a:spcAft>
                <a:spcPts val="500"/>
              </a:spcAft>
              <a:buFontTx/>
              <a:buChar char="-"/>
            </a:pP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Relatively uniform heat generation is achieved.</a:t>
            </a:r>
          </a:p>
        </p:txBody>
      </p:sp>
    </p:spTree>
    <p:extLst>
      <p:ext uri="{BB962C8B-B14F-4D97-AF65-F5344CB8AC3E}">
        <p14:creationId xmlns:p14="http://schemas.microsoft.com/office/powerpoint/2010/main" val="2254812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17D8-DB45-D1CC-A702-825BC2A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9F98F4F-7F65-4659-A3D1-1E6D5A781CD4}"/>
              </a:ext>
            </a:extLst>
          </p:cNvPr>
          <p:cNvSpPr/>
          <p:nvPr/>
        </p:nvSpPr>
        <p:spPr>
          <a:xfrm>
            <a:off x="380999" y="850900"/>
            <a:ext cx="8369808" cy="2419350"/>
          </a:xfrm>
          <a:prstGeom prst="roundRect">
            <a:avLst>
              <a:gd name="adj" fmla="val 2882"/>
            </a:avLst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500"/>
              </a:spcAft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 marL="342900" indent="-342900">
              <a:spcAft>
                <a:spcPts val="500"/>
              </a:spcAft>
              <a:buFont typeface="Wingdings" pitchFamily="2" charset="2"/>
              <a:buChar char="§"/>
            </a:pP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for TRP </a:t>
            </a:r>
            <a:r>
              <a:rPr lang="en-US" altLang="ko-K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developed by combination of heat generation model, chemical reaction model, and CFD simulation</a:t>
            </a: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Aft>
                <a:spcPts val="500"/>
              </a:spcAft>
              <a:buFont typeface="Wingdings" pitchFamily="2" charset="2"/>
              <a:buChar char="§"/>
            </a:pP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agreement between heat generation model and chemical reaction model with experimental results</a:t>
            </a:r>
          </a:p>
          <a:p>
            <a:pPr marL="342900" indent="-342900">
              <a:spcAft>
                <a:spcPts val="500"/>
              </a:spcAft>
              <a:buFont typeface="Wingdings" pitchFamily="2" charset="2"/>
              <a:buChar char="§"/>
            </a:pP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TRP simulation modeled heat transfer from a single cell undergoing thermal runaway to neighboring cells in module.</a:t>
            </a:r>
          </a:p>
          <a:p>
            <a:pPr marL="342900" indent="-342900">
              <a:spcAft>
                <a:spcPts val="500"/>
              </a:spcAft>
              <a:buFont typeface="Wingdings" pitchFamily="2" charset="2"/>
              <a:buChar char="§"/>
            </a:pP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runaway propagation mechanism were revealed through analysis of heat transfer path.</a:t>
            </a:r>
          </a:p>
          <a:p>
            <a:pPr marL="342900" indent="-342900">
              <a:spcAft>
                <a:spcPts val="500"/>
              </a:spcAft>
              <a:buFont typeface="Wingdings" pitchFamily="2" charset="2"/>
              <a:buChar char="§"/>
            </a:pP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conduction was the dominant pathway for thermal runaway propagation, followed by convection and indirect conduction (through plate).</a:t>
            </a:r>
          </a:p>
          <a:p>
            <a:pPr marL="342900" indent="-342900">
              <a:spcAft>
                <a:spcPts val="500"/>
              </a:spcAft>
              <a:buFont typeface="Wingdings" pitchFamily="2" charset="2"/>
              <a:buChar char="§"/>
            </a:pP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of gas composition, gas temperature and propagation of flame is observed.</a:t>
            </a:r>
            <a:endParaRPr lang="en-US" altLang="ko-K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6C461067-7B8E-4370-90F0-74F52DB80B42}"/>
              </a:ext>
            </a:extLst>
          </p:cNvPr>
          <p:cNvSpPr/>
          <p:nvPr/>
        </p:nvSpPr>
        <p:spPr>
          <a:xfrm>
            <a:off x="387096" y="3357866"/>
            <a:ext cx="8369808" cy="1255871"/>
          </a:xfrm>
          <a:prstGeom prst="roundRect">
            <a:avLst>
              <a:gd name="adj" fmla="val 1151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Aft>
                <a:spcPts val="500"/>
              </a:spcAft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works</a:t>
            </a:r>
          </a:p>
          <a:p>
            <a:pPr marL="180000">
              <a:lnSpc>
                <a:spcPct val="90000"/>
              </a:lnSpc>
              <a:spcAft>
                <a:spcPts val="500"/>
              </a:spcAft>
            </a:pPr>
            <a:r>
              <a:rPr lang="en-US" altLang="ko-KR" sz="1200" dirty="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1. Validation of simulation through comparison between experimental results will conducted.</a:t>
            </a:r>
          </a:p>
          <a:p>
            <a:pPr marL="180000">
              <a:lnSpc>
                <a:spcPct val="90000"/>
              </a:lnSpc>
              <a:spcAft>
                <a:spcPts val="500"/>
              </a:spcAft>
            </a:pPr>
            <a:r>
              <a:rPr lang="en-US" altLang="ko-KR" sz="1200" dirty="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2. Surrogate model for the combustion of vent gas needed </a:t>
            </a: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to investigated.</a:t>
            </a:r>
            <a:endParaRPr lang="en-US" altLang="ko-KR" sz="1200" dirty="0">
              <a:solidFill>
                <a:schemeClr val="tx1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  <a:p>
            <a:pPr marL="180000">
              <a:lnSpc>
                <a:spcPct val="90000"/>
              </a:lnSpc>
              <a:spcAft>
                <a:spcPts val="500"/>
              </a:spcAft>
            </a:pPr>
            <a:r>
              <a:rPr lang="en-US" altLang="ko-KR" sz="1200" dirty="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3. Through parametric study, optimization of battery module / pack </a:t>
            </a: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design will be conducted</a:t>
            </a:r>
            <a:r>
              <a:rPr lang="en-US" altLang="ko-KR" sz="1200" dirty="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B9CF4C-3F45-4D99-A92C-CBB005B8B3AA}"/>
              </a:ext>
            </a:extLst>
          </p:cNvPr>
          <p:cNvSpPr txBox="1"/>
          <p:nvPr/>
        </p:nvSpPr>
        <p:spPr>
          <a:xfrm>
            <a:off x="6625428" y="529763"/>
            <a:ext cx="2206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TRP: Thermal runaway propagation</a:t>
            </a:r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60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17D8-DB45-D1CC-A702-825BC2A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Introduction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945D6CB-123C-42E7-B22A-30CEB2B99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920" y="3633328"/>
            <a:ext cx="620439" cy="6204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A3253F-F212-48FF-923C-B240D846CE00}"/>
              </a:ext>
            </a:extLst>
          </p:cNvPr>
          <p:cNvSpPr txBox="1"/>
          <p:nvPr/>
        </p:nvSpPr>
        <p:spPr>
          <a:xfrm>
            <a:off x="380999" y="994763"/>
            <a:ext cx="5126249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ko-KR" b="1">
                <a:latin typeface="Arial" panose="020B0604020202020204" pitchFamily="34" charset="0"/>
                <a:cs typeface="Arial" panose="020B0604020202020204" pitchFamily="34" charset="0"/>
              </a:rPr>
              <a:t>Characteristics 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of thermal runaway</a:t>
            </a:r>
          </a:p>
          <a:p>
            <a:pPr marL="342900" lvl="0" indent="-342900">
              <a:spcBef>
                <a:spcPct val="200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altLang="ko-KR" sz="1500" dirty="0">
                <a:solidFill>
                  <a:prstClr val="black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Positive temperature feedback loop</a:t>
            </a:r>
            <a:br>
              <a:rPr lang="en-US" altLang="ko-KR" sz="1500">
                <a:solidFill>
                  <a:prstClr val="black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</a:br>
            <a:r>
              <a:rPr lang="en-US" altLang="ko-KR" sz="1200">
                <a:solidFill>
                  <a:prstClr val="black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: Hotter battery generate more heat due to chain chemical reactions</a:t>
            </a:r>
            <a:endParaRPr lang="en-US" altLang="ko-KR" sz="1200" dirty="0">
              <a:solidFill>
                <a:prstClr val="black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altLang="ko-KR" sz="1500" dirty="0">
                <a:solidFill>
                  <a:prstClr val="black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Large amount of heat generation</a:t>
            </a:r>
            <a:br>
              <a:rPr lang="en-US" altLang="ko-KR" sz="1500" dirty="0">
                <a:solidFill>
                  <a:prstClr val="black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</a:br>
            <a:r>
              <a:rPr lang="en-US" altLang="ko-KR" sz="1200">
                <a:solidFill>
                  <a:prstClr val="black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: </a:t>
            </a:r>
            <a:r>
              <a:rPr lang="en-US" altLang="ko-KR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reactive internal chemicals generate sufficient heat to raise</a:t>
            </a:r>
            <a:br>
              <a:rPr lang="en-US" altLang="ko-KR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the battery temperature above 1000 °C.</a:t>
            </a:r>
            <a:endParaRPr lang="en-US" altLang="ko-KR" sz="1200" dirty="0">
              <a:solidFill>
                <a:prstClr val="black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altLang="ko-KR" sz="1500">
                <a:solidFill>
                  <a:prstClr val="black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Generation and release of vent gas</a:t>
            </a:r>
            <a:br>
              <a:rPr lang="en-US" altLang="ko-KR" sz="1500">
                <a:solidFill>
                  <a:prstClr val="black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</a:br>
            <a:r>
              <a:rPr lang="en-US" altLang="ko-KR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Release of large amounts of high-temperature gas mixed with</a:t>
            </a:r>
            <a:br>
              <a:rPr lang="en-US" altLang="ko-KR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flammable gases and oxygen</a:t>
            </a:r>
            <a:endParaRPr lang="ko-KR" altLang="en-US" sz="1200" dirty="0">
              <a:solidFill>
                <a:prstClr val="black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B27915E-3F6A-4690-81C7-2CA1F4F1B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800" y="3633327"/>
            <a:ext cx="620439" cy="62043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13D1506-7BA2-469C-B108-2018A867C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4680" y="3633327"/>
            <a:ext cx="620439" cy="620439"/>
          </a:xfrm>
          <a:prstGeom prst="rect">
            <a:avLst/>
          </a:prstGeom>
        </p:spPr>
      </p:pic>
      <p:sp>
        <p:nvSpPr>
          <p:cNvPr id="26" name="오른쪽 대괄호 25">
            <a:extLst>
              <a:ext uri="{FF2B5EF4-FFF2-40B4-BE49-F238E27FC236}">
                <a16:creationId xmlns:a16="http://schemas.microsoft.com/office/drawing/2014/main" id="{BBA5ED1C-6900-4EE6-ABB8-51A448B3A056}"/>
              </a:ext>
            </a:extLst>
          </p:cNvPr>
          <p:cNvSpPr/>
          <p:nvPr/>
        </p:nvSpPr>
        <p:spPr>
          <a:xfrm>
            <a:off x="5499327" y="1472792"/>
            <a:ext cx="450850" cy="1708150"/>
          </a:xfrm>
          <a:prstGeom prst="rightBracket">
            <a:avLst>
              <a:gd name="adj" fmla="val 26642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CE3DBE-6D8D-4544-846D-7DBEF937CAE2}"/>
              </a:ext>
            </a:extLst>
          </p:cNvPr>
          <p:cNvSpPr txBox="1"/>
          <p:nvPr/>
        </p:nvSpPr>
        <p:spPr>
          <a:xfrm>
            <a:off x="6093874" y="1934452"/>
            <a:ext cx="21215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>
                <a:latin typeface="Arial" panose="020B0604020202020204" pitchFamily="34" charset="0"/>
                <a:cs typeface="Arial" panose="020B0604020202020204" pitchFamily="34" charset="0"/>
              </a:rPr>
              <a:t>Integrated modeling incorporating all 3 elements is required</a:t>
            </a:r>
            <a:endParaRPr lang="ko-KR" altLang="en-US"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B7F27BF9-DB38-4E83-A050-FB6A7F0D2E7D}"/>
              </a:ext>
            </a:extLst>
          </p:cNvPr>
          <p:cNvSpPr/>
          <p:nvPr/>
        </p:nvSpPr>
        <p:spPr>
          <a:xfrm>
            <a:off x="5085010" y="3597387"/>
            <a:ext cx="3665796" cy="6923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incorporation of chemical</a:t>
            </a:r>
            <a:br>
              <a:rPr lang="en-US" altLang="ko-KR"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reactions is essential.</a:t>
            </a:r>
            <a:endParaRPr lang="ko-KR" altLang="en-US" sz="1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95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68EF4B-F813-8C4E-87D2-9A34765C2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Contact Info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D51A5-7C8C-AA47-B5F4-C9FB5296F7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z="2667">
                <a:cs typeface="Arial"/>
              </a:rPr>
              <a:t>Thank you</a:t>
            </a:r>
          </a:p>
          <a:p>
            <a:pPr marL="848763" lvl="3" indent="-457189">
              <a:defRPr/>
            </a:pPr>
            <a:r>
              <a:rPr lang="en-US" sz="2133">
                <a:cs typeface="Arial"/>
              </a:rPr>
              <a:t>Haechan Choi</a:t>
            </a:r>
          </a:p>
          <a:p>
            <a:pPr marL="848763" lvl="3" indent="-457189">
              <a:defRPr/>
            </a:pPr>
            <a:r>
              <a:rPr lang="en-US" sz="2133">
                <a:cs typeface="Arial"/>
              </a:rPr>
              <a:t>Seoul National University</a:t>
            </a:r>
          </a:p>
          <a:p>
            <a:pPr marL="848763" lvl="3" indent="-457189">
              <a:defRPr/>
            </a:pPr>
            <a:r>
              <a:rPr lang="en-US" sz="2133">
                <a:cs typeface="Arial"/>
              </a:rPr>
              <a:t>1, Gwanak-ro, Gwanak-gu, Seoul, Republic of Korea</a:t>
            </a:r>
          </a:p>
          <a:p>
            <a:pPr marL="848763" lvl="3" indent="-457189">
              <a:defRPr/>
            </a:pPr>
            <a:r>
              <a:rPr lang="en-US" sz="2133">
                <a:cs typeface="Arial"/>
              </a:rPr>
              <a:t>+82-10-2492-1528</a:t>
            </a:r>
          </a:p>
          <a:p>
            <a:pPr marL="848763" lvl="3" indent="-457189">
              <a:defRPr/>
            </a:pPr>
            <a:r>
              <a:rPr lang="en-US" sz="2133">
                <a:cs typeface="Arial"/>
              </a:rPr>
              <a:t>Haechan@snu.ac.kr</a:t>
            </a:r>
            <a:endParaRPr lang="en-US" sz="2133">
              <a:ea typeface="ＭＳ Ｐゴシック" charset="0"/>
              <a:cs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2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17D8-DB45-D1CC-A702-825BC2A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모서리가 둥근 직사각형 20">
            <a:extLst>
              <a:ext uri="{FF2B5EF4-FFF2-40B4-BE49-F238E27FC236}">
                <a16:creationId xmlns:a16="http://schemas.microsoft.com/office/drawing/2014/main" id="{86717190-A78B-44E3-ACE2-1214B2D628BF}"/>
              </a:ext>
            </a:extLst>
          </p:cNvPr>
          <p:cNvSpPr/>
          <p:nvPr/>
        </p:nvSpPr>
        <p:spPr>
          <a:xfrm>
            <a:off x="402316" y="1111249"/>
            <a:ext cx="8327168" cy="1272143"/>
          </a:xfrm>
          <a:prstGeom prst="roundRect">
            <a:avLst>
              <a:gd name="adj" fmla="val 7676"/>
            </a:avLst>
          </a:prstGeom>
          <a:solidFill>
            <a:schemeClr val="bg1">
              <a:alpha val="94000"/>
            </a:schemeClr>
          </a:solidFill>
          <a:ln w="25400">
            <a:solidFill>
              <a:srgbClr val="37609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72000" rtlCol="0" anchor="b"/>
          <a:lstStyle/>
          <a:p>
            <a:pPr marL="171450" indent="-171450">
              <a:spcBef>
                <a:spcPct val="20000"/>
              </a:spcBef>
              <a:buFontTx/>
              <a:buChar char="-"/>
            </a:pP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Volatile chemicals inside the battery are highly sensitive to temperature changes.</a:t>
            </a:r>
          </a:p>
          <a:p>
            <a:pPr marL="171450" indent="-171450">
              <a:spcBef>
                <a:spcPct val="20000"/>
              </a:spcBef>
              <a:buFontTx/>
              <a:buChar char="-"/>
            </a:pP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Various chemical reactions occur simultaneously inside the battery during thermal runaway.</a:t>
            </a:r>
          </a:p>
          <a:p>
            <a:pPr marL="171450" indent="-171450">
              <a:spcBef>
                <a:spcPct val="20000"/>
              </a:spcBef>
              <a:buFontTx/>
              <a:buChar char="-"/>
            </a:pP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Complex chain reactions make it difficult to understand thermal runaway kinetics.</a:t>
            </a:r>
          </a:p>
          <a:p>
            <a:pPr marL="171450" indent="-171450">
              <a:spcBef>
                <a:spcPct val="20000"/>
              </a:spcBef>
              <a:buFontTx/>
              <a:buChar char="-"/>
            </a:pP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The exact mechanism remains unidentified due to complex reactions in a confined area.</a:t>
            </a:r>
            <a:endParaRPr lang="en-US" altLang="ko-KR" sz="1200" dirty="0">
              <a:solidFill>
                <a:schemeClr val="tx1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E7E18663-9595-4913-9865-DA280B1B9967}"/>
              </a:ext>
            </a:extLst>
          </p:cNvPr>
          <p:cNvSpPr/>
          <p:nvPr/>
        </p:nvSpPr>
        <p:spPr>
          <a:xfrm>
            <a:off x="402316" y="938364"/>
            <a:ext cx="8327168" cy="402410"/>
          </a:xfrm>
          <a:prstGeom prst="roundRect">
            <a:avLst>
              <a:gd name="adj" fmla="val 26088"/>
            </a:avLst>
          </a:prstGeom>
          <a:solidFill>
            <a:srgbClr val="376092"/>
          </a:solidFill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bg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Chemical reactions during thermal runaway</a:t>
            </a:r>
            <a:endParaRPr lang="en-US" altLang="ko-KR" b="1" dirty="0">
              <a:solidFill>
                <a:schemeClr val="bg1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5676902B-3215-4F1E-BCA8-AAF409454B92}"/>
              </a:ext>
            </a:extLst>
          </p:cNvPr>
          <p:cNvSpPr/>
          <p:nvPr/>
        </p:nvSpPr>
        <p:spPr>
          <a:xfrm>
            <a:off x="408416" y="2799513"/>
            <a:ext cx="2491918" cy="1272143"/>
          </a:xfrm>
          <a:prstGeom prst="roundRect">
            <a:avLst>
              <a:gd name="adj" fmla="val 13643"/>
            </a:avLst>
          </a:prstGeom>
          <a:noFill/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C1F666F6-C831-442F-B7F7-A76B8013A154}"/>
              </a:ext>
            </a:extLst>
          </p:cNvPr>
          <p:cNvSpPr/>
          <p:nvPr/>
        </p:nvSpPr>
        <p:spPr>
          <a:xfrm>
            <a:off x="6239598" y="2799513"/>
            <a:ext cx="2495986" cy="1272143"/>
          </a:xfrm>
          <a:prstGeom prst="roundRect">
            <a:avLst>
              <a:gd name="adj" fmla="val 13643"/>
            </a:avLst>
          </a:prstGeom>
          <a:noFill/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5B731494-43D3-4692-A795-1E4451F0D9B7}"/>
              </a:ext>
            </a:extLst>
          </p:cNvPr>
          <p:cNvSpPr/>
          <p:nvPr/>
        </p:nvSpPr>
        <p:spPr>
          <a:xfrm>
            <a:off x="3230699" y="2799513"/>
            <a:ext cx="2678534" cy="1272143"/>
          </a:xfrm>
          <a:prstGeom prst="roundRect">
            <a:avLst>
              <a:gd name="adj" fmla="val 13643"/>
            </a:avLst>
          </a:prstGeom>
          <a:noFill/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EAAD3E-9CB9-4289-A64D-BC4C9658B5DF}"/>
              </a:ext>
            </a:extLst>
          </p:cNvPr>
          <p:cNvSpPr txBox="1"/>
          <p:nvPr/>
        </p:nvSpPr>
        <p:spPr>
          <a:xfrm>
            <a:off x="919718" y="2403699"/>
            <a:ext cx="1332416" cy="39581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50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Anode region</a:t>
            </a:r>
            <a:endParaRPr lang="ko-KR" altLang="en-US" sz="1500" dirty="0" err="1">
              <a:solidFill>
                <a:schemeClr val="tx1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54F98D-6837-406C-8EDA-2D5B7BB86FF8}"/>
              </a:ext>
            </a:extLst>
          </p:cNvPr>
          <p:cNvSpPr txBox="1"/>
          <p:nvPr/>
        </p:nvSpPr>
        <p:spPr>
          <a:xfrm>
            <a:off x="6585051" y="2403655"/>
            <a:ext cx="1805073" cy="39581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50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Cathode region</a:t>
            </a:r>
            <a:endParaRPr lang="ko-KR" altLang="en-US" sz="1500" dirty="0" err="1">
              <a:solidFill>
                <a:schemeClr val="tx1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FBD518-2C4F-4C7B-BC90-4BCDA8CC396F}"/>
              </a:ext>
            </a:extLst>
          </p:cNvPr>
          <p:cNvSpPr txBox="1"/>
          <p:nvPr/>
        </p:nvSpPr>
        <p:spPr>
          <a:xfrm>
            <a:off x="3728973" y="2403655"/>
            <a:ext cx="1673856" cy="39581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50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Electrolyte region</a:t>
            </a:r>
            <a:endParaRPr lang="ko-KR" altLang="en-US" sz="1500" dirty="0" err="1">
              <a:solidFill>
                <a:schemeClr val="tx1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18E11C-1CF0-4ABF-B6C9-D0589A08D767}"/>
              </a:ext>
            </a:extLst>
          </p:cNvPr>
          <p:cNvSpPr txBox="1"/>
          <p:nvPr/>
        </p:nvSpPr>
        <p:spPr>
          <a:xfrm>
            <a:off x="593828" y="2799513"/>
            <a:ext cx="2121093" cy="1272143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ctr" defTabSz="914400" rtl="0" eaLnBrk="1" fontAlgn="auto" latinLnBrk="1" hangingPunct="1">
              <a:spcAft>
                <a:spcPts val="500"/>
              </a:spcAft>
              <a:buClrTx/>
              <a:buSzTx/>
              <a:tabLst/>
            </a:pPr>
            <a:r>
              <a:rPr lang="en-US" altLang="ko-KR" sz="120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Self decomposition of </a:t>
            </a: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SEI</a:t>
            </a:r>
          </a:p>
          <a:p>
            <a:pPr marR="0" algn="ctr" defTabSz="914400" rtl="0" eaLnBrk="1" fontAlgn="auto" latinLnBrk="1" hangingPunct="1">
              <a:spcAft>
                <a:spcPts val="500"/>
              </a:spcAft>
              <a:buClrTx/>
              <a:buSzTx/>
              <a:tabLst/>
            </a:pP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SEI + Li</a:t>
            </a:r>
          </a:p>
          <a:p>
            <a:pPr algn="ctr">
              <a:spcAft>
                <a:spcPts val="500"/>
              </a:spcAft>
            </a:pPr>
            <a:r>
              <a:rPr lang="en-US" altLang="ko-KR" sz="120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SEI + Fluorinated gases</a:t>
            </a:r>
          </a:p>
          <a:p>
            <a:pPr algn="ctr">
              <a:spcAft>
                <a:spcPts val="500"/>
              </a:spcAft>
            </a:pP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Li + Binder</a:t>
            </a:r>
            <a:r>
              <a:rPr lang="en-US" altLang="ko-KR" sz="120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(CMC)</a:t>
            </a:r>
          </a:p>
          <a:p>
            <a:pPr algn="ctr">
              <a:spcAft>
                <a:spcPts val="500"/>
              </a:spcAft>
            </a:pP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Polymerization of </a:t>
            </a:r>
            <a:r>
              <a:rPr lang="en-US" altLang="ko-KR" sz="120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E</a:t>
            </a: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lectrolyte</a:t>
            </a:r>
            <a:endParaRPr lang="ko-KR" altLang="en-US" sz="1200" dirty="0" err="1">
              <a:solidFill>
                <a:schemeClr val="tx1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705727-E8E2-4173-9AB5-FA86A77F3EDE}"/>
              </a:ext>
            </a:extLst>
          </p:cNvPr>
          <p:cNvSpPr txBox="1"/>
          <p:nvPr/>
        </p:nvSpPr>
        <p:spPr>
          <a:xfrm>
            <a:off x="3684090" y="2917949"/>
            <a:ext cx="1763623" cy="1023357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ctr" defTabSz="914400" rtl="0" eaLnBrk="1" fontAlgn="auto" latinLnBrk="1" hangingPunct="1">
              <a:spcAft>
                <a:spcPts val="500"/>
              </a:spcAft>
              <a:buClrTx/>
              <a:buSzTx/>
              <a:tabLst/>
            </a:pPr>
            <a:r>
              <a:rPr lang="en-US" altLang="ko-KR" sz="120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Decomposition of Salt</a:t>
            </a:r>
            <a:endParaRPr lang="en-US" altLang="ko-KR" sz="1200">
              <a:solidFill>
                <a:schemeClr val="tx1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  <a:p>
            <a:pPr marR="0" algn="ctr" defTabSz="914400" rtl="0" eaLnBrk="1" fontAlgn="auto" latinLnBrk="1" hangingPunct="1">
              <a:spcAft>
                <a:spcPts val="500"/>
              </a:spcAft>
              <a:buClrTx/>
              <a:buSzTx/>
              <a:tabLst/>
            </a:pPr>
            <a:r>
              <a:rPr lang="en-US" altLang="ko-KR" sz="120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Oxidation of Electrolyte</a:t>
            </a:r>
          </a:p>
          <a:p>
            <a:pPr marR="0" algn="ctr" defTabSz="914400" rtl="0" eaLnBrk="1" fontAlgn="auto" latinLnBrk="1" hangingPunct="1">
              <a:spcAft>
                <a:spcPts val="500"/>
              </a:spcAft>
              <a:buClrTx/>
              <a:buSzTx/>
              <a:tabLst/>
            </a:pP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Salt + Electrolyte</a:t>
            </a:r>
          </a:p>
          <a:p>
            <a:pPr marR="0" algn="ctr" defTabSz="914400" rtl="0" eaLnBrk="1" fontAlgn="auto" latinLnBrk="1" hangingPunct="1">
              <a:spcAft>
                <a:spcPts val="500"/>
              </a:spcAft>
              <a:buClrTx/>
              <a:buSzTx/>
              <a:tabLst/>
            </a:pPr>
            <a:r>
              <a:rPr lang="en-US" altLang="ko-KR" sz="120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Salt + moisture</a:t>
            </a:r>
            <a:endParaRPr lang="ko-KR" altLang="en-US" sz="1200" dirty="0" err="1">
              <a:solidFill>
                <a:schemeClr val="tx1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0AF9B6-CE7A-4A29-89B1-F96A471D7843}"/>
              </a:ext>
            </a:extLst>
          </p:cNvPr>
          <p:cNvSpPr txBox="1"/>
          <p:nvPr/>
        </p:nvSpPr>
        <p:spPr>
          <a:xfrm>
            <a:off x="6371738" y="3048298"/>
            <a:ext cx="2231701" cy="77457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ctr" defTabSz="914400" rtl="0" eaLnBrk="1" fontAlgn="auto" latinLnBrk="1" hangingPunct="1">
              <a:spcAft>
                <a:spcPts val="500"/>
              </a:spcAft>
              <a:buClrTx/>
              <a:buSzTx/>
              <a:tabLst/>
            </a:pP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Phase transition of cathode</a:t>
            </a:r>
          </a:p>
          <a:p>
            <a:pPr marR="0" algn="ctr" defTabSz="914400" rtl="0" eaLnBrk="1" fontAlgn="auto" latinLnBrk="1" hangingPunct="1">
              <a:spcAft>
                <a:spcPts val="500"/>
              </a:spcAft>
              <a:buClrTx/>
              <a:buSzTx/>
              <a:tabLst/>
            </a:pPr>
            <a:r>
              <a:rPr lang="en-US" altLang="ko-KR" sz="120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Binder + Li</a:t>
            </a:r>
          </a:p>
          <a:p>
            <a:pPr marR="0" algn="ctr" defTabSz="914400" rtl="0" eaLnBrk="1" fontAlgn="auto" latinLnBrk="1" hangingPunct="1">
              <a:spcAft>
                <a:spcPts val="500"/>
              </a:spcAft>
              <a:buClrTx/>
              <a:buSzTx/>
              <a:tabLst/>
            </a:pPr>
            <a:r>
              <a:rPr lang="en-US" altLang="ko-KR" sz="120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Oxidation of conductor carbon</a:t>
            </a:r>
            <a:endParaRPr lang="ko-KR" altLang="en-US" sz="1200" dirty="0" err="1">
              <a:solidFill>
                <a:schemeClr val="tx1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7" name="화살표: 왼쪽/오른쪽 16">
            <a:extLst>
              <a:ext uri="{FF2B5EF4-FFF2-40B4-BE49-F238E27FC236}">
                <a16:creationId xmlns:a16="http://schemas.microsoft.com/office/drawing/2014/main" id="{EB3AF32B-03CB-4F2E-B7E8-548542C2D5C6}"/>
              </a:ext>
            </a:extLst>
          </p:cNvPr>
          <p:cNvSpPr/>
          <p:nvPr/>
        </p:nvSpPr>
        <p:spPr>
          <a:xfrm>
            <a:off x="1487026" y="4196441"/>
            <a:ext cx="6169947" cy="410658"/>
          </a:xfrm>
          <a:prstGeom prst="leftRightArrow">
            <a:avLst>
              <a:gd name="adj1" fmla="val 59071"/>
              <a:gd name="adj2" fmla="val 65463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Transport of chemical species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0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17D8-DB45-D1CC-A702-825BC2A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05918F34-B588-41BC-BAC9-783CBD6F6872}"/>
              </a:ext>
            </a:extLst>
          </p:cNvPr>
          <p:cNvSpPr/>
          <p:nvPr/>
        </p:nvSpPr>
        <p:spPr>
          <a:xfrm>
            <a:off x="5405475" y="1116947"/>
            <a:ext cx="3240000" cy="3600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Hydrocarbons (CH</a:t>
            </a:r>
            <a:r>
              <a:rPr lang="en-US" altLang="ko-KR" sz="1200"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en-US" altLang="ko-KR" sz="1200"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ko-KR" sz="1200"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en-US" altLang="ko-KR" sz="1200"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ko-KR" sz="1200"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ko-KR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etc.)</a:t>
            </a:r>
            <a:endParaRPr lang="ko-KR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A647779C-F1CB-4269-8E91-3BB28B3C0701}"/>
              </a:ext>
            </a:extLst>
          </p:cNvPr>
          <p:cNvSpPr/>
          <p:nvPr/>
        </p:nvSpPr>
        <p:spPr>
          <a:xfrm>
            <a:off x="5405475" y="2536714"/>
            <a:ext cx="3240000" cy="3600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  <a:endParaRPr lang="ko-KR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58AE5199-5676-46CC-AEE9-3D65412C852C}"/>
              </a:ext>
            </a:extLst>
          </p:cNvPr>
          <p:cNvSpPr/>
          <p:nvPr/>
        </p:nvSpPr>
        <p:spPr>
          <a:xfrm>
            <a:off x="5405475" y="1591292"/>
            <a:ext cx="3240000" cy="3600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Hydrogen, water</a:t>
            </a:r>
            <a:endParaRPr lang="ko-KR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8038667-B899-4CE3-A239-5BD7876E472D}"/>
              </a:ext>
            </a:extLst>
          </p:cNvPr>
          <p:cNvSpPr/>
          <p:nvPr/>
        </p:nvSpPr>
        <p:spPr>
          <a:xfrm>
            <a:off x="5405475" y="2061647"/>
            <a:ext cx="3240000" cy="3600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dioxide, carbon monoxide</a:t>
            </a:r>
            <a:endParaRPr lang="ko-KR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D4645889-6860-4EA6-B90F-7D7218773171}"/>
              </a:ext>
            </a:extLst>
          </p:cNvPr>
          <p:cNvSpPr/>
          <p:nvPr/>
        </p:nvSpPr>
        <p:spPr>
          <a:xfrm>
            <a:off x="603645" y="961979"/>
            <a:ext cx="3844770" cy="414121"/>
          </a:xfrm>
          <a:prstGeom prst="roundRect">
            <a:avLst/>
          </a:prstGeom>
          <a:solidFill>
            <a:srgbClr val="376092"/>
          </a:solidFill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latin typeface="Calibri" pitchFamily="34" charset="0"/>
              </a:rPr>
              <a:t>Reported chemical reactions</a:t>
            </a:r>
            <a:endParaRPr lang="ko-KR" altLang="en-US" b="1" dirty="0">
              <a:latin typeface="Calibri" pitchFamily="34" charset="0"/>
            </a:endParaRPr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1365AE68-474B-4365-A220-398C028F5E71}"/>
              </a:ext>
            </a:extLst>
          </p:cNvPr>
          <p:cNvSpPr/>
          <p:nvPr/>
        </p:nvSpPr>
        <p:spPr>
          <a:xfrm>
            <a:off x="4602909" y="2058544"/>
            <a:ext cx="648072" cy="429484"/>
          </a:xfrm>
          <a:prstGeom prst="rightArrow">
            <a:avLst>
              <a:gd name="adj1" fmla="val 32896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BDF972-8EFC-45B7-AA67-22B14DE826D2}"/>
                  </a:ext>
                </a:extLst>
              </p:cNvPr>
              <p:cNvSpPr txBox="1"/>
              <p:nvPr/>
            </p:nvSpPr>
            <p:spPr>
              <a:xfrm>
                <a:off x="603645" y="1420550"/>
                <a:ext cx="3844770" cy="2082621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b">
                <a:spAutoFit/>
              </a:bodyPr>
              <a:lstStyle/>
              <a:p>
                <a:pPr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  <m:sSub>
                                <m:sSubPr>
                                  <m:ctrlPr>
                                    <a:rPr lang="ko-KR" altLang="ko-KR" sz="1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altLang="ko-KR" sz="1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ko-KR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𝑶𝑪</m:t>
                              </m:r>
                              <m:sSub>
                                <m:sSubPr>
                                  <m:ctrlPr>
                                    <a:rPr lang="ko-KR" altLang="ko-KR" sz="1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  <m:sub>
                                  <m:r>
                                    <a:rPr lang="en-US" altLang="ko-KR" sz="1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ko-KR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𝑳𝒊</m:t>
                              </m:r>
                            </m:e>
                          </m:d>
                        </m:e>
                        <m:sub>
                          <m:r>
                            <a:rPr lang="en-US" altLang="ko-K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ko-KR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ko-KR" altLang="ko-KR" sz="1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𝑳𝒊</m:t>
                          </m:r>
                        </m:e>
                        <m:sub>
                          <m:r>
                            <a:rPr lang="en-US" altLang="ko-K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ko-KR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ko-KR" altLang="ko-KR" sz="1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ko-KR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ko-KR" sz="1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altLang="ko-K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ko-KR" altLang="ko-KR" sz="1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ko-K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ko-KR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ko-KR" altLang="ko-KR" sz="1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ko-KR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ko-KR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sSub>
                        <m:sSubPr>
                          <m:ctrlPr>
                            <a:rPr lang="ko-KR" altLang="ko-KR" sz="1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altLang="ko-KR" sz="1200" b="1" dirty="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endParaRPr>
              </a:p>
              <a:p>
                <a:pPr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𝑳𝒊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ko-KR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ko-KR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sSub>
                        <m:sSubPr>
                          <m:ctrlPr>
                            <a:rPr lang="ko-KR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ko-KR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𝑳𝒊</m:t>
                          </m:r>
                        </m:e>
                        <m:sub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ko-KR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ko-KR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altLang="ko-KR" sz="1200" b="1" dirty="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endParaRPr>
              </a:p>
              <a:p>
                <a:pPr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𝑳𝒊</m:t>
                          </m:r>
                        </m:e>
                        <m:sub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ko-KR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sSub>
                        <m:sSubPr>
                          <m:ctrlPr>
                            <a:rPr lang="ko-KR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𝑳𝒊𝑭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𝑷𝑶</m:t>
                      </m:r>
                      <m:sSub>
                        <m:sSubPr>
                          <m:ctrlPr>
                            <a:rPr lang="ko-KR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ko-KR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altLang="ko-KR" sz="1200" b="1" dirty="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endParaRPr>
              </a:p>
              <a:p>
                <a:pPr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𝑳𝒊</m:t>
                          </m:r>
                        </m:e>
                        <m:sub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ko-KR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𝑯𝑭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𝑳𝒊𝑭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altLang="ko-KR" sz="1200" b="1" dirty="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endParaRPr>
              </a:p>
              <a:p>
                <a:pPr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𝑪𝑴𝑪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𝑶𝑯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𝑳𝒊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𝑪𝑴𝑪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𝑶𝑳𝒊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altLang="ko-KR" sz="1200" b="1" dirty="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endParaRPr>
              </a:p>
              <a:p>
                <a:pPr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 + </m:t>
                      </m:r>
                      <m:r>
                        <a:rPr lang="en-US" altLang="ko-KR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𝑳𝒊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ko-KR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𝑳𝒊𝑭</m:t>
                      </m:r>
                      <m:r>
                        <a:rPr lang="en-US" altLang="ko-KR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+ −</m:t>
                      </m:r>
                      <m:r>
                        <a:rPr lang="en-US" altLang="ko-KR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𝑪𝑯</m:t>
                      </m:r>
                      <m:r>
                        <a:rPr lang="en-US" altLang="ko-KR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𝑪𝑭</m:t>
                      </m:r>
                      <m:r>
                        <a:rPr lang="en-US" altLang="ko-KR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 + 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altLang="ko-KR" sz="1200" b="1" dirty="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endParaRPr>
              </a:p>
              <a:p>
                <a:pPr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𝑳𝒊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ko-KR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ko-KR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ko-KR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altLang="ko-KR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sSub>
                        <m:sSubPr>
                          <m:ctrlPr>
                            <a:rPr lang="ko-KR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𝑳𝒊</m:t>
                          </m:r>
                        </m:e>
                        <m:sub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sSub>
                        <m:sSubPr>
                          <m:ctrlPr>
                            <a:rPr lang="ko-KR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ko-KR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altLang="ko-KR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altLang="ko-KR" sz="1200" b="1" dirty="0">
                  <a:latin typeface="Calibri" pitchFamily="34" charset="0"/>
                  <a:ea typeface="맑은 고딕" pitchFamily="50" charset="-127"/>
                </a:endParaRPr>
              </a:p>
              <a:p>
                <a:pPr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ko-KR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sSub>
                        <m:sSubPr>
                          <m:ctrlPr>
                            <a:rPr lang="ko-KR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sz="1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altLang="ko-KR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ko-KR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ko-KR" sz="1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ko-KR" sz="1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ko-KR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ko-KR" altLang="ko-KR" sz="1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ko-K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ko-KR" altLang="ko-KR" sz="1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ko-K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ko-K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US" altLang="ko-KR" sz="1200" b="1" dirty="0">
                  <a:latin typeface="Calibri" pitchFamily="34" charset="0"/>
                  <a:ea typeface="맑은 고딕" pitchFamily="50" charset="-12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BDF972-8EFC-45B7-AA67-22B14DE82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45" y="1420550"/>
                <a:ext cx="3844770" cy="20826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0F793AB7-D2A1-4EA0-A613-B58BC4889EE2}"/>
              </a:ext>
            </a:extLst>
          </p:cNvPr>
          <p:cNvSpPr/>
          <p:nvPr/>
        </p:nvSpPr>
        <p:spPr>
          <a:xfrm>
            <a:off x="603645" y="1041373"/>
            <a:ext cx="3844770" cy="2463827"/>
          </a:xfrm>
          <a:prstGeom prst="roundRect">
            <a:avLst>
              <a:gd name="adj" fmla="val 3859"/>
            </a:avLst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 b="1" dirty="0">
              <a:latin typeface="Calibri" pitchFamily="34" charset="0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683BDE59-40F8-4E73-B4CF-E9B06D122315}"/>
              </a:ext>
            </a:extLst>
          </p:cNvPr>
          <p:cNvSpPr/>
          <p:nvPr/>
        </p:nvSpPr>
        <p:spPr>
          <a:xfrm>
            <a:off x="5405475" y="3011781"/>
            <a:ext cx="3240000" cy="3600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 (PF</a:t>
            </a:r>
            <a:r>
              <a:rPr lang="en-US" altLang="ko-KR" sz="1200"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ko-KR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POF</a:t>
            </a:r>
            <a:r>
              <a:rPr lang="en-US" altLang="ko-KR" sz="1200"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ko-KR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etc.)</a:t>
            </a:r>
            <a:endParaRPr lang="ko-KR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47C07942-8571-4F0E-A281-395E58221EF2}"/>
              </a:ext>
            </a:extLst>
          </p:cNvPr>
          <p:cNvSpPr/>
          <p:nvPr/>
        </p:nvSpPr>
        <p:spPr>
          <a:xfrm>
            <a:off x="702518" y="3600000"/>
            <a:ext cx="7726768" cy="9457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ko-K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 of flammable gases and oxygen through chemical reactions</a:t>
            </a:r>
          </a:p>
          <a:p>
            <a:pPr marL="285750" indent="-28575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ko-K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Ignition due to heat generation or arc formation between electrodes</a:t>
            </a:r>
          </a:p>
          <a:p>
            <a:pPr marL="180000" algn="just">
              <a:spcAft>
                <a:spcPts val="500"/>
              </a:spcAft>
            </a:pPr>
            <a:r>
              <a:rPr lang="en-US" altLang="ko-KR" sz="1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Combustion of vent gas</a:t>
            </a:r>
            <a:endParaRPr lang="ko-KR" altLang="en-US" sz="1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83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4807AED9-69FC-4B69-B0FB-F789BC65A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092" y="1218342"/>
            <a:ext cx="2453816" cy="211842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C855D44-5330-448E-87F3-D5F76FEBB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85" y="1218341"/>
            <a:ext cx="2453816" cy="211842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5A7A3D1-7DB6-440E-94D4-87B4833C0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791" y="1189076"/>
            <a:ext cx="2453816" cy="21184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04FCE7-1440-4A07-980C-36CA37C7E6BF}"/>
              </a:ext>
            </a:extLst>
          </p:cNvPr>
          <p:cNvSpPr txBox="1"/>
          <p:nvPr/>
        </p:nvSpPr>
        <p:spPr>
          <a:xfrm>
            <a:off x="179388" y="817240"/>
            <a:ext cx="6212022" cy="45653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R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b="1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Composition of vent gas (Graphite/NMC811 pouch cell)</a:t>
            </a:r>
            <a:endParaRPr lang="ko-KR" altLang="en-US" b="1" dirty="0" err="1">
              <a:solidFill>
                <a:schemeClr val="tx1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4137D0-A758-4A29-B27F-22B7161D6C11}"/>
              </a:ext>
            </a:extLst>
          </p:cNvPr>
          <p:cNvSpPr txBox="1"/>
          <p:nvPr/>
        </p:nvSpPr>
        <p:spPr>
          <a:xfrm>
            <a:off x="3411265" y="3158162"/>
            <a:ext cx="2321469" cy="211853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r">
              <a:lnSpc>
                <a:spcPts val="1000"/>
              </a:lnSpc>
              <a:spcBef>
                <a:spcPct val="20000"/>
              </a:spcBef>
            </a:pPr>
            <a:r>
              <a:rPr lang="en-US" altLang="ko-KR" sz="800" i="1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[Wang </a:t>
            </a:r>
            <a:r>
              <a:rPr lang="en-US" altLang="ko-KR" sz="800" i="1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et al</a:t>
            </a:r>
            <a:r>
              <a:rPr lang="en-US" altLang="ko-KR" sz="800" i="1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., Journal of Power Sources</a:t>
            </a:r>
            <a:r>
              <a:rPr lang="en-US" altLang="ko-KR" sz="800" i="1">
                <a:latin typeface="Arial" panose="020B0604020202020204" pitchFamily="34" charset="0"/>
                <a:cs typeface="Arial" panose="020B0604020202020204" pitchFamily="34" charset="0"/>
              </a:rPr>
              <a:t>, 2024.]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6D809A-5814-4C2D-ABD4-8D2230C9EC5B}"/>
              </a:ext>
            </a:extLst>
          </p:cNvPr>
          <p:cNvSpPr txBox="1"/>
          <p:nvPr/>
        </p:nvSpPr>
        <p:spPr>
          <a:xfrm>
            <a:off x="220802" y="3158162"/>
            <a:ext cx="3235181" cy="211853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r">
              <a:lnSpc>
                <a:spcPts val="1000"/>
              </a:lnSpc>
              <a:spcBef>
                <a:spcPct val="20000"/>
              </a:spcBef>
            </a:pPr>
            <a:r>
              <a:rPr lang="en-US" altLang="ko-KR" sz="800" i="1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[Zou et al., International Journal of Heat and Mass Transfer</a:t>
            </a:r>
            <a:r>
              <a:rPr lang="en-US" altLang="ko-KR" sz="800" i="1">
                <a:latin typeface="Arial" panose="020B0604020202020204" pitchFamily="34" charset="0"/>
                <a:cs typeface="Arial" panose="020B0604020202020204" pitchFamily="34" charset="0"/>
              </a:rPr>
              <a:t>, 2022.]</a:t>
            </a:r>
            <a:endParaRPr lang="en-US" altLang="ko-KR" sz="800" i="1"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8E8D55-88DC-405F-AC89-D4DCA32A0F5E}"/>
              </a:ext>
            </a:extLst>
          </p:cNvPr>
          <p:cNvSpPr txBox="1"/>
          <p:nvPr/>
        </p:nvSpPr>
        <p:spPr>
          <a:xfrm>
            <a:off x="5690860" y="3158162"/>
            <a:ext cx="3499677" cy="211853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r">
              <a:lnSpc>
                <a:spcPts val="1000"/>
              </a:lnSpc>
              <a:spcBef>
                <a:spcPct val="20000"/>
              </a:spcBef>
            </a:pPr>
            <a:r>
              <a:rPr lang="en-US" altLang="ko-KR" sz="800" i="1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[Chen et al., Journal of Loss Prevention in the Process Industries</a:t>
            </a:r>
            <a:r>
              <a:rPr lang="en-US" altLang="ko-KR" sz="800" i="1">
                <a:latin typeface="Arial" panose="020B0604020202020204" pitchFamily="34" charset="0"/>
                <a:cs typeface="Arial" panose="020B0604020202020204" pitchFamily="34" charset="0"/>
              </a:rPr>
              <a:t>, 2020.</a:t>
            </a:r>
            <a:r>
              <a:rPr lang="en-US" altLang="ko-KR" sz="800" i="1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]</a:t>
            </a:r>
            <a:endParaRPr lang="ko-KR" altLang="en-US" sz="800" i="1" dirty="0" err="1"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2A9E4633-3108-47A4-8FD5-28A725D2E5E4}"/>
              </a:ext>
            </a:extLst>
          </p:cNvPr>
          <p:cNvSpPr/>
          <p:nvPr/>
        </p:nvSpPr>
        <p:spPr>
          <a:xfrm>
            <a:off x="281408" y="3492000"/>
            <a:ext cx="8581182" cy="1189677"/>
          </a:xfrm>
          <a:prstGeom prst="roundRect">
            <a:avLst>
              <a:gd name="adj" fmla="val 972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ko-K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components of vent gas include CO₂, CO, H₂, and hydrocarbons.</a:t>
            </a:r>
          </a:p>
          <a:p>
            <a:pPr marL="285750" indent="-28575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ko-K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conditions can lead to varying results even for batteries with the same chemistry.</a:t>
            </a:r>
          </a:p>
          <a:p>
            <a:pPr marL="285750" indent="-28575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ko-K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Contrary to chemical predictions, O₂ and H₂O are not detected.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7A9E2ED-A8D1-4DE4-94EC-DE766A3DA293}"/>
              </a:ext>
            </a:extLst>
          </p:cNvPr>
          <p:cNvSpPr txBox="1">
            <a:spLocks/>
          </p:cNvSpPr>
          <p:nvPr/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76924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17D8-DB45-D1CC-A702-825BC2A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Objective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50FCE-4811-6CA0-BD04-039B5ED07E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999" y="1027165"/>
            <a:ext cx="8369807" cy="2457021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/>
              <a:t>Analysis of the effect of vent gas combustion on thermal runaway propagation using CFD simulation in a battery module</a:t>
            </a: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1800"/>
              <a:t>Contents</a:t>
            </a:r>
          </a:p>
          <a:p>
            <a:pPr>
              <a:buFontTx/>
              <a:buChar char="-"/>
            </a:pPr>
            <a:r>
              <a:rPr lang="en-US" sz="1500"/>
              <a:t>Development of a thermal runaway model capable of predicting vent gas composition</a:t>
            </a:r>
          </a:p>
          <a:p>
            <a:pPr>
              <a:buFontTx/>
              <a:buChar char="-"/>
            </a:pPr>
            <a:r>
              <a:rPr lang="en-US" altLang="ko-KR" sz="1500"/>
              <a:t>Development of a CFD simulation for thermal runaway propagation within a battery module</a:t>
            </a:r>
          </a:p>
          <a:p>
            <a:pPr>
              <a:buFontTx/>
              <a:buChar char="-"/>
            </a:pPr>
            <a:r>
              <a:rPr lang="en-US" altLang="ko-KR" sz="1500"/>
              <a:t>Analysis of thermal runaway propagation mechanisms within the battery module</a:t>
            </a: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33123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17D8-DB45-D1CC-A702-825BC2A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Models used in research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DBC9567-DED7-48BD-8612-DA80E5E2EC2A}"/>
              </a:ext>
            </a:extLst>
          </p:cNvPr>
          <p:cNvSpPr/>
          <p:nvPr/>
        </p:nvSpPr>
        <p:spPr>
          <a:xfrm>
            <a:off x="251520" y="1094096"/>
            <a:ext cx="8640960" cy="792000"/>
          </a:xfrm>
          <a:prstGeom prst="roundRect">
            <a:avLst>
              <a:gd name="adj" fmla="val 8150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DCA33128-2822-4FE3-A5E8-B7C06357F7FD}"/>
              </a:ext>
            </a:extLst>
          </p:cNvPr>
          <p:cNvSpPr/>
          <p:nvPr/>
        </p:nvSpPr>
        <p:spPr>
          <a:xfrm>
            <a:off x="395536" y="913493"/>
            <a:ext cx="4680000" cy="360000"/>
          </a:xfrm>
          <a:prstGeom prst="roundRect">
            <a:avLst>
              <a:gd name="adj" fmla="val 22643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generation model</a:t>
            </a:r>
            <a:endParaRPr lang="ko-KR" alt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DE2FCD-0BBE-42E8-B4A5-2AF1F7C4D8FC}"/>
              </a:ext>
            </a:extLst>
          </p:cNvPr>
          <p:cNvSpPr txBox="1"/>
          <p:nvPr/>
        </p:nvSpPr>
        <p:spPr>
          <a:xfrm>
            <a:off x="395536" y="1297232"/>
            <a:ext cx="6652783" cy="553998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171450" indent="-171450" defTabSz="914400" latinLnBrk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ko-KR" sz="1500">
                <a:latin typeface="Arial" panose="020B0604020202020204" pitchFamily="34" charset="0"/>
                <a:cs typeface="Arial" panose="020B0604020202020204" pitchFamily="34" charset="0"/>
              </a:rPr>
              <a:t>Model for simulating heat generation as a function of battery temperature</a:t>
            </a:r>
            <a:endParaRPr lang="en-US" altLang="ko-KR" sz="1500">
              <a:solidFill>
                <a:schemeClr val="tx1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  <a:p>
            <a:pPr marL="171450" marR="0" indent="-17145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altLang="ko-KR" sz="150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3 equations for anode, 3 equations for cathode, 1 equations for electrolyte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FF066BD8-E139-4F3B-90AB-EAAA97A33EBE}"/>
              </a:ext>
            </a:extLst>
          </p:cNvPr>
          <p:cNvSpPr/>
          <p:nvPr/>
        </p:nvSpPr>
        <p:spPr>
          <a:xfrm>
            <a:off x="251520" y="2281553"/>
            <a:ext cx="8640960" cy="1044000"/>
          </a:xfrm>
          <a:prstGeom prst="roundRect">
            <a:avLst>
              <a:gd name="adj" fmla="val 8150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DB7B7AC6-6D3F-4616-95E9-9165110A9D04}"/>
              </a:ext>
            </a:extLst>
          </p:cNvPr>
          <p:cNvSpPr/>
          <p:nvPr/>
        </p:nvSpPr>
        <p:spPr>
          <a:xfrm>
            <a:off x="395536" y="2100547"/>
            <a:ext cx="4680000" cy="360000"/>
          </a:xfrm>
          <a:prstGeom prst="roundRect">
            <a:avLst>
              <a:gd name="adj" fmla="val 22643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reaction model</a:t>
            </a:r>
            <a:endParaRPr lang="ko-KR" alt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7686A3-4459-4B92-9BF1-A5CA2E918433}"/>
              </a:ext>
            </a:extLst>
          </p:cNvPr>
          <p:cNvSpPr txBox="1"/>
          <p:nvPr/>
        </p:nvSpPr>
        <p:spPr>
          <a:xfrm>
            <a:off x="380999" y="2460547"/>
            <a:ext cx="8013732" cy="807913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285750" marR="0" indent="-28575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altLang="ko-KR" sz="150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Model for calculating quantity &amp; composition of vent gas</a:t>
            </a:r>
          </a:p>
          <a:p>
            <a:pPr marL="285750" marR="0" indent="-28575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altLang="ko-KR" sz="1500">
                <a:latin typeface="Arial" panose="020B0604020202020204" pitchFamily="34" charset="0"/>
                <a:cs typeface="Arial" panose="020B0604020202020204" pitchFamily="34" charset="0"/>
              </a:rPr>
              <a:t>Coupling chemical reactions with the heat generation model to determine reaction extent</a:t>
            </a:r>
          </a:p>
          <a:p>
            <a:pPr marL="285750" marR="0" indent="-28575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altLang="ko-KR" sz="150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Considering a total of 8 chemical reactions</a:t>
            </a:r>
            <a:endParaRPr lang="ko-KR" altLang="en-US" sz="1500" dirty="0" err="1">
              <a:solidFill>
                <a:schemeClr val="tx1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B7AF090D-6BB6-46E9-9416-00FE931B2E27}"/>
              </a:ext>
            </a:extLst>
          </p:cNvPr>
          <p:cNvSpPr/>
          <p:nvPr/>
        </p:nvSpPr>
        <p:spPr>
          <a:xfrm>
            <a:off x="251520" y="3721010"/>
            <a:ext cx="8640960" cy="792000"/>
          </a:xfrm>
          <a:prstGeom prst="roundRect">
            <a:avLst>
              <a:gd name="adj" fmla="val 8150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98F009DB-BF63-46E8-ADCD-656B2C527EA3}"/>
              </a:ext>
            </a:extLst>
          </p:cNvPr>
          <p:cNvSpPr/>
          <p:nvPr/>
        </p:nvSpPr>
        <p:spPr>
          <a:xfrm>
            <a:off x="395536" y="3541010"/>
            <a:ext cx="4680000" cy="360000"/>
          </a:xfrm>
          <a:prstGeom prst="roundRect">
            <a:avLst>
              <a:gd name="adj" fmla="val 22643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for thermal runaway propagation</a:t>
            </a:r>
            <a:endParaRPr lang="ko-KR" alt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05BD8C-150F-4A32-A169-52C0557F1AE2}"/>
              </a:ext>
            </a:extLst>
          </p:cNvPr>
          <p:cNvSpPr txBox="1"/>
          <p:nvPr/>
        </p:nvSpPr>
        <p:spPr>
          <a:xfrm>
            <a:off x="395536" y="3930011"/>
            <a:ext cx="8308685" cy="553998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171450" indent="-171450" defTabSz="914400" latinLnBrk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ko-KR" sz="1500">
                <a:latin typeface="Arial" panose="020B0604020202020204" pitchFamily="34" charset="0"/>
                <a:cs typeface="Arial" panose="020B0604020202020204" pitchFamily="34" charset="0"/>
              </a:rPr>
              <a:t>Simulation for modeling and analyzing thermal runaway propagation within the battery module</a:t>
            </a:r>
            <a:endParaRPr lang="en-US" altLang="ko-KR" sz="1500"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  <a:p>
            <a:pPr marL="171450" marR="0" indent="-17145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altLang="ko-KR" sz="150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Developed using the commercial CFD tool STAR-CCM+</a:t>
            </a:r>
          </a:p>
        </p:txBody>
      </p:sp>
    </p:spTree>
    <p:extLst>
      <p:ext uri="{BB962C8B-B14F-4D97-AF65-F5344CB8AC3E}">
        <p14:creationId xmlns:p14="http://schemas.microsoft.com/office/powerpoint/2010/main" val="2112218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17D8-DB45-D1CC-A702-825BC2A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Schematic of research framework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CF50917-4843-4297-92CF-FEDDC54526C5}"/>
              </a:ext>
            </a:extLst>
          </p:cNvPr>
          <p:cNvSpPr/>
          <p:nvPr/>
        </p:nvSpPr>
        <p:spPr>
          <a:xfrm>
            <a:off x="4932040" y="1008285"/>
            <a:ext cx="3744416" cy="3463096"/>
          </a:xfrm>
          <a:prstGeom prst="roundRect">
            <a:avLst>
              <a:gd name="adj" fmla="val 2588"/>
            </a:avLst>
          </a:prstGeom>
          <a:noFill/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0CB12326-B968-4716-AACB-81BC1E5D31C5}"/>
              </a:ext>
            </a:extLst>
          </p:cNvPr>
          <p:cNvSpPr/>
          <p:nvPr/>
        </p:nvSpPr>
        <p:spPr>
          <a:xfrm>
            <a:off x="467544" y="1008285"/>
            <a:ext cx="3744416" cy="1235985"/>
          </a:xfrm>
          <a:prstGeom prst="roundRect">
            <a:avLst>
              <a:gd name="adj" fmla="val 4743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86C7066D-99F2-4603-A45B-BDA28A50EBAF}"/>
              </a:ext>
            </a:extLst>
          </p:cNvPr>
          <p:cNvSpPr/>
          <p:nvPr/>
        </p:nvSpPr>
        <p:spPr>
          <a:xfrm>
            <a:off x="467544" y="2969577"/>
            <a:ext cx="3744416" cy="1501803"/>
          </a:xfrm>
          <a:prstGeom prst="roundRect">
            <a:avLst>
              <a:gd name="adj" fmla="val 5339"/>
            </a:avLst>
          </a:prstGeom>
          <a:noFill/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5E22F931-B567-47E2-B807-18A17D5BE8E8}"/>
              </a:ext>
            </a:extLst>
          </p:cNvPr>
          <p:cNvCxnSpPr>
            <a:cxnSpLocks/>
          </p:cNvCxnSpPr>
          <p:nvPr/>
        </p:nvCxnSpPr>
        <p:spPr>
          <a:xfrm>
            <a:off x="4277028" y="1723229"/>
            <a:ext cx="576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05261B-C555-499A-A7DC-935DB5E5CDE0}"/>
                  </a:ext>
                </a:extLst>
              </p:cNvPr>
              <p:cNvSpPr txBox="1"/>
              <p:nvPr/>
            </p:nvSpPr>
            <p:spPr>
              <a:xfrm>
                <a:off x="4380490" y="1652608"/>
                <a:ext cx="378630" cy="45179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 marR="0" algn="l" defTabSz="914400" rtl="0" eaLnBrk="1" fontAlgn="auto" latinLnBrk="1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altLang="ko-KR" sz="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accPr>
                        <m:e>
                          <m:r>
                            <a:rPr lang="en-US" altLang="ko-KR" sz="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𝑸</m:t>
                          </m:r>
                        </m:e>
                      </m:acc>
                    </m:oMath>
                  </m:oMathPara>
                </a14:m>
                <a:endParaRPr lang="ko-KR" altLang="en-US" sz="1500" b="1" dirty="0" err="1">
                  <a:solidFill>
                    <a:schemeClr val="tx1"/>
                  </a:soli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05261B-C555-499A-A7DC-935DB5E5C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490" y="1652608"/>
                <a:ext cx="378630" cy="4517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5601A0F4-C398-4355-AB27-AD18024F16D3}"/>
              </a:ext>
            </a:extLst>
          </p:cNvPr>
          <p:cNvCxnSpPr>
            <a:cxnSpLocks/>
          </p:cNvCxnSpPr>
          <p:nvPr/>
        </p:nvCxnSpPr>
        <p:spPr>
          <a:xfrm>
            <a:off x="4283968" y="3712111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DD5024-7B94-48CF-85DC-73C9636070DF}"/>
                  </a:ext>
                </a:extLst>
              </p:cNvPr>
              <p:cNvSpPr txBox="1"/>
              <p:nvPr/>
            </p:nvSpPr>
            <p:spPr>
              <a:xfrm>
                <a:off x="4272879" y="3273529"/>
                <a:ext cx="598241" cy="43858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 marR="0" algn="l" defTabSz="914400" rtl="0" eaLnBrk="1" fontAlgn="auto" latinLnBrk="1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altLang="ko-KR" sz="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accPr>
                        <m:e>
                          <m:r>
                            <a:rPr lang="en-US" altLang="ko-KR" sz="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𝒎</m:t>
                          </m:r>
                        </m:e>
                      </m:acc>
                      <m:r>
                        <a:rPr lang="en-US" altLang="ko-KR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맑은 고딕" pitchFamily="50" charset="-127"/>
                        </a:rPr>
                        <m:t>, </m:t>
                      </m:r>
                      <m:r>
                        <a:rPr lang="en-US" altLang="ko-KR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맑은 고딕" pitchFamily="50" charset="-127"/>
                        </a:rPr>
                        <m:t>𝒙</m:t>
                      </m:r>
                    </m:oMath>
                  </m:oMathPara>
                </a14:m>
                <a:endParaRPr lang="ko-KR" altLang="en-US" sz="1500" b="1" dirty="0" err="1">
                  <a:solidFill>
                    <a:schemeClr val="tx1"/>
                  </a:soli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DD5024-7B94-48CF-85DC-73C963607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879" y="3273529"/>
                <a:ext cx="598241" cy="4385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61B7E19A-6A39-419F-A0DC-A8AECF1C512B}"/>
              </a:ext>
            </a:extLst>
          </p:cNvPr>
          <p:cNvCxnSpPr>
            <a:cxnSpLocks/>
          </p:cNvCxnSpPr>
          <p:nvPr/>
        </p:nvCxnSpPr>
        <p:spPr>
          <a:xfrm>
            <a:off x="2282475" y="2304205"/>
            <a:ext cx="0" cy="4302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04377B-2F79-4565-8124-54F83E25126C}"/>
                  </a:ext>
                </a:extLst>
              </p:cNvPr>
              <p:cNvSpPr txBox="1"/>
              <p:nvPr/>
            </p:nvSpPr>
            <p:spPr>
              <a:xfrm>
                <a:off x="2316091" y="2149435"/>
                <a:ext cx="429926" cy="618439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 marR="0" algn="l" defTabSz="914400" rtl="0" eaLnBrk="1" fontAlgn="auto" latinLnBrk="1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fPr>
                        <m:num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𝒅</m:t>
                          </m:r>
                          <m:r>
                            <a:rPr lang="ko-KR" alt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𝜶</m:t>
                          </m:r>
                        </m:num>
                        <m:den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ko-KR" altLang="en-US" sz="1200" b="1" dirty="0" err="1">
                  <a:solidFill>
                    <a:schemeClr val="tx1"/>
                  </a:soli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04377B-2F79-4565-8124-54F83E251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091" y="2149435"/>
                <a:ext cx="429926" cy="618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67280DCE-5FC5-42EB-95B9-00AD36188BAC}"/>
              </a:ext>
            </a:extLst>
          </p:cNvPr>
          <p:cNvCxnSpPr>
            <a:cxnSpLocks/>
          </p:cNvCxnSpPr>
          <p:nvPr/>
        </p:nvCxnSpPr>
        <p:spPr>
          <a:xfrm flipH="1">
            <a:off x="4252378" y="1579333"/>
            <a:ext cx="576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8B6197-A72D-464F-AD4A-6812888BB9A4}"/>
                  </a:ext>
                </a:extLst>
              </p:cNvPr>
              <p:cNvSpPr txBox="1"/>
              <p:nvPr/>
            </p:nvSpPr>
            <p:spPr>
              <a:xfrm>
                <a:off x="4390910" y="1177389"/>
                <a:ext cx="357790" cy="43858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 marR="0" algn="l" defTabSz="914400" rtl="0" eaLnBrk="1" fontAlgn="auto" latinLnBrk="1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맑은 고딕" pitchFamily="50" charset="-127"/>
                        </a:rPr>
                        <m:t>𝑻</m:t>
                      </m:r>
                    </m:oMath>
                  </m:oMathPara>
                </a14:m>
                <a:endParaRPr lang="ko-KR" altLang="en-US" sz="1500" b="1" dirty="0" err="1">
                  <a:solidFill>
                    <a:schemeClr val="tx1"/>
                  </a:soli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8B6197-A72D-464F-AD4A-6812888BB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910" y="1177389"/>
                <a:ext cx="357790" cy="4385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B0300FDD-B979-401E-AB49-D6FB4A131413}"/>
              </a:ext>
            </a:extLst>
          </p:cNvPr>
          <p:cNvSpPr/>
          <p:nvPr/>
        </p:nvSpPr>
        <p:spPr>
          <a:xfrm>
            <a:off x="4996705" y="830938"/>
            <a:ext cx="2664296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CFD simulation for TRP</a:t>
            </a:r>
            <a:endParaRPr lang="ko-KR" alt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B48081AB-44A4-4858-85F9-B2704C8E0519}"/>
              </a:ext>
            </a:extLst>
          </p:cNvPr>
          <p:cNvSpPr/>
          <p:nvPr/>
        </p:nvSpPr>
        <p:spPr>
          <a:xfrm>
            <a:off x="536222" y="830938"/>
            <a:ext cx="2664296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generation model</a:t>
            </a:r>
            <a:endParaRPr lang="ko-KR" alt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46B04CB1-9641-4699-B17D-31CCD2F73E71}"/>
              </a:ext>
            </a:extLst>
          </p:cNvPr>
          <p:cNvSpPr/>
          <p:nvPr/>
        </p:nvSpPr>
        <p:spPr>
          <a:xfrm>
            <a:off x="536222" y="2766036"/>
            <a:ext cx="2664296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reaction model</a:t>
            </a:r>
            <a:endParaRPr lang="ko-KR" alt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7647E0-A7B4-49CE-8828-22EF4F8CDC20}"/>
                  </a:ext>
                </a:extLst>
              </p:cNvPr>
              <p:cNvSpPr txBox="1"/>
              <p:nvPr/>
            </p:nvSpPr>
            <p:spPr>
              <a:xfrm>
                <a:off x="2200549" y="4423547"/>
                <a:ext cx="6287490" cy="291811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altLang="ko-KR" sz="900">
                    <a:solidFill>
                      <a:schemeClr val="tx1"/>
                    </a:solidFill>
                    <a:latin typeface="Arial" panose="020B0604020202020204" pitchFamily="34" charset="0"/>
                    <a:ea typeface="맑은 고딕" pitchFamily="50" charset="-127"/>
                    <a:cs typeface="Arial" panose="020B0604020202020204" pitchFamily="34" charset="0"/>
                  </a:rPr>
                  <a:t>(T: temperature,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ko-KR" sz="900" i="1">
                            <a:latin typeface="Cambria Math" panose="02040503050406030204" pitchFamily="18" charset="0"/>
                            <a:ea typeface="맑은 고딕" pitchFamily="50" charset="-127"/>
                          </a:rPr>
                        </m:ctrlPr>
                      </m:accPr>
                      <m:e>
                        <m:r>
                          <a:rPr lang="en-US" altLang="ko-KR" sz="900" b="0" i="1">
                            <a:latin typeface="Cambria Math" panose="02040503050406030204" pitchFamily="18" charset="0"/>
                            <a:ea typeface="맑은 고딕" pitchFamily="50" charset="-127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altLang="ko-KR" sz="900">
                    <a:solidFill>
                      <a:schemeClr val="tx1"/>
                    </a:solidFill>
                    <a:latin typeface="Arial" panose="020B0604020202020204" pitchFamily="34" charset="0"/>
                    <a:ea typeface="맑은 고딕" pitchFamily="50" charset="-127"/>
                    <a:cs typeface="Arial" panose="020B0604020202020204" pitchFamily="34" charset="0"/>
                  </a:rPr>
                  <a:t>: heat generation rate,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900" i="1">
                            <a:latin typeface="Cambria Math" panose="02040503050406030204" pitchFamily="18" charset="0"/>
                            <a:ea typeface="맑은 고딕" pitchFamily="50" charset="-127"/>
                          </a:rPr>
                        </m:ctrlPr>
                      </m:fPr>
                      <m:num>
                        <m:r>
                          <a:rPr lang="en-US" altLang="ko-KR" sz="900" b="0" i="1">
                            <a:latin typeface="Cambria Math" panose="02040503050406030204" pitchFamily="18" charset="0"/>
                            <a:ea typeface="맑은 고딕" pitchFamily="50" charset="-127"/>
                          </a:rPr>
                          <m:t>𝑑</m:t>
                        </m:r>
                        <m:r>
                          <a:rPr lang="ko-KR" altLang="en-US" sz="900" b="0" i="1" smtClean="0">
                            <a:latin typeface="Cambria Math" panose="02040503050406030204" pitchFamily="18" charset="0"/>
                            <a:ea typeface="맑은 고딕" pitchFamily="50" charset="-127"/>
                          </a:rPr>
                          <m:t>𝛼</m:t>
                        </m:r>
                      </m:num>
                      <m:den>
                        <m:r>
                          <a:rPr lang="en-US" altLang="ko-KR" sz="900" b="0" i="1">
                            <a:latin typeface="Cambria Math" panose="02040503050406030204" pitchFamily="18" charset="0"/>
                            <a:ea typeface="맑은 고딕" pitchFamily="50" charset="-127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altLang="ko-KR" sz="900">
                    <a:solidFill>
                      <a:schemeClr val="tx1"/>
                    </a:solidFill>
                    <a:latin typeface="Arial" panose="020B0604020202020204" pitchFamily="34" charset="0"/>
                    <a:ea typeface="맑은 고딕" pitchFamily="50" charset="-127"/>
                    <a:cs typeface="Arial" panose="020B0604020202020204" pitchFamily="34" charset="0"/>
                  </a:rPr>
                  <a:t>: conversion rate,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ko-KR" sz="900" i="1">
                            <a:latin typeface="Cambria Math" panose="02040503050406030204" pitchFamily="18" charset="0"/>
                            <a:ea typeface="맑은 고딕" pitchFamily="50" charset="-127"/>
                          </a:rPr>
                        </m:ctrlPr>
                      </m:accPr>
                      <m:e>
                        <m:r>
                          <a:rPr lang="en-US" altLang="ko-KR" sz="900" b="0" i="1">
                            <a:latin typeface="Cambria Math" panose="02040503050406030204" pitchFamily="18" charset="0"/>
                            <a:ea typeface="맑은 고딕" pitchFamily="50" charset="-127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altLang="ko-KR" sz="900">
                    <a:solidFill>
                      <a:schemeClr val="tx1"/>
                    </a:solidFill>
                    <a:latin typeface="Arial" panose="020B0604020202020204" pitchFamily="34" charset="0"/>
                    <a:ea typeface="맑은 고딕" pitchFamily="50" charset="-127"/>
                    <a:cs typeface="Arial" panose="020B0604020202020204" pitchFamily="34" charset="0"/>
                  </a:rPr>
                  <a:t>: mass flow rate of vent gas, </a:t>
                </a:r>
                <a14:m>
                  <m:oMath xmlns:m="http://schemas.openxmlformats.org/officeDocument/2006/math">
                    <m:r>
                      <a:rPr lang="en-US" altLang="ko-KR" sz="900" b="0" i="1">
                        <a:latin typeface="Cambria Math" panose="02040503050406030204" pitchFamily="18" charset="0"/>
                        <a:ea typeface="맑은 고딕" pitchFamily="50" charset="-127"/>
                      </a:rPr>
                      <m:t>𝑥</m:t>
                    </m:r>
                  </m:oMath>
                </a14:m>
                <a:r>
                  <a:rPr lang="en-US" altLang="ko-KR" sz="900">
                    <a:solidFill>
                      <a:schemeClr val="tx1"/>
                    </a:solidFill>
                    <a:latin typeface="Arial" panose="020B0604020202020204" pitchFamily="34" charset="0"/>
                    <a:ea typeface="맑은 고딕" pitchFamily="50" charset="-127"/>
                    <a:cs typeface="Arial" panose="020B0604020202020204" pitchFamily="34" charset="0"/>
                  </a:rPr>
                  <a:t>: Composition of vent gas)</a:t>
                </a:r>
                <a:endParaRPr lang="ko-KR" altLang="en-US" sz="900" dirty="0" err="1">
                  <a:solidFill>
                    <a:schemeClr val="tx1"/>
                  </a:soli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7647E0-A7B4-49CE-8828-22EF4F8CD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549" y="4423547"/>
                <a:ext cx="6287490" cy="2918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B7898E-3D15-4B4F-B67F-8046850488EB}"/>
                  </a:ext>
                </a:extLst>
              </p:cNvPr>
              <p:cNvSpPr txBox="1"/>
              <p:nvPr/>
            </p:nvSpPr>
            <p:spPr>
              <a:xfrm>
                <a:off x="644428" y="1214757"/>
                <a:ext cx="3429052" cy="6526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lnSpc>
                    <a:spcPct val="90000"/>
                  </a:lnSpc>
                </a:pPr>
                <a:r>
                  <a:rPr lang="en-US" altLang="ko-KR" sz="15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Reaction rate: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5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5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ko-KR" alt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ko-KR" sz="15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ko-KR" sz="15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5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ko-KR" sz="15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ko-KR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15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ko-KR" sz="15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ko-KR" altLang="en-US" sz="15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ko-KR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5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altLang="ko-KR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5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ko-KR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5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sz="15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ko-KR" sz="15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𝑅𝑇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endParaRPr lang="en-US" altLang="ko-KR" sz="1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ko-KR" sz="15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Heat generation rate: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ko-KR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altLang="ko-KR" sz="1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ko-KR" sz="1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ko-KR" sz="1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ko-KR" altLang="en-US" sz="1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ko-KR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ko-KR" altLang="en-US" sz="15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ko-KR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ko-KR" altLang="en-US" sz="1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B7898E-3D15-4B4F-B67F-804685048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8" y="1214757"/>
                <a:ext cx="3429052" cy="652615"/>
              </a:xfrm>
              <a:prstGeom prst="rect">
                <a:avLst/>
              </a:prstGeom>
              <a:blipFill>
                <a:blip r:embed="rId8"/>
                <a:stretch>
                  <a:fillRect l="-3381" t="-2804" b="-84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DEEB32-4018-461E-A378-8EBF3FD08602}"/>
                  </a:ext>
                </a:extLst>
              </p:cNvPr>
              <p:cNvSpPr txBox="1"/>
              <p:nvPr/>
            </p:nvSpPr>
            <p:spPr>
              <a:xfrm>
                <a:off x="575556" y="1857807"/>
                <a:ext cx="352839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:r>
                  <a:rPr lang="en-US" altLang="ko-KR" sz="1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l-GR" altLang="ko-KR" sz="1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r>
                  <a:rPr lang="en-US" altLang="ko-KR" sz="1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conversion ratio</a:t>
                </a:r>
                <a:r>
                  <a:rPr lang="en-US" altLang="ko-KR" sz="1000" i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1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ko-KR" sz="1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frequency factor</a:t>
                </a:r>
                <a:r>
                  <a:rPr lang="en-US" altLang="ko-KR" sz="1000" i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altLang="ko-KR" sz="1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ko-KR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reaction order,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ko-KR" sz="1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altLang="ko-KR" sz="1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Activation energy, </a:t>
                </a:r>
                <a14:m>
                  <m:oMath xmlns:m="http://schemas.openxmlformats.org/officeDocument/2006/math">
                    <m:r>
                      <a:rPr lang="en-US" altLang="ko-KR" sz="1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altLang="ko-KR" sz="1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Enthalpy of reaction)</a:t>
                </a:r>
                <a:endParaRPr lang="ko-KR" altLang="en-U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DEEB32-4018-461E-A378-8EBF3FD08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1857807"/>
                <a:ext cx="3528392" cy="307777"/>
              </a:xfrm>
              <a:prstGeom prst="rect">
                <a:avLst/>
              </a:prstGeom>
              <a:blipFill>
                <a:blip r:embed="rId9"/>
                <a:stretch>
                  <a:fillRect l="-2245" t="-16000" r="-2073" b="-24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C0F2E8E-79A8-47BB-8FD8-4848E60EA021}"/>
                  </a:ext>
                </a:extLst>
              </p:cNvPr>
              <p:cNvSpPr txBox="1"/>
              <p:nvPr/>
            </p:nvSpPr>
            <p:spPr>
              <a:xfrm>
                <a:off x="697723" y="3489645"/>
                <a:ext cx="1150956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:r>
                  <a:rPr lang="en-US" altLang="ko-KR" sz="15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Reaction:</a:t>
                </a:r>
              </a:p>
              <a:p>
                <a:pPr lvl="0"/>
                <a:r>
                  <a:rPr lang="en-US" altLang="ko-KR" sz="15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5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ko-KR" sz="15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altLang="ko-KR" sz="15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ko-KR" sz="15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→3</m:t>
                    </m:r>
                    <m:r>
                      <m:rPr>
                        <m:sty m:val="p"/>
                      </m:rPr>
                      <a:rPr lang="en-US" altLang="ko-KR" sz="15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ko-KR" altLang="en-US" sz="1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C0F2E8E-79A8-47BB-8FD8-4848E60EA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23" y="3489645"/>
                <a:ext cx="1150956" cy="461665"/>
              </a:xfrm>
              <a:prstGeom prst="rect">
                <a:avLst/>
              </a:prstGeom>
              <a:blipFill>
                <a:blip r:embed="rId10"/>
                <a:stretch>
                  <a:fillRect l="-10053" t="-11842" r="-4233" b="-52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D65AADE-C911-4F5B-B30C-183898EEA307}"/>
                  </a:ext>
                </a:extLst>
              </p:cNvPr>
              <p:cNvSpPr txBox="1"/>
              <p:nvPr/>
            </p:nvSpPr>
            <p:spPr>
              <a:xfrm>
                <a:off x="2722933" y="3149684"/>
                <a:ext cx="1352550" cy="1051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ko-KR" sz="1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ko-KR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ko-KR" sz="1200" i="1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𝑑</m:t>
                          </m:r>
                          <m:r>
                            <a:rPr lang="ko-KR" altLang="en-US" sz="12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𝛼</m:t>
                          </m:r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altLang="ko-KR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ko-KR" sz="1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altLang="ko-KR" sz="1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ko-KR" sz="1200" i="1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𝑑</m:t>
                          </m:r>
                          <m:r>
                            <a:rPr lang="ko-KR" altLang="en-US" sz="12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altLang="ko-KR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ko-KR" sz="1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=+3</m:t>
                      </m:r>
                      <m:r>
                        <a:rPr lang="en-US" altLang="ko-KR" sz="1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ko-KR" sz="1200" i="1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𝑑</m:t>
                          </m:r>
                          <m:r>
                            <a:rPr lang="ko-KR" altLang="en-US" sz="12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altLang="ko-KR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D65AADE-C911-4F5B-B30C-183898EEA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933" y="3149684"/>
                <a:ext cx="1352550" cy="1051826"/>
              </a:xfrm>
              <a:prstGeom prst="rect">
                <a:avLst/>
              </a:prstGeom>
              <a:blipFill>
                <a:blip r:embed="rId11"/>
                <a:stretch>
                  <a:fillRect l="-4505" t="-1163" b="-46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B72397F-DE84-42EA-BCA6-11070287294D}"/>
                  </a:ext>
                </a:extLst>
              </p:cNvPr>
              <p:cNvSpPr txBox="1"/>
              <p:nvPr/>
            </p:nvSpPr>
            <p:spPr>
              <a:xfrm>
                <a:off x="443883" y="4225159"/>
                <a:ext cx="3744416" cy="24622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altLang="ko-KR" sz="1000">
                    <a:solidFill>
                      <a:schemeClr val="tx1"/>
                    </a:solidFill>
                    <a:latin typeface="Arial" panose="020B0604020202020204" pitchFamily="34" charset="0"/>
                    <a:ea typeface="맑은 고딕" pitchFamily="50" charset="-127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sz="1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ko-KR" sz="1000">
                    <a:solidFill>
                      <a:schemeClr val="tx1"/>
                    </a:solidFill>
                    <a:latin typeface="Arial" panose="020B0604020202020204" pitchFamily="34" charset="0"/>
                    <a:ea typeface="맑은 고딕" pitchFamily="50" charset="-127"/>
                    <a:cs typeface="Arial" panose="020B0604020202020204" pitchFamily="34" charset="0"/>
                  </a:rPr>
                  <a:t>: molar amount of species,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ko-KR" sz="1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ko-KR" sz="1000">
                    <a:solidFill>
                      <a:schemeClr val="tx1"/>
                    </a:solidFill>
                    <a:latin typeface="Arial" panose="020B0604020202020204" pitchFamily="34" charset="0"/>
                    <a:ea typeface="맑은 고딕" pitchFamily="50" charset="-127"/>
                    <a:cs typeface="Arial" panose="020B0604020202020204" pitchFamily="34" charset="0"/>
                  </a:rPr>
                  <a:t>: initial molar amount of species)</a:t>
                </a:r>
                <a:endParaRPr lang="ko-KR" altLang="en-US" sz="1000" dirty="0" err="1">
                  <a:solidFill>
                    <a:schemeClr val="tx1"/>
                  </a:soli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B72397F-DE84-42EA-BCA6-110702872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83" y="4225159"/>
                <a:ext cx="3744416" cy="246221"/>
              </a:xfrm>
              <a:prstGeom prst="rect">
                <a:avLst/>
              </a:prstGeom>
              <a:blipFill>
                <a:blip r:embed="rId12"/>
                <a:stretch>
                  <a:fillRect r="-651"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E1AD8F2C-92B9-43BB-B63A-B93B86C461C4}"/>
              </a:ext>
            </a:extLst>
          </p:cNvPr>
          <p:cNvSpPr txBox="1"/>
          <p:nvPr/>
        </p:nvSpPr>
        <p:spPr>
          <a:xfrm>
            <a:off x="5127587" y="1272530"/>
            <a:ext cx="3467874" cy="15004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spcAft>
                <a:spcPts val="50"/>
              </a:spcAft>
            </a:pPr>
            <a:r>
              <a:rPr lang="en-US" altLang="ko-KR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conjugate heat transfer</a:t>
            </a:r>
          </a:p>
          <a:p>
            <a:pPr marL="285750" lvl="0" indent="-285750">
              <a:spcAft>
                <a:spcPts val="50"/>
              </a:spcAft>
              <a:buFontTx/>
              <a:buChar char="-"/>
            </a:pPr>
            <a:r>
              <a:rPr lang="en-US" altLang="ko-KR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transfer between cell &amp; air</a:t>
            </a:r>
          </a:p>
          <a:p>
            <a:pPr marL="285750" lvl="0" indent="-285750">
              <a:spcAft>
                <a:spcPts val="50"/>
              </a:spcAft>
              <a:buFontTx/>
              <a:buChar char="-"/>
            </a:pPr>
            <a:r>
              <a:rPr lang="en-US" altLang="ko-KR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transfer between cell &amp; plate</a:t>
            </a:r>
          </a:p>
          <a:p>
            <a:pPr lvl="0">
              <a:spcBef>
                <a:spcPts val="300"/>
              </a:spcBef>
              <a:spcAft>
                <a:spcPts val="50"/>
              </a:spcAft>
            </a:pPr>
            <a:r>
              <a:rPr lang="en-US" altLang="ko-KR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of vent gas combustion</a:t>
            </a:r>
          </a:p>
          <a:p>
            <a:pPr marL="285750" lvl="0" indent="-285750">
              <a:spcAft>
                <a:spcPts val="50"/>
              </a:spcAft>
              <a:buFontTx/>
              <a:buChar char="-"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Use of chemical kinetic mechanism </a:t>
            </a:r>
          </a:p>
          <a:p>
            <a:pPr marL="285750" lvl="0" indent="-285750">
              <a:spcAft>
                <a:spcPts val="50"/>
              </a:spcAft>
              <a:buFontTx/>
              <a:buChar char="-"/>
            </a:pPr>
            <a:r>
              <a:rPr lang="en-US" altLang="ko-KR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heat generation from reactions</a:t>
            </a:r>
          </a:p>
          <a:p>
            <a:pPr marL="285750" lvl="0" indent="-285750">
              <a:spcAft>
                <a:spcPts val="50"/>
              </a:spcAft>
              <a:buFontTx/>
              <a:buChar char="-"/>
            </a:pPr>
            <a:r>
              <a:rPr lang="en-US" altLang="ko-KR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 of air composition within the module</a:t>
            </a: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DCEE6FB3-471B-45B8-A4CF-CF2FA853CE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97701" y="2838842"/>
            <a:ext cx="3425722" cy="1577585"/>
          </a:xfrm>
          <a:prstGeom prst="rect">
            <a:avLst/>
          </a:prstGeom>
        </p:spPr>
      </p:pic>
      <p:sp>
        <p:nvSpPr>
          <p:cNvPr id="32" name="화살표: 오른쪽 31">
            <a:extLst>
              <a:ext uri="{FF2B5EF4-FFF2-40B4-BE49-F238E27FC236}">
                <a16:creationId xmlns:a16="http://schemas.microsoft.com/office/drawing/2014/main" id="{D4C886E0-F560-45A8-AB9E-ED35560736C3}"/>
              </a:ext>
            </a:extLst>
          </p:cNvPr>
          <p:cNvSpPr/>
          <p:nvPr/>
        </p:nvSpPr>
        <p:spPr>
          <a:xfrm>
            <a:off x="2098692" y="3538391"/>
            <a:ext cx="418039" cy="30606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13B289-CAD7-4BAB-830C-1236910B0910}"/>
              </a:ext>
            </a:extLst>
          </p:cNvPr>
          <p:cNvSpPr txBox="1"/>
          <p:nvPr/>
        </p:nvSpPr>
        <p:spPr>
          <a:xfrm>
            <a:off x="6625428" y="529763"/>
            <a:ext cx="2206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TRP: Thermal runaway propagation</a:t>
            </a:r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51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5764B843F86745ABA63C00F7238EC0" ma:contentTypeVersion="18" ma:contentTypeDescription="Create a new document." ma:contentTypeScope="" ma:versionID="981a15c99f6cb83d6172824fb9239b50">
  <xsd:schema xmlns:xsd="http://www.w3.org/2001/XMLSchema" xmlns:xs="http://www.w3.org/2001/XMLSchema" xmlns:p="http://schemas.microsoft.com/office/2006/metadata/properties" xmlns:ns2="07a04399-c7e5-4fcf-b735-2678e6fed458" xmlns:ns3="63bcba6c-a169-4f7f-9622-66e1309e9900" targetNamespace="http://schemas.microsoft.com/office/2006/metadata/properties" ma:root="true" ma:fieldsID="a0fa2637f1b40fe599f4bb50bc3a021c" ns2:_="" ns3:_="">
    <xsd:import namespace="07a04399-c7e5-4fcf-b735-2678e6fed458"/>
    <xsd:import namespace="63bcba6c-a169-4f7f-9622-66e1309e99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04399-c7e5-4fcf-b735-2678e6fed4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13b2ed-c304-4591-a7c9-eb826bf95b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cba6c-a169-4f7f-9622-66e1309e990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dfcacdf-b702-44f0-ac36-c9d63de21d8c}" ma:internalName="TaxCatchAll" ma:showField="CatchAllData" ma:web="63bcba6c-a169-4f7f-9622-66e1309e9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a04399-c7e5-4fcf-b735-2678e6fed458">
      <Terms xmlns="http://schemas.microsoft.com/office/infopath/2007/PartnerControls"/>
    </lcf76f155ced4ddcb4097134ff3c332f>
    <TaxCatchAll xmlns="63bcba6c-a169-4f7f-9622-66e1309e9900" xsi:nil="true"/>
  </documentManagement>
</p:properties>
</file>

<file path=customXml/itemProps1.xml><?xml version="1.0" encoding="utf-8"?>
<ds:datastoreItem xmlns:ds="http://schemas.openxmlformats.org/officeDocument/2006/customXml" ds:itemID="{2A52A3F7-DA7A-421C-BF80-748D41A67DFA}">
  <ds:schemaRefs>
    <ds:schemaRef ds:uri="07a04399-c7e5-4fcf-b735-2678e6fed458"/>
    <ds:schemaRef ds:uri="63bcba6c-a169-4f7f-9622-66e1309e99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6241542-829C-476C-9205-8310A68D99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C6DA17-B042-4E4F-AC60-B99E50B34DD0}">
  <ds:schemaRefs>
    <ds:schemaRef ds:uri="http://schemas.microsoft.com/office/infopath/2007/PartnerControls"/>
    <ds:schemaRef ds:uri="http://purl.org/dc/elements/1.1/"/>
    <ds:schemaRef ds:uri="http://purl.org/dc/terms/"/>
    <ds:schemaRef ds:uri="07a04399-c7e5-4fcf-b735-2678e6fed458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63bcba6c-a169-4f7f-9622-66e1309e990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5895</TotalTime>
  <Words>3171</Words>
  <Application>Microsoft Office PowerPoint</Application>
  <PresentationFormat>화면 슬라이드 쇼(16:9)</PresentationFormat>
  <Paragraphs>788</Paragraphs>
  <Slides>30</Slides>
  <Notes>26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30</vt:i4>
      </vt:variant>
    </vt:vector>
  </HeadingPairs>
  <TitlesOfParts>
    <vt:vector size="41" baseType="lpstr">
      <vt:lpstr>Aptos</vt:lpstr>
      <vt:lpstr>ＭＳ Ｐゴシック</vt:lpstr>
      <vt:lpstr>ProximaNova-Regular</vt:lpstr>
      <vt:lpstr>맑은 고딕</vt:lpstr>
      <vt:lpstr>Arial</vt:lpstr>
      <vt:lpstr>Calibri</vt:lpstr>
      <vt:lpstr>Calibri Light</vt:lpstr>
      <vt:lpstr>Cambria Math</vt:lpstr>
      <vt:lpstr>Wingdings</vt:lpstr>
      <vt:lpstr>Office Theme</vt:lpstr>
      <vt:lpstr>1_Office Theme</vt:lpstr>
      <vt:lpstr>PowerPoint 프레젠테이션</vt:lpstr>
      <vt:lpstr>Modeling of Thermal Runaway Propagation in Battery Module Considering Vent Gas Combustion</vt:lpstr>
      <vt:lpstr>Introduction</vt:lpstr>
      <vt:lpstr>Introduction</vt:lpstr>
      <vt:lpstr>Introduction</vt:lpstr>
      <vt:lpstr>PowerPoint 프레젠테이션</vt:lpstr>
      <vt:lpstr>Objective</vt:lpstr>
      <vt:lpstr>Models used in research</vt:lpstr>
      <vt:lpstr>Schematic of research framework</vt:lpstr>
      <vt:lpstr>Methodology (Heat generation model)</vt:lpstr>
      <vt:lpstr>Methodology (Chemical reaction model)</vt:lpstr>
      <vt:lpstr>Methodology (Chemical reaction model)</vt:lpstr>
      <vt:lpstr>CFD Simulation setting</vt:lpstr>
      <vt:lpstr>CFD Simulation setting</vt:lpstr>
      <vt:lpstr>CFD Simulation setting</vt:lpstr>
      <vt:lpstr>Validation of heat generation model</vt:lpstr>
      <vt:lpstr>Validation of Chemical reaction model</vt:lpstr>
      <vt:lpstr>Validation of Chemical reaction model</vt:lpstr>
      <vt:lpstr>Validation of Chemical reaction model</vt:lpstr>
      <vt:lpstr>Validation of Chemical reaction model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Conclusion</vt:lpstr>
      <vt:lpstr>Contact 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Schall</dc:creator>
  <cp:lastModifiedBy>최해찬</cp:lastModifiedBy>
  <cp:revision>65</cp:revision>
  <dcterms:created xsi:type="dcterms:W3CDTF">2023-08-28T14:19:58Z</dcterms:created>
  <dcterms:modified xsi:type="dcterms:W3CDTF">2025-06-04T01:41:12Z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0x010100325764B843F86745ABA63C00F7238EC0</vt:lpwstr>
  </property>
  <property fmtid="{D5CDD505-2E9C-101B-9397-08002B2CF9AE}" pid="3" name="MediaServiceImageTags">
    <vt:lpwstr/>
  </property>
</Properties>
</file>