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j6WvWhE6ngWcWSIyQsWxqQfNrM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F50CF2-3500-4164-BF05-67FD5FA46E74}">
  <a:tblStyle styleId="{56F50CF2-3500-4164-BF05-67FD5FA46E7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customschemas.google.com/relationships/presentationmetadata" Target="meta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5e67d37445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5e67d37445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35e67d37445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e67d3744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e67d37445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35e67d37445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e67d37445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e67d37445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5e67d37445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5e67d37445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5e67d37445_1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5e67d37445_1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e67d37445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e67d37445_1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5e67d37445_1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5e67d37445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5e67d37445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35e67d37445_1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e67d37445_1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5e67d37445_1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5e67d37445_1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5e7f4bd9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5e7f4bd9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5e7f4bd9b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ffd3aa229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ffd3aa229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35ffd3aa229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e7f4bd9b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5e7f4bd9b7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35e7f4bd9b7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e7f4bd9b7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e7f4bd9b7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5e7f4bd9b7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ffd3aa229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ffd3aa229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35ffd3aa229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ffd3aa229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5ffd3aa229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5ffd3aa229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ffd3aa229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5ffd3aa229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5ffd3aa229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3693af1d93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3693af1d93_2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33693af1d93_2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3693af1d93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3693af1d93_2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33693af1d93_2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693af1d93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693af1d93_2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3693af1d93_2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3693af1d93_2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3693af1d93_2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33693af1d93_2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000"/>
              <a:t>Understanding these thermal conditions is crucial for ensuring reliability, safety, and system efficiency, which are vital for sustainable EV adoption. This presentation will highlight the critical relationship between charging infrastructure, thermal conditions, and battery behavior, especially in urban areas with high EV concentrations and elevated ambient temperatures. We will also explore the broader context of infrastructure demand, consumer behavior, and Saudi Arabia's strategic plans for EV charging.Arabia’s unique geographic and environmental conditions.</a:t>
            </a:r>
            <a:endParaRPr sz="2000"/>
          </a:p>
          <a:p>
            <a:pPr indent="0" lvl="0" marL="0" rtl="0" algn="l">
              <a:spcBef>
                <a:spcPts val="1200"/>
              </a:spcBef>
              <a:spcAft>
                <a:spcPts val="0"/>
              </a:spcAft>
              <a:buNone/>
            </a:pPr>
            <a:r>
              <a:t/>
            </a:r>
            <a:endParaRPr/>
          </a:p>
        </p:txBody>
      </p:sp>
      <p:sp>
        <p:nvSpPr>
          <p:cNvPr id="44" name="Google Shape;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35f88ed0e6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 name="Google Shape;51;g35f88ed0e6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g35f88ed0e6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5ffd3aa22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ffd3aa229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g35ffd3aa229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5f88ed0e6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 name="Google Shape;68;g35f88ed0e6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g35f88ed0e6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ffd3aa22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35ffd3aa229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35ffd3aa229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5f88ed0e6f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f88ed0e6f_1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35f88ed0e6f_1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e67d37445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e67d37445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35e67d37445_1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 name="Shape 10"/>
        <p:cNvGrpSpPr/>
        <p:nvPr/>
      </p:nvGrpSpPr>
      <p:grpSpPr>
        <a:xfrm>
          <a:off x="0" y="0"/>
          <a:ext cx="0" cy="0"/>
          <a:chOff x="0" y="0"/>
          <a:chExt cx="0" cy="0"/>
        </a:xfrm>
      </p:grpSpPr>
      <p:pic>
        <p:nvPicPr>
          <p:cNvPr descr="A screenshot of a car&#10;&#10;Description automatically generated" id="11" name="Google Shape;11;p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11"/>
          <p:cNvSpPr txBox="1"/>
          <p:nvPr>
            <p:ph type="ctrTitle"/>
          </p:nvPr>
        </p:nvSpPr>
        <p:spPr>
          <a:xfrm>
            <a:off x="2301075" y="2724151"/>
            <a:ext cx="5926873" cy="1015936"/>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11"/>
          <p:cNvSpPr txBox="1"/>
          <p:nvPr>
            <p:ph idx="1" type="subTitle"/>
          </p:nvPr>
        </p:nvSpPr>
        <p:spPr>
          <a:xfrm>
            <a:off x="2301075" y="3868616"/>
            <a:ext cx="5926873" cy="127488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 name="Google Shape;18;p11"/>
          <p:cNvSpPr/>
          <p:nvPr>
            <p:ph idx="2" type="pic"/>
          </p:nvPr>
        </p:nvSpPr>
        <p:spPr>
          <a:xfrm>
            <a:off x="7597775" y="4140200"/>
            <a:ext cx="1263650" cy="774700"/>
          </a:xfrm>
          <a:prstGeom prst="rect">
            <a:avLst/>
          </a:prstGeom>
          <a:noFill/>
          <a:ln>
            <a:noFill/>
          </a:ln>
        </p:spPr>
      </p:sp>
      <p:pic>
        <p:nvPicPr>
          <p:cNvPr descr="A car with a white door&#10;&#10;AI-generated content may be incorrect." id="19" name="Google Shape;19;p11"/>
          <p:cNvPicPr preferRelativeResize="0"/>
          <p:nvPr/>
        </p:nvPicPr>
        <p:blipFill rotWithShape="1">
          <a:blip r:embed="rId2">
            <a:alphaModFix/>
          </a:blip>
          <a:srcRect b="21626" l="0" r="0" t="0"/>
          <a:stretch/>
        </p:blipFill>
        <p:spPr>
          <a:xfrm>
            <a:off x="0" y="0"/>
            <a:ext cx="9144000" cy="17916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cxnSp>
        <p:nvCxnSpPr>
          <p:cNvPr id="21" name="Google Shape;21;p12"/>
          <p:cNvCxnSpPr/>
          <p:nvPr/>
        </p:nvCxnSpPr>
        <p:spPr>
          <a:xfrm>
            <a:off x="381000" y="742950"/>
            <a:ext cx="8369808" cy="0"/>
          </a:xfrm>
          <a:prstGeom prst="straightConnector1">
            <a:avLst/>
          </a:prstGeom>
          <a:noFill/>
          <a:ln cap="flat" cmpd="sng" w="9525">
            <a:solidFill>
              <a:schemeClr val="dk1"/>
            </a:solidFill>
            <a:prstDash val="solid"/>
            <a:miter lim="800000"/>
            <a:headEnd len="sm" w="sm" type="none"/>
            <a:tailEnd len="sm" w="sm" type="none"/>
          </a:ln>
        </p:spPr>
      </p:cxnSp>
      <p:sp>
        <p:nvSpPr>
          <p:cNvPr id="22" name="Google Shape;22;p12"/>
          <p:cNvSpPr/>
          <p:nvPr/>
        </p:nvSpPr>
        <p:spPr>
          <a:xfrm>
            <a:off x="271810" y="4692923"/>
            <a:ext cx="26237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00" u="none" cap="none" strike="noStrike">
                <a:solidFill>
                  <a:schemeClr val="dk1"/>
                </a:solidFill>
                <a:latin typeface="Arial"/>
                <a:ea typeface="Arial"/>
                <a:cs typeface="Arial"/>
                <a:sym typeface="Arial"/>
              </a:rPr>
              <a:t>SAE International®</a:t>
            </a:r>
            <a:endParaRPr/>
          </a:p>
          <a:p>
            <a:pPr indent="0" lvl="0" marL="0" marR="0" rtl="0" algn="l">
              <a:spcBef>
                <a:spcPts val="0"/>
              </a:spcBef>
              <a:spcAft>
                <a:spcPts val="0"/>
              </a:spcAft>
              <a:buNone/>
            </a:pPr>
            <a:r>
              <a:rPr b="0" i="0" lang="en-US" sz="800" u="none" strike="noStrike">
                <a:solidFill>
                  <a:schemeClr val="dk1"/>
                </a:solidFill>
                <a:latin typeface="Arial"/>
                <a:ea typeface="Arial"/>
                <a:cs typeface="Arial"/>
                <a:sym typeface="Arial"/>
              </a:rPr>
              <a:t>TMSS 2025</a:t>
            </a:r>
            <a:endParaRPr sz="800">
              <a:solidFill>
                <a:schemeClr val="dk1"/>
              </a:solidFill>
              <a:latin typeface="Arial"/>
              <a:ea typeface="Arial"/>
              <a:cs typeface="Arial"/>
              <a:sym typeface="Arial"/>
            </a:endParaRPr>
          </a:p>
        </p:txBody>
      </p:sp>
      <p:sp>
        <p:nvSpPr>
          <p:cNvPr id="23" name="Google Shape;23;p12"/>
          <p:cNvSpPr/>
          <p:nvPr/>
        </p:nvSpPr>
        <p:spPr>
          <a:xfrm>
            <a:off x="6886096" y="4797907"/>
            <a:ext cx="1963790"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Arial"/>
              <a:ea typeface="Arial"/>
              <a:cs typeface="Arial"/>
              <a:sym typeface="Arial"/>
            </a:endParaRPr>
          </a:p>
        </p:txBody>
      </p:sp>
      <p:sp>
        <p:nvSpPr>
          <p:cNvPr id="24" name="Google Shape;24;p12"/>
          <p:cNvSpPr txBox="1"/>
          <p:nvPr>
            <p:ph idx="1" type="body"/>
          </p:nvPr>
        </p:nvSpPr>
        <p:spPr>
          <a:xfrm>
            <a:off x="380999" y="931915"/>
            <a:ext cx="8369807" cy="369430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5" name="Google Shape;25;p12"/>
          <p:cNvSpPr txBox="1"/>
          <p:nvPr>
            <p:ph type="title"/>
          </p:nvPr>
        </p:nvSpPr>
        <p:spPr>
          <a:xfrm>
            <a:off x="628650" y="274638"/>
            <a:ext cx="7886700" cy="993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1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sp>
        <p:nvSpPr>
          <p:cNvPr id="13" name="Google Shape;13;p1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Calibri"/>
                <a:ea typeface="Calibri"/>
                <a:cs typeface="Calibri"/>
                <a:sym typeface="Calibri"/>
              </a:defRPr>
            </a:lvl1pPr>
            <a:lvl2pPr indent="0" lvl="1" marL="0" marR="0" rtl="0" algn="r">
              <a:spcBef>
                <a:spcPts val="0"/>
              </a:spcBef>
              <a:buNone/>
              <a:defRPr b="0" i="0" sz="1200" u="none" cap="none" strike="noStrike">
                <a:solidFill>
                  <a:srgbClr val="757575"/>
                </a:solidFill>
                <a:latin typeface="Calibri"/>
                <a:ea typeface="Calibri"/>
                <a:cs typeface="Calibri"/>
                <a:sym typeface="Calibri"/>
              </a:defRPr>
            </a:lvl2pPr>
            <a:lvl3pPr indent="0" lvl="2" marL="0" marR="0" rtl="0" algn="r">
              <a:spcBef>
                <a:spcPts val="0"/>
              </a:spcBef>
              <a:buNone/>
              <a:defRPr b="0" i="0" sz="1200" u="none" cap="none" strike="noStrike">
                <a:solidFill>
                  <a:srgbClr val="757575"/>
                </a:solidFill>
                <a:latin typeface="Calibri"/>
                <a:ea typeface="Calibri"/>
                <a:cs typeface="Calibri"/>
                <a:sym typeface="Calibri"/>
              </a:defRPr>
            </a:lvl3pPr>
            <a:lvl4pPr indent="0" lvl="3" marL="0" marR="0" rtl="0" algn="r">
              <a:spcBef>
                <a:spcPts val="0"/>
              </a:spcBef>
              <a:buNone/>
              <a:defRPr b="0" i="0" sz="1200" u="none" cap="none" strike="noStrike">
                <a:solidFill>
                  <a:srgbClr val="757575"/>
                </a:solidFill>
                <a:latin typeface="Calibri"/>
                <a:ea typeface="Calibri"/>
                <a:cs typeface="Calibri"/>
                <a:sym typeface="Calibri"/>
              </a:defRPr>
            </a:lvl4pPr>
            <a:lvl5pPr indent="0" lvl="4" marL="0" marR="0" rtl="0" algn="r">
              <a:spcBef>
                <a:spcPts val="0"/>
              </a:spcBef>
              <a:buNone/>
              <a:defRPr b="0" i="0" sz="1200" u="none" cap="none" strike="noStrike">
                <a:solidFill>
                  <a:srgbClr val="757575"/>
                </a:solidFill>
                <a:latin typeface="Calibri"/>
                <a:ea typeface="Calibri"/>
                <a:cs typeface="Calibri"/>
                <a:sym typeface="Calibri"/>
              </a:defRPr>
            </a:lvl5pPr>
            <a:lvl6pPr indent="0" lvl="5" marL="0" marR="0" rtl="0" algn="r">
              <a:spcBef>
                <a:spcPts val="0"/>
              </a:spcBef>
              <a:buNone/>
              <a:defRPr b="0" i="0" sz="1200" u="none" cap="none" strike="noStrike">
                <a:solidFill>
                  <a:srgbClr val="757575"/>
                </a:solidFill>
                <a:latin typeface="Calibri"/>
                <a:ea typeface="Calibri"/>
                <a:cs typeface="Calibri"/>
                <a:sym typeface="Calibri"/>
              </a:defRPr>
            </a:lvl6pPr>
            <a:lvl7pPr indent="0" lvl="6" marL="0" marR="0" rtl="0" algn="r">
              <a:spcBef>
                <a:spcPts val="0"/>
              </a:spcBef>
              <a:buNone/>
              <a:defRPr b="0" i="0" sz="1200" u="none" cap="none" strike="noStrike">
                <a:solidFill>
                  <a:srgbClr val="757575"/>
                </a:solidFill>
                <a:latin typeface="Calibri"/>
                <a:ea typeface="Calibri"/>
                <a:cs typeface="Calibri"/>
                <a:sym typeface="Calibri"/>
              </a:defRPr>
            </a:lvl7pPr>
            <a:lvl8pPr indent="0" lvl="7" marL="0" marR="0" rtl="0" algn="r">
              <a:spcBef>
                <a:spcPts val="0"/>
              </a:spcBef>
              <a:buNone/>
              <a:defRPr b="0" i="0" sz="1200" u="none" cap="none" strike="noStrike">
                <a:solidFill>
                  <a:srgbClr val="757575"/>
                </a:solidFill>
                <a:latin typeface="Calibri"/>
                <a:ea typeface="Calibri"/>
                <a:cs typeface="Calibri"/>
                <a:sym typeface="Calibri"/>
              </a:defRPr>
            </a:lvl8pPr>
            <a:lvl9pPr indent="0" lvl="8" marL="0" marR="0" rtl="0" algn="r">
              <a:spcBef>
                <a:spcPts val="0"/>
              </a:spcBef>
              <a:buNone/>
              <a:defRPr b="0" i="0" sz="1200" u="none" cap="none" strike="noStrike">
                <a:solidFill>
                  <a:srgbClr val="75757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5e67d37445_1_7"/>
          <p:cNvSpPr txBox="1"/>
          <p:nvPr>
            <p:ph idx="1" type="body"/>
          </p:nvPr>
        </p:nvSpPr>
        <p:spPr>
          <a:xfrm>
            <a:off x="381000" y="1732750"/>
            <a:ext cx="3162000" cy="1729500"/>
          </a:xfrm>
          <a:prstGeom prst="rect">
            <a:avLst/>
          </a:prstGeom>
        </p:spPr>
        <p:txBody>
          <a:bodyPr anchorCtr="0" anchor="t" bIns="45700" lIns="91425" spcFirstLastPara="1" rIns="91425" wrap="square" tIns="45700">
            <a:noAutofit/>
          </a:bodyPr>
          <a:lstStyle/>
          <a:p>
            <a:pPr indent="-361950" lvl="0" marL="457200" rtl="0" algn="l">
              <a:spcBef>
                <a:spcPts val="750"/>
              </a:spcBef>
              <a:spcAft>
                <a:spcPts val="0"/>
              </a:spcAft>
              <a:buSzPts val="2100"/>
              <a:buChar char="•"/>
            </a:pPr>
            <a:r>
              <a:rPr lang="en-US"/>
              <a:t>Higher </a:t>
            </a:r>
            <a:r>
              <a:rPr lang="en-US"/>
              <a:t>temperatures</a:t>
            </a:r>
            <a:r>
              <a:rPr lang="en-US"/>
              <a:t> reduce battery lifespan </a:t>
            </a:r>
            <a:endParaRPr/>
          </a:p>
        </p:txBody>
      </p:sp>
      <p:sp>
        <p:nvSpPr>
          <p:cNvPr id="106" name="Google Shape;106;g35e67d37445_1_7"/>
          <p:cNvSpPr txBox="1"/>
          <p:nvPr>
            <p:ph type="title"/>
          </p:nvPr>
        </p:nvSpPr>
        <p:spPr>
          <a:xfrm>
            <a:off x="381000" y="184788"/>
            <a:ext cx="7886700" cy="993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Accelerated Battery Degradation</a:t>
            </a:r>
            <a:endParaRPr/>
          </a:p>
          <a:p>
            <a:pPr indent="0" lvl="0" marL="0" rtl="0" algn="l">
              <a:spcBef>
                <a:spcPts val="0"/>
              </a:spcBef>
              <a:spcAft>
                <a:spcPts val="0"/>
              </a:spcAft>
              <a:buNone/>
            </a:pPr>
            <a:r>
              <a:t/>
            </a:r>
            <a:endParaRPr/>
          </a:p>
        </p:txBody>
      </p:sp>
      <p:pic>
        <p:nvPicPr>
          <p:cNvPr id="107" name="Google Shape;107;g35e67d37445_1_7" title="Screenshot 1446-09-29 at 5.07.30 PM.png"/>
          <p:cNvPicPr preferRelativeResize="0"/>
          <p:nvPr/>
        </p:nvPicPr>
        <p:blipFill rotWithShape="1">
          <a:blip r:embed="rId3">
            <a:alphaModFix/>
          </a:blip>
          <a:srcRect b="0" l="0" r="0" t="6173"/>
          <a:stretch/>
        </p:blipFill>
        <p:spPr>
          <a:xfrm>
            <a:off x="3703850" y="1025225"/>
            <a:ext cx="5036125" cy="346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5e67d37445_1_0"/>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Battery degradation continues even when an EV is parked, not just during driving or charging.</a:t>
            </a:r>
            <a:endParaRPr sz="2000"/>
          </a:p>
          <a:p>
            <a:pPr indent="-355600" lvl="0" marL="457200" rtl="0" algn="just">
              <a:lnSpc>
                <a:spcPct val="115000"/>
              </a:lnSpc>
              <a:spcBef>
                <a:spcPts val="0"/>
              </a:spcBef>
              <a:spcAft>
                <a:spcPts val="0"/>
              </a:spcAft>
              <a:buSzPts val="2000"/>
              <a:buChar char="•"/>
            </a:pPr>
            <a:r>
              <a:rPr lang="en-US" sz="2000"/>
              <a:t>High ambient temperatures cause a significant increase in self-discharge rates, the battery slowly loses energy even when not in use.</a:t>
            </a:r>
            <a:endParaRPr sz="2000"/>
          </a:p>
          <a:p>
            <a:pPr indent="-355600" lvl="0" marL="457200" rtl="0" algn="just">
              <a:lnSpc>
                <a:spcPct val="115000"/>
              </a:lnSpc>
              <a:spcBef>
                <a:spcPts val="0"/>
              </a:spcBef>
              <a:spcAft>
                <a:spcPts val="0"/>
              </a:spcAft>
              <a:buSzPts val="2000"/>
              <a:buChar char="•"/>
            </a:pPr>
            <a:r>
              <a:rPr lang="en-US" sz="2000"/>
              <a:t>Parking in direct sunlight or outdoors during hot weather accelerates this energy loss, especially in cities like Riyadh.</a:t>
            </a:r>
            <a:endParaRPr sz="2000"/>
          </a:p>
        </p:txBody>
      </p:sp>
      <p:sp>
        <p:nvSpPr>
          <p:cNvPr id="114" name="Google Shape;114;g35e67d37445_1_0"/>
          <p:cNvSpPr txBox="1"/>
          <p:nvPr>
            <p:ph type="title"/>
          </p:nvPr>
        </p:nvSpPr>
        <p:spPr>
          <a:xfrm>
            <a:off x="381000" y="208775"/>
            <a:ext cx="8369700" cy="5820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Self-Discharge in High Temperatures</a:t>
            </a:r>
            <a:endParaRPr b="1"/>
          </a:p>
          <a:p>
            <a:pPr indent="0" lvl="0" marL="0" rtl="0" algn="l">
              <a:spcBef>
                <a:spcPts val="0"/>
              </a:spcBef>
              <a:spcAft>
                <a:spcPts val="0"/>
              </a:spcAft>
              <a:buNone/>
            </a:pPr>
            <a:r>
              <a:t/>
            </a:r>
            <a:endParaRPr/>
          </a:p>
        </p:txBody>
      </p:sp>
      <p:sp>
        <p:nvSpPr>
          <p:cNvPr id="115" name="Google Shape;115;g35e67d37445_1_0"/>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5e67d37445_1_15"/>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122" name="Google Shape;122;g35e67d37445_1_15"/>
          <p:cNvSpPr txBox="1"/>
          <p:nvPr>
            <p:ph type="title"/>
          </p:nvPr>
        </p:nvSpPr>
        <p:spPr>
          <a:xfrm>
            <a:off x="381000" y="171725"/>
            <a:ext cx="8134500" cy="760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Self-Discharge Rate vs. Temperatures</a:t>
            </a:r>
            <a:endParaRPr b="1"/>
          </a:p>
          <a:p>
            <a:pPr indent="0" lvl="0" marL="0" rtl="0" algn="l">
              <a:spcBef>
                <a:spcPts val="0"/>
              </a:spcBef>
              <a:spcAft>
                <a:spcPts val="0"/>
              </a:spcAft>
              <a:buNone/>
            </a:pPr>
            <a:r>
              <a:t/>
            </a:r>
            <a:endParaRPr/>
          </a:p>
        </p:txBody>
      </p:sp>
      <p:sp>
        <p:nvSpPr>
          <p:cNvPr id="123" name="Google Shape;123;g35e67d37445_1_15"/>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124" name="Google Shape;124;g35e67d37445_1_15" title="Screenshot 1446-09-29 at 5.15.29 PM.png"/>
          <p:cNvPicPr preferRelativeResize="0"/>
          <p:nvPr/>
        </p:nvPicPr>
        <p:blipFill rotWithShape="1">
          <a:blip r:embed="rId3">
            <a:alphaModFix/>
          </a:blip>
          <a:srcRect b="0" l="0" r="3250" t="7510"/>
          <a:stretch/>
        </p:blipFill>
        <p:spPr>
          <a:xfrm>
            <a:off x="1837875" y="931925"/>
            <a:ext cx="5160201" cy="36941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5e67d37445_1_29"/>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000"/>
              <a:t>High temperatures reduce charging efficiency in EVs. The Battery Management System (BMS) limits charging current when the battery overheats. This is especially true during DC fast charging, which generates internal heat. In temps above 45°C, EVs may:</a:t>
            </a:r>
            <a:endParaRPr sz="2000"/>
          </a:p>
          <a:p>
            <a:pPr indent="-355600" lvl="0" marL="457200" rtl="0" algn="just">
              <a:lnSpc>
                <a:spcPct val="115000"/>
              </a:lnSpc>
              <a:spcBef>
                <a:spcPts val="1200"/>
              </a:spcBef>
              <a:spcAft>
                <a:spcPts val="0"/>
              </a:spcAft>
              <a:buSzPts val="2000"/>
              <a:buChar char="●"/>
            </a:pPr>
            <a:r>
              <a:rPr lang="en-US" sz="2000"/>
              <a:t>Slow down charging</a:t>
            </a:r>
            <a:endParaRPr sz="2000"/>
          </a:p>
          <a:p>
            <a:pPr indent="-355600" lvl="0" marL="457200" rtl="0" algn="just">
              <a:lnSpc>
                <a:spcPct val="115000"/>
              </a:lnSpc>
              <a:spcBef>
                <a:spcPts val="0"/>
              </a:spcBef>
              <a:spcAft>
                <a:spcPts val="0"/>
              </a:spcAft>
              <a:buSzPts val="2000"/>
              <a:buChar char="●"/>
            </a:pPr>
            <a:r>
              <a:rPr lang="en-US" sz="2000"/>
              <a:t>Extend charging time</a:t>
            </a:r>
            <a:endParaRPr sz="2000"/>
          </a:p>
          <a:p>
            <a:pPr indent="-355600" lvl="0" marL="457200" rtl="0" algn="just">
              <a:lnSpc>
                <a:spcPct val="115000"/>
              </a:lnSpc>
              <a:spcBef>
                <a:spcPts val="0"/>
              </a:spcBef>
              <a:spcAft>
                <a:spcPts val="0"/>
              </a:spcAft>
              <a:buSzPts val="2000"/>
              <a:buChar char="●"/>
            </a:pPr>
            <a:r>
              <a:rPr lang="en-US" sz="2000"/>
              <a:t>Pause charging until the battery cools</a:t>
            </a:r>
            <a:endParaRPr sz="2000"/>
          </a:p>
        </p:txBody>
      </p:sp>
      <p:sp>
        <p:nvSpPr>
          <p:cNvPr id="131" name="Google Shape;131;g35e67d37445_1_29"/>
          <p:cNvSpPr txBox="1"/>
          <p:nvPr>
            <p:ph type="title"/>
          </p:nvPr>
        </p:nvSpPr>
        <p:spPr>
          <a:xfrm>
            <a:off x="381000" y="171725"/>
            <a:ext cx="8134500" cy="618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Charging Performance</a:t>
            </a:r>
            <a:endParaRPr b="1"/>
          </a:p>
        </p:txBody>
      </p:sp>
      <p:sp>
        <p:nvSpPr>
          <p:cNvPr id="132" name="Google Shape;132;g35e67d37445_1_29"/>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5e67d37445_1_38"/>
          <p:cNvSpPr txBox="1"/>
          <p:nvPr>
            <p:ph idx="1" type="body"/>
          </p:nvPr>
        </p:nvSpPr>
        <p:spPr>
          <a:xfrm>
            <a:off x="324850" y="1729275"/>
            <a:ext cx="2922300" cy="2103600"/>
          </a:xfrm>
          <a:prstGeom prst="rect">
            <a:avLst/>
          </a:prstGeom>
        </p:spPr>
        <p:txBody>
          <a:bodyPr anchorCtr="0" anchor="t" bIns="45700" lIns="91425" spcFirstLastPara="1" rIns="91425" wrap="square" tIns="45700">
            <a:noAutofit/>
          </a:bodyPr>
          <a:lstStyle/>
          <a:p>
            <a:pPr indent="-355600" lvl="0" marL="457200" rtl="0" algn="l">
              <a:spcBef>
                <a:spcPts val="750"/>
              </a:spcBef>
              <a:spcAft>
                <a:spcPts val="0"/>
              </a:spcAft>
              <a:buSzPts val="2000"/>
              <a:buChar char="•"/>
            </a:pPr>
            <a:r>
              <a:rPr lang="en-US" sz="2000"/>
              <a:t>BMS reduces power input at high </a:t>
            </a:r>
            <a:r>
              <a:rPr lang="en-US" sz="2000"/>
              <a:t>temperatures</a:t>
            </a:r>
            <a:r>
              <a:rPr lang="en-US" sz="2000"/>
              <a:t> to avoid </a:t>
            </a:r>
            <a:r>
              <a:rPr lang="en-US" sz="2000"/>
              <a:t>damage</a:t>
            </a:r>
            <a:r>
              <a:rPr lang="en-US" sz="2000"/>
              <a:t> </a:t>
            </a:r>
            <a:endParaRPr sz="2000"/>
          </a:p>
        </p:txBody>
      </p:sp>
      <p:sp>
        <p:nvSpPr>
          <p:cNvPr id="139" name="Google Shape;139;g35e67d37445_1_38"/>
          <p:cNvSpPr txBox="1"/>
          <p:nvPr>
            <p:ph type="title"/>
          </p:nvPr>
        </p:nvSpPr>
        <p:spPr>
          <a:xfrm>
            <a:off x="324850" y="207275"/>
            <a:ext cx="8134500" cy="5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Speed </a:t>
            </a:r>
            <a:r>
              <a:rPr b="1" lang="en-US"/>
              <a:t>vs. Temperatures </a:t>
            </a:r>
            <a:endParaRPr b="1"/>
          </a:p>
        </p:txBody>
      </p:sp>
      <p:sp>
        <p:nvSpPr>
          <p:cNvPr id="140" name="Google Shape;140;g35e67d37445_1_38"/>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141" name="Google Shape;141;g35e67d37445_1_38" title="Screenshot 1446-09-29 at 5.19.39 PM.png"/>
          <p:cNvPicPr preferRelativeResize="0"/>
          <p:nvPr/>
        </p:nvPicPr>
        <p:blipFill rotWithShape="1">
          <a:blip r:embed="rId3">
            <a:alphaModFix/>
          </a:blip>
          <a:srcRect b="0" l="0" r="0" t="5731"/>
          <a:stretch/>
        </p:blipFill>
        <p:spPr>
          <a:xfrm>
            <a:off x="3370500" y="790650"/>
            <a:ext cx="5273575" cy="3639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5e67d37445_1_60"/>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000"/>
              <a:t>Thermal runaway </a:t>
            </a:r>
            <a:r>
              <a:rPr lang="en-US" sz="2000"/>
              <a:t>(Slow-Moving Cancer) </a:t>
            </a:r>
            <a:r>
              <a:rPr lang="en-US" sz="2000"/>
              <a:t>occurs when a battery’s internal temperature rises uncontrollably, potentially leading to fire or explosion. Although rare, it becomes more likely when the battery is already weakened by extended heat exposure. At temperatures above 60°C, even minor triggers (e.g., manufacturing defects or voltage imbalances) can initiate thermal runaway. In Saudi Arabia’s climate, prolonged exposure to ~50°C ambient heat can cause:</a:t>
            </a:r>
            <a:endParaRPr sz="2000"/>
          </a:p>
          <a:p>
            <a:pPr indent="-355600" lvl="0" marL="457200" rtl="0" algn="just">
              <a:lnSpc>
                <a:spcPct val="115000"/>
              </a:lnSpc>
              <a:spcBef>
                <a:spcPts val="1200"/>
              </a:spcBef>
              <a:spcAft>
                <a:spcPts val="0"/>
              </a:spcAft>
              <a:buSzPts val="2000"/>
              <a:buChar char="●"/>
            </a:pPr>
            <a:r>
              <a:rPr lang="en-US" sz="2000"/>
              <a:t>Internal short circuits</a:t>
            </a:r>
            <a:endParaRPr sz="2000"/>
          </a:p>
          <a:p>
            <a:pPr indent="-355600" lvl="0" marL="457200" rtl="0" algn="just">
              <a:lnSpc>
                <a:spcPct val="115000"/>
              </a:lnSpc>
              <a:spcBef>
                <a:spcPts val="0"/>
              </a:spcBef>
              <a:spcAft>
                <a:spcPts val="0"/>
              </a:spcAft>
              <a:buSzPts val="2000"/>
              <a:buChar char="●"/>
            </a:pPr>
            <a:r>
              <a:rPr lang="en-US" sz="2000"/>
              <a:t>Cell swelling</a:t>
            </a:r>
            <a:endParaRPr sz="2000"/>
          </a:p>
          <a:p>
            <a:pPr indent="-355600" lvl="0" marL="457200" rtl="0" algn="just">
              <a:lnSpc>
                <a:spcPct val="115000"/>
              </a:lnSpc>
              <a:spcBef>
                <a:spcPts val="0"/>
              </a:spcBef>
              <a:spcAft>
                <a:spcPts val="0"/>
              </a:spcAft>
              <a:buSzPts val="2000"/>
              <a:buChar char="●"/>
            </a:pPr>
            <a:r>
              <a:rPr lang="en-US" sz="2000"/>
              <a:t>Gas buildup inside battery cells</a:t>
            </a:r>
            <a:endParaRPr sz="2000"/>
          </a:p>
        </p:txBody>
      </p:sp>
      <p:sp>
        <p:nvSpPr>
          <p:cNvPr id="148" name="Google Shape;148;g35e67d37445_1_60"/>
          <p:cNvSpPr txBox="1"/>
          <p:nvPr>
            <p:ph type="title"/>
          </p:nvPr>
        </p:nvSpPr>
        <p:spPr>
          <a:xfrm>
            <a:off x="381000" y="229719"/>
            <a:ext cx="7886700" cy="51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Thermal Runaway </a:t>
            </a:r>
            <a:endParaRPr b="1"/>
          </a:p>
        </p:txBody>
      </p:sp>
      <p:sp>
        <p:nvSpPr>
          <p:cNvPr id="149" name="Google Shape;149;g35e67d37445_1_60"/>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5e67d37445_1_46"/>
          <p:cNvSpPr txBox="1"/>
          <p:nvPr>
            <p:ph idx="1" type="body"/>
          </p:nvPr>
        </p:nvSpPr>
        <p:spPr>
          <a:xfrm>
            <a:off x="381000" y="1822576"/>
            <a:ext cx="2574300" cy="1370100"/>
          </a:xfrm>
          <a:prstGeom prst="rect">
            <a:avLst/>
          </a:prstGeom>
        </p:spPr>
        <p:txBody>
          <a:bodyPr anchorCtr="0" anchor="t" bIns="45700" lIns="91425" spcFirstLastPara="1" rIns="91425" wrap="square" tIns="45700">
            <a:noAutofit/>
          </a:bodyPr>
          <a:lstStyle/>
          <a:p>
            <a:pPr indent="-361950" lvl="0" marL="457200" rtl="0" algn="l">
              <a:spcBef>
                <a:spcPts val="750"/>
              </a:spcBef>
              <a:spcAft>
                <a:spcPts val="0"/>
              </a:spcAft>
              <a:buSzPts val="2100"/>
              <a:buChar char="•"/>
            </a:pPr>
            <a:r>
              <a:rPr lang="en-US"/>
              <a:t>Safety risk increases rapidly above 50 C</a:t>
            </a:r>
            <a:endParaRPr/>
          </a:p>
        </p:txBody>
      </p:sp>
      <p:sp>
        <p:nvSpPr>
          <p:cNvPr id="156" name="Google Shape;156;g35e67d37445_1_46"/>
          <p:cNvSpPr txBox="1"/>
          <p:nvPr>
            <p:ph type="title"/>
          </p:nvPr>
        </p:nvSpPr>
        <p:spPr>
          <a:xfrm>
            <a:off x="381000" y="160500"/>
            <a:ext cx="8134200" cy="774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Thermal Runaway</a:t>
            </a:r>
            <a:endParaRPr/>
          </a:p>
        </p:txBody>
      </p:sp>
      <p:sp>
        <p:nvSpPr>
          <p:cNvPr id="157" name="Google Shape;157;g35e67d37445_1_46"/>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158" name="Google Shape;158;g35e67d37445_1_46" title="Screenshot 1446-09-29 at 5.23.21 PM.png"/>
          <p:cNvPicPr preferRelativeResize="0"/>
          <p:nvPr/>
        </p:nvPicPr>
        <p:blipFill rotWithShape="1">
          <a:blip r:embed="rId3">
            <a:alphaModFix/>
          </a:blip>
          <a:srcRect b="0" l="0" r="0" t="5740"/>
          <a:stretch/>
        </p:blipFill>
        <p:spPr>
          <a:xfrm>
            <a:off x="3415625" y="991525"/>
            <a:ext cx="5154702" cy="35628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5e7f4bd9b7_0_0"/>
          <p:cNvSpPr txBox="1"/>
          <p:nvPr>
            <p:ph type="title"/>
          </p:nvPr>
        </p:nvSpPr>
        <p:spPr>
          <a:xfrm>
            <a:off x="381000" y="274650"/>
            <a:ext cx="8694600" cy="5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Battery Failure Risks at Different </a:t>
            </a:r>
            <a:r>
              <a:rPr b="1" lang="en-US"/>
              <a:t>Temperatures</a:t>
            </a:r>
            <a:r>
              <a:rPr b="1" lang="en-US"/>
              <a:t> </a:t>
            </a:r>
            <a:endParaRPr b="1"/>
          </a:p>
        </p:txBody>
      </p:sp>
      <p:sp>
        <p:nvSpPr>
          <p:cNvPr id="165" name="Google Shape;165;g35e7f4bd9b7_0_0"/>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166" name="Google Shape;166;g35e7f4bd9b7_0_0"/>
          <p:cNvPicPr preferRelativeResize="0"/>
          <p:nvPr/>
        </p:nvPicPr>
        <p:blipFill rotWithShape="1">
          <a:blip r:embed="rId3">
            <a:alphaModFix/>
          </a:blip>
          <a:srcRect b="0" l="0" r="0" t="7089"/>
          <a:stretch/>
        </p:blipFill>
        <p:spPr>
          <a:xfrm>
            <a:off x="986513" y="952075"/>
            <a:ext cx="7170975" cy="36537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5ffd3aa229_0_41"/>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355600" lvl="0" marL="457200" rtl="0" algn="just">
              <a:spcBef>
                <a:spcPts val="750"/>
              </a:spcBef>
              <a:spcAft>
                <a:spcPts val="0"/>
              </a:spcAft>
              <a:buSzPts val="2000"/>
              <a:buChar char="•"/>
            </a:pPr>
            <a:r>
              <a:rPr lang="en-US" sz="2000"/>
              <a:t>EV integration is projected to increase electricity consumption in Saudi Arabia, this additional demand places greater pressure on the national power grid.</a:t>
            </a:r>
            <a:endParaRPr sz="2000"/>
          </a:p>
          <a:p>
            <a:pPr indent="-355600" lvl="0" marL="457200" rtl="0" algn="just">
              <a:spcBef>
                <a:spcPts val="0"/>
              </a:spcBef>
              <a:spcAft>
                <a:spcPts val="0"/>
              </a:spcAft>
              <a:buSzPts val="2000"/>
              <a:buChar char="•"/>
            </a:pPr>
            <a:r>
              <a:rPr lang="en-US" sz="2000"/>
              <a:t>The growing number of EVs necessitates comprehensive upgrades to energy infrastructure, and strategic planning is essential to ensure reliable power supply and avoid grid strain.</a:t>
            </a:r>
            <a:endParaRPr sz="2000"/>
          </a:p>
          <a:p>
            <a:pPr indent="-355600" lvl="0" marL="457200" rtl="0" algn="just">
              <a:spcBef>
                <a:spcPts val="0"/>
              </a:spcBef>
              <a:spcAft>
                <a:spcPts val="0"/>
              </a:spcAft>
              <a:buSzPts val="2000"/>
              <a:buChar char="•"/>
            </a:pPr>
            <a:r>
              <a:rPr lang="en-US" sz="2000"/>
              <a:t>Meanwhile, the</a:t>
            </a:r>
            <a:r>
              <a:rPr lang="en-US" sz="2000"/>
              <a:t> national grid is being prepared to support widespread EV adoption and future electrification goals.</a:t>
            </a:r>
            <a:endParaRPr sz="2000"/>
          </a:p>
        </p:txBody>
      </p:sp>
      <p:sp>
        <p:nvSpPr>
          <p:cNvPr id="173" name="Google Shape;173;g35ffd3aa229_0_41"/>
          <p:cNvSpPr txBox="1"/>
          <p:nvPr>
            <p:ph type="title"/>
          </p:nvPr>
        </p:nvSpPr>
        <p:spPr>
          <a:xfrm>
            <a:off x="450775" y="274650"/>
            <a:ext cx="8064600" cy="99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Preparing the Grid for EV Growth</a:t>
            </a:r>
            <a:endParaRPr b="1"/>
          </a:p>
        </p:txBody>
      </p:sp>
      <p:sp>
        <p:nvSpPr>
          <p:cNvPr id="174" name="Google Shape;174;g35ffd3aa229_0_41"/>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5e7f4bd9b7_0_14"/>
          <p:cNvSpPr txBox="1"/>
          <p:nvPr>
            <p:ph type="title"/>
          </p:nvPr>
        </p:nvSpPr>
        <p:spPr>
          <a:xfrm>
            <a:off x="380850" y="207250"/>
            <a:ext cx="8134500" cy="5160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A National Strategy for Green Mobility</a:t>
            </a:r>
            <a:endParaRPr b="1"/>
          </a:p>
          <a:p>
            <a:pPr indent="-342900" lvl="0" marL="457200" rtl="0" algn="just">
              <a:lnSpc>
                <a:spcPct val="115000"/>
              </a:lnSpc>
              <a:spcBef>
                <a:spcPts val="1200"/>
              </a:spcBef>
              <a:spcAft>
                <a:spcPts val="0"/>
              </a:spcAft>
              <a:buSzPts val="1800"/>
              <a:buFont typeface="Arial"/>
              <a:buChar char="●"/>
            </a:pPr>
            <a:r>
              <a:rPr b="1" lang="en-US" sz="1800">
                <a:latin typeface="Arial"/>
                <a:ea typeface="Arial"/>
                <a:cs typeface="Arial"/>
                <a:sym typeface="Arial"/>
              </a:rPr>
              <a:t>Mandated Target:</a:t>
            </a:r>
            <a:r>
              <a:rPr lang="en-US" sz="1800">
                <a:latin typeface="Arial"/>
                <a:ea typeface="Arial"/>
                <a:cs typeface="Arial"/>
                <a:sym typeface="Arial"/>
              </a:rPr>
              <a:t> 30% of vehicles in Riyadh to be electric by 2030</a:t>
            </a:r>
            <a:endParaRPr sz="1800">
              <a:latin typeface="Arial"/>
              <a:ea typeface="Arial"/>
              <a:cs typeface="Arial"/>
              <a:sym typeface="Arial"/>
            </a:endParaRPr>
          </a:p>
          <a:p>
            <a:pPr indent="-342900" lvl="0" marL="457200" rtl="0" algn="just">
              <a:lnSpc>
                <a:spcPct val="115000"/>
              </a:lnSpc>
              <a:spcBef>
                <a:spcPts val="0"/>
              </a:spcBef>
              <a:spcAft>
                <a:spcPts val="0"/>
              </a:spcAft>
              <a:buSzPts val="1800"/>
              <a:buFont typeface="Arial"/>
              <a:buChar char="●"/>
            </a:pPr>
            <a:r>
              <a:rPr b="1" lang="en-US" sz="1800">
                <a:latin typeface="Arial"/>
                <a:ea typeface="Arial"/>
                <a:cs typeface="Arial"/>
                <a:sym typeface="Arial"/>
              </a:rPr>
              <a:t>Long-Term Objective:</a:t>
            </a:r>
            <a:r>
              <a:rPr lang="en-US" sz="1800">
                <a:latin typeface="Arial"/>
                <a:ea typeface="Arial"/>
                <a:cs typeface="Arial"/>
                <a:sym typeface="Arial"/>
              </a:rPr>
              <a:t> Adoption of more than 3 million EVs across Saudi Arabia by 2035</a:t>
            </a:r>
            <a:endParaRPr sz="1800">
              <a:latin typeface="Arial"/>
              <a:ea typeface="Arial"/>
              <a:cs typeface="Arial"/>
              <a:sym typeface="Arial"/>
            </a:endParaRPr>
          </a:p>
          <a:p>
            <a:pPr indent="-342900" lvl="0" marL="457200" rtl="0" algn="just">
              <a:lnSpc>
                <a:spcPct val="115000"/>
              </a:lnSpc>
              <a:spcBef>
                <a:spcPts val="0"/>
              </a:spcBef>
              <a:spcAft>
                <a:spcPts val="0"/>
              </a:spcAft>
              <a:buSzPts val="1800"/>
              <a:buFont typeface="Arial"/>
              <a:buChar char="●"/>
            </a:pPr>
            <a:r>
              <a:rPr b="1" lang="en-US" sz="1800">
                <a:latin typeface="Arial"/>
                <a:ea typeface="Arial"/>
                <a:cs typeface="Arial"/>
                <a:sym typeface="Arial"/>
              </a:rPr>
              <a:t>Charging Infrastructure Demand:</a:t>
            </a:r>
            <a:endParaRPr b="1" sz="1800">
              <a:latin typeface="Arial"/>
              <a:ea typeface="Arial"/>
              <a:cs typeface="Arial"/>
              <a:sym typeface="Arial"/>
            </a:endParaRPr>
          </a:p>
          <a:p>
            <a:pPr indent="-342900" lvl="1" marL="914400" rtl="0" algn="just">
              <a:lnSpc>
                <a:spcPct val="115000"/>
              </a:lnSpc>
              <a:spcBef>
                <a:spcPts val="0"/>
              </a:spcBef>
              <a:spcAft>
                <a:spcPts val="0"/>
              </a:spcAft>
              <a:buClr>
                <a:schemeClr val="dk1"/>
              </a:buClr>
              <a:buSzPts val="1800"/>
              <a:buChar char="○"/>
            </a:pPr>
            <a:r>
              <a:rPr lang="en-US">
                <a:solidFill>
                  <a:schemeClr val="dk1"/>
                </a:solidFill>
              </a:rPr>
              <a:t>Estimated 30,000–34,000 public charging stations required by 2030</a:t>
            </a:r>
            <a:endParaRPr>
              <a:solidFill>
                <a:schemeClr val="dk1"/>
              </a:solidFill>
            </a:endParaRPr>
          </a:p>
          <a:p>
            <a:pPr indent="-342900" lvl="1" marL="914400" rtl="0" algn="just">
              <a:lnSpc>
                <a:spcPct val="115000"/>
              </a:lnSpc>
              <a:spcBef>
                <a:spcPts val="0"/>
              </a:spcBef>
              <a:spcAft>
                <a:spcPts val="0"/>
              </a:spcAft>
              <a:buClr>
                <a:schemeClr val="dk1"/>
              </a:buClr>
              <a:buSzPts val="1800"/>
              <a:buChar char="○"/>
            </a:pPr>
            <a:r>
              <a:rPr lang="en-US">
                <a:solidFill>
                  <a:schemeClr val="dk1"/>
                </a:solidFill>
              </a:rPr>
              <a:t>Over 5,000 fast-charging points to be deployed under EVIQ by 2030</a:t>
            </a:r>
            <a:endParaRPr/>
          </a:p>
        </p:txBody>
      </p:sp>
      <p:sp>
        <p:nvSpPr>
          <p:cNvPr id="181" name="Google Shape;181;g35e7f4bd9b7_0_14"/>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pic>
        <p:nvPicPr>
          <p:cNvPr id="36" name="Google Shape;36;p2" title="CEER_-_English_Logo.png"/>
          <p:cNvPicPr preferRelativeResize="0"/>
          <p:nvPr>
            <p:ph idx="2" type="pic"/>
          </p:nvPr>
        </p:nvPicPr>
        <p:blipFill rotWithShape="1">
          <a:blip r:embed="rId3">
            <a:alphaModFix/>
          </a:blip>
          <a:srcRect b="0" l="4562" r="4553" t="0"/>
          <a:stretch/>
        </p:blipFill>
        <p:spPr>
          <a:xfrm>
            <a:off x="7653925" y="4207575"/>
            <a:ext cx="1263601" cy="774599"/>
          </a:xfrm>
          <a:prstGeom prst="rect">
            <a:avLst/>
          </a:prstGeom>
          <a:noFill/>
          <a:ln>
            <a:noFill/>
          </a:ln>
        </p:spPr>
      </p:pic>
      <p:sp>
        <p:nvSpPr>
          <p:cNvPr id="37" name="Google Shape;37;p2"/>
          <p:cNvSpPr txBox="1"/>
          <p:nvPr>
            <p:ph type="ctrTitle"/>
          </p:nvPr>
        </p:nvSpPr>
        <p:spPr>
          <a:xfrm>
            <a:off x="506850" y="2173850"/>
            <a:ext cx="8355600" cy="10158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300"/>
              </a:spcAft>
              <a:buClr>
                <a:schemeClr val="dk1"/>
              </a:buClr>
              <a:buSzPts val="990"/>
              <a:buFont typeface="Arial"/>
              <a:buNone/>
            </a:pPr>
            <a:r>
              <a:rPr lang="en-US" sz="3300"/>
              <a:t>Impact of Extreme Temperatures on EVs in </a:t>
            </a:r>
            <a:r>
              <a:rPr lang="en-US" sz="3000"/>
              <a:t>Kingdom of Saudi Arabia (KSA)</a:t>
            </a:r>
            <a:endParaRPr sz="4300"/>
          </a:p>
        </p:txBody>
      </p:sp>
      <p:sp>
        <p:nvSpPr>
          <p:cNvPr id="38" name="Google Shape;38;p2"/>
          <p:cNvSpPr txBox="1"/>
          <p:nvPr>
            <p:ph idx="1" type="subTitle"/>
          </p:nvPr>
        </p:nvSpPr>
        <p:spPr>
          <a:xfrm>
            <a:off x="506850" y="3250975"/>
            <a:ext cx="6873000" cy="12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600"/>
              </a:spcBef>
              <a:spcAft>
                <a:spcPts val="400"/>
              </a:spcAft>
              <a:buClr>
                <a:schemeClr val="dk1"/>
              </a:buClr>
              <a:buSzPts val="1100"/>
              <a:buFont typeface="Arial"/>
              <a:buNone/>
            </a:pPr>
            <a:r>
              <a:rPr lang="en-US" sz="2100">
                <a:solidFill>
                  <a:srgbClr val="434343"/>
                </a:solidFill>
              </a:rPr>
              <a:t>Lama Mohammed A Bedywi, Haneen Radi A AlJuhani, Dr. Bashar S. AbdulNour</a:t>
            </a:r>
            <a:endParaRPr sz="2100"/>
          </a:p>
        </p:txBody>
      </p:sp>
      <p:pic>
        <p:nvPicPr>
          <p:cNvPr id="39" name="Google Shape;39;p2" title="logo-kettering-university-min.jpg"/>
          <p:cNvPicPr preferRelativeResize="0"/>
          <p:nvPr>
            <p:ph idx="2" type="pic"/>
          </p:nvPr>
        </p:nvPicPr>
        <p:blipFill rotWithShape="1">
          <a:blip r:embed="rId4">
            <a:alphaModFix/>
          </a:blip>
          <a:srcRect b="13992" l="0" r="0" t="13992"/>
          <a:stretch/>
        </p:blipFill>
        <p:spPr>
          <a:xfrm>
            <a:off x="6390325" y="4207575"/>
            <a:ext cx="1263601" cy="774600"/>
          </a:xfrm>
          <a:prstGeom prst="rect">
            <a:avLst/>
          </a:prstGeom>
          <a:noFill/>
          <a:ln>
            <a:noFill/>
          </a:ln>
        </p:spPr>
      </p:pic>
      <p:cxnSp>
        <p:nvCxnSpPr>
          <p:cNvPr id="40" name="Google Shape;40;p2"/>
          <p:cNvCxnSpPr/>
          <p:nvPr/>
        </p:nvCxnSpPr>
        <p:spPr>
          <a:xfrm>
            <a:off x="7593275" y="4068650"/>
            <a:ext cx="11100" cy="11007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5e7f4bd9b7_0_21"/>
          <p:cNvSpPr txBox="1"/>
          <p:nvPr>
            <p:ph type="title"/>
          </p:nvPr>
        </p:nvSpPr>
        <p:spPr>
          <a:xfrm>
            <a:off x="381000" y="194175"/>
            <a:ext cx="8134200" cy="596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Building a Zero-Emission Mobility Ecosystem</a:t>
            </a:r>
            <a:endParaRPr b="1"/>
          </a:p>
          <a:p>
            <a:pPr indent="-342900" lvl="0" marL="457200" rtl="0" algn="just">
              <a:lnSpc>
                <a:spcPct val="115000"/>
              </a:lnSpc>
              <a:spcBef>
                <a:spcPts val="1200"/>
              </a:spcBef>
              <a:spcAft>
                <a:spcPts val="0"/>
              </a:spcAft>
              <a:buSzPts val="1800"/>
              <a:buFont typeface="Arial"/>
              <a:buChar char="●"/>
            </a:pPr>
            <a:r>
              <a:rPr b="1" lang="en-US" sz="1800">
                <a:latin typeface="Arial"/>
                <a:ea typeface="Arial"/>
                <a:cs typeface="Arial"/>
                <a:sym typeface="Arial"/>
              </a:rPr>
              <a:t>NEOM Overview:</a:t>
            </a:r>
            <a:r>
              <a:rPr lang="en-US" sz="1800">
                <a:latin typeface="Arial"/>
                <a:ea typeface="Arial"/>
                <a:cs typeface="Arial"/>
                <a:sym typeface="Arial"/>
              </a:rPr>
              <a:t> $500B smart city powered entirely by renewable energy sources.</a:t>
            </a:r>
            <a:endParaRPr sz="1800">
              <a:latin typeface="Arial"/>
              <a:ea typeface="Arial"/>
              <a:cs typeface="Arial"/>
              <a:sym typeface="Arial"/>
            </a:endParaRPr>
          </a:p>
          <a:p>
            <a:pPr indent="-342900" lvl="0" marL="457200" rtl="0" algn="just">
              <a:lnSpc>
                <a:spcPct val="115000"/>
              </a:lnSpc>
              <a:spcBef>
                <a:spcPts val="0"/>
              </a:spcBef>
              <a:spcAft>
                <a:spcPts val="0"/>
              </a:spcAft>
              <a:buSzPts val="1800"/>
              <a:buFont typeface="Arial"/>
              <a:buChar char="●"/>
            </a:pPr>
            <a:r>
              <a:rPr b="1" lang="en-US" sz="1800">
                <a:latin typeface="Arial"/>
                <a:ea typeface="Arial"/>
                <a:cs typeface="Arial"/>
                <a:sym typeface="Arial"/>
              </a:rPr>
              <a:t>The LINE:</a:t>
            </a:r>
            <a:r>
              <a:rPr lang="en-US" sz="1800">
                <a:latin typeface="Arial"/>
                <a:ea typeface="Arial"/>
                <a:cs typeface="Arial"/>
                <a:sym typeface="Arial"/>
              </a:rPr>
              <a:t> A 170 km futuristic city designed with zero-car streets, relying on electric, autonomous transit:</a:t>
            </a:r>
            <a:endParaRPr sz="1800">
              <a:latin typeface="Arial"/>
              <a:ea typeface="Arial"/>
              <a:cs typeface="Arial"/>
              <a:sym typeface="Arial"/>
            </a:endParaRPr>
          </a:p>
          <a:p>
            <a:pPr indent="-342900" lvl="1" marL="914400" rtl="0" algn="just">
              <a:lnSpc>
                <a:spcPct val="115000"/>
              </a:lnSpc>
              <a:spcBef>
                <a:spcPts val="0"/>
              </a:spcBef>
              <a:spcAft>
                <a:spcPts val="0"/>
              </a:spcAft>
              <a:buClr>
                <a:schemeClr val="dk1"/>
              </a:buClr>
              <a:buSzPts val="1800"/>
              <a:buChar char="○"/>
            </a:pPr>
            <a:r>
              <a:rPr lang="en-US">
                <a:solidFill>
                  <a:schemeClr val="dk1"/>
                </a:solidFill>
              </a:rPr>
              <a:t>Underground high-speed electric rail</a:t>
            </a:r>
            <a:endParaRPr>
              <a:solidFill>
                <a:schemeClr val="dk1"/>
              </a:solidFill>
            </a:endParaRPr>
          </a:p>
          <a:p>
            <a:pPr indent="-342900" lvl="1" marL="914400" rtl="0" algn="just">
              <a:lnSpc>
                <a:spcPct val="115000"/>
              </a:lnSpc>
              <a:spcBef>
                <a:spcPts val="0"/>
              </a:spcBef>
              <a:spcAft>
                <a:spcPts val="0"/>
              </a:spcAft>
              <a:buClr>
                <a:schemeClr val="dk1"/>
              </a:buClr>
              <a:buSzPts val="1800"/>
              <a:buChar char="○"/>
            </a:pPr>
            <a:r>
              <a:rPr lang="en-US">
                <a:solidFill>
                  <a:schemeClr val="dk1"/>
                </a:solidFill>
              </a:rPr>
              <a:t>Autonomous shuttles and micro-mobility options</a:t>
            </a:r>
            <a:endParaRPr>
              <a:solidFill>
                <a:schemeClr val="dk1"/>
              </a:solidFill>
            </a:endParaRPr>
          </a:p>
          <a:p>
            <a:pPr indent="-342900" lvl="1" marL="914400" rtl="0" algn="just">
              <a:lnSpc>
                <a:spcPct val="115000"/>
              </a:lnSpc>
              <a:spcBef>
                <a:spcPts val="0"/>
              </a:spcBef>
              <a:spcAft>
                <a:spcPts val="0"/>
              </a:spcAft>
              <a:buClr>
                <a:schemeClr val="dk1"/>
              </a:buClr>
              <a:buSzPts val="1800"/>
              <a:buChar char="○"/>
            </a:pPr>
            <a:r>
              <a:rPr lang="en-US">
                <a:solidFill>
                  <a:schemeClr val="dk1"/>
                </a:solidFill>
              </a:rPr>
              <a:t>Grid-tied EV charging embedded within transit hubs</a:t>
            </a:r>
            <a:endParaRPr sz="1800">
              <a:latin typeface="Arial"/>
              <a:ea typeface="Arial"/>
              <a:cs typeface="Arial"/>
              <a:sym typeface="Arial"/>
            </a:endParaRPr>
          </a:p>
          <a:p>
            <a:pPr indent="-342900" lvl="0" marL="457200" rtl="0" algn="just">
              <a:lnSpc>
                <a:spcPct val="115000"/>
              </a:lnSpc>
              <a:spcBef>
                <a:spcPts val="0"/>
              </a:spcBef>
              <a:spcAft>
                <a:spcPts val="0"/>
              </a:spcAft>
              <a:buSzPts val="1800"/>
              <a:buFont typeface="Arial"/>
              <a:buChar char="●"/>
            </a:pPr>
            <a:r>
              <a:rPr b="1" lang="en-US" sz="1800">
                <a:latin typeface="Arial"/>
                <a:ea typeface="Arial"/>
                <a:cs typeface="Arial"/>
                <a:sym typeface="Arial"/>
              </a:rPr>
              <a:t>EV Integration:</a:t>
            </a:r>
            <a:r>
              <a:rPr lang="en-US" sz="1800">
                <a:latin typeface="Arial"/>
                <a:ea typeface="Arial"/>
                <a:cs typeface="Arial"/>
                <a:sym typeface="Arial"/>
              </a:rPr>
              <a:t> The infrastructure of NEOM and The LINE is designed to optimize the performance and charging conditions of EVs in high-temperature environments, mitigating risks associated with lithium-ion battery stress.</a:t>
            </a:r>
            <a:endParaRPr sz="1800">
              <a:latin typeface="Arial"/>
              <a:ea typeface="Arial"/>
              <a:cs typeface="Arial"/>
              <a:sym typeface="Arial"/>
            </a:endParaRPr>
          </a:p>
        </p:txBody>
      </p:sp>
      <p:sp>
        <p:nvSpPr>
          <p:cNvPr id="188" name="Google Shape;188;g35e7f4bd9b7_0_21"/>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5ffd3aa229_0_48"/>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SzPts val="1800"/>
              <a:buChar char="●"/>
            </a:pPr>
            <a:r>
              <a:rPr b="1" lang="en-US" sz="1800"/>
              <a:t>Target:</a:t>
            </a:r>
            <a:r>
              <a:rPr lang="en-US" sz="1800"/>
              <a:t> Deploy over 5,000 fast-charging stations in more than 1,000 locations by 2030</a:t>
            </a:r>
            <a:endParaRPr sz="1800"/>
          </a:p>
          <a:p>
            <a:pPr indent="-342900" lvl="0" marL="457200" rtl="0" algn="l">
              <a:lnSpc>
                <a:spcPct val="115000"/>
              </a:lnSpc>
              <a:spcBef>
                <a:spcPts val="0"/>
              </a:spcBef>
              <a:spcAft>
                <a:spcPts val="0"/>
              </a:spcAft>
              <a:buSzPts val="1800"/>
              <a:buChar char="●"/>
            </a:pPr>
            <a:r>
              <a:rPr b="1" lang="en-US" sz="1800"/>
              <a:t>Focus Areas:</a:t>
            </a:r>
            <a:endParaRPr b="1" sz="1800"/>
          </a:p>
          <a:p>
            <a:pPr indent="-342900" lvl="1" marL="914400" rtl="0" algn="l">
              <a:lnSpc>
                <a:spcPct val="115000"/>
              </a:lnSpc>
              <a:spcBef>
                <a:spcPts val="0"/>
              </a:spcBef>
              <a:spcAft>
                <a:spcPts val="0"/>
              </a:spcAft>
              <a:buSzPts val="1800"/>
              <a:buChar char="○"/>
            </a:pPr>
            <a:r>
              <a:rPr lang="en-US"/>
              <a:t>Intercity corridors</a:t>
            </a:r>
            <a:endParaRPr/>
          </a:p>
          <a:p>
            <a:pPr indent="-342900" lvl="1" marL="914400" rtl="0" algn="l">
              <a:lnSpc>
                <a:spcPct val="115000"/>
              </a:lnSpc>
              <a:spcBef>
                <a:spcPts val="0"/>
              </a:spcBef>
              <a:spcAft>
                <a:spcPts val="0"/>
              </a:spcAft>
              <a:buSzPts val="1800"/>
              <a:buChar char="○"/>
            </a:pPr>
            <a:r>
              <a:rPr lang="en-US"/>
              <a:t>Urban commercial centers</a:t>
            </a:r>
            <a:endParaRPr/>
          </a:p>
          <a:p>
            <a:pPr indent="-342900" lvl="1" marL="914400" rtl="0" algn="l">
              <a:lnSpc>
                <a:spcPct val="115000"/>
              </a:lnSpc>
              <a:spcBef>
                <a:spcPts val="0"/>
              </a:spcBef>
              <a:spcAft>
                <a:spcPts val="0"/>
              </a:spcAft>
              <a:buSzPts val="1800"/>
              <a:buChar char="○"/>
            </a:pPr>
            <a:r>
              <a:rPr lang="en-US"/>
              <a:t>Airports and logistics hubs</a:t>
            </a:r>
            <a:endParaRPr/>
          </a:p>
        </p:txBody>
      </p:sp>
      <p:sp>
        <p:nvSpPr>
          <p:cNvPr id="195" name="Google Shape;195;g35ffd3aa229_0_48"/>
          <p:cNvSpPr txBox="1"/>
          <p:nvPr>
            <p:ph type="title"/>
          </p:nvPr>
        </p:nvSpPr>
        <p:spPr>
          <a:xfrm>
            <a:off x="381000" y="171725"/>
            <a:ext cx="8907900" cy="5727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a:t>EVIQ</a:t>
            </a:r>
            <a:r>
              <a:rPr b="1" lang="en-US"/>
              <a:t>: Backbone of the Public Charging Ecosystem</a:t>
            </a:r>
            <a:endParaRPr b="1"/>
          </a:p>
        </p:txBody>
      </p:sp>
      <p:pic>
        <p:nvPicPr>
          <p:cNvPr id="196" name="Google Shape;196;g35ffd3aa229_0_48" title="Screenshot 1446-10-02 at 3.46.35 PM.png"/>
          <p:cNvPicPr preferRelativeResize="0"/>
          <p:nvPr/>
        </p:nvPicPr>
        <p:blipFill>
          <a:blip r:embed="rId3">
            <a:alphaModFix/>
          </a:blip>
          <a:stretch>
            <a:fillRect/>
          </a:stretch>
        </p:blipFill>
        <p:spPr>
          <a:xfrm>
            <a:off x="1124600" y="2881200"/>
            <a:ext cx="3338499" cy="1841299"/>
          </a:xfrm>
          <a:prstGeom prst="rect">
            <a:avLst/>
          </a:prstGeom>
          <a:noFill/>
          <a:ln>
            <a:noFill/>
          </a:ln>
        </p:spPr>
      </p:pic>
      <p:pic>
        <p:nvPicPr>
          <p:cNvPr id="197" name="Google Shape;197;g35ffd3aa229_0_48" title="Screenshot 1446-10-02 at 3.46.46 PM.png"/>
          <p:cNvPicPr preferRelativeResize="0"/>
          <p:nvPr/>
        </p:nvPicPr>
        <p:blipFill>
          <a:blip r:embed="rId4">
            <a:alphaModFix/>
          </a:blip>
          <a:stretch>
            <a:fillRect/>
          </a:stretch>
        </p:blipFill>
        <p:spPr>
          <a:xfrm>
            <a:off x="4968875" y="2881200"/>
            <a:ext cx="3343149" cy="1841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5ffd3aa229_0_57"/>
          <p:cNvSpPr txBox="1"/>
          <p:nvPr>
            <p:ph idx="1" type="body"/>
          </p:nvPr>
        </p:nvSpPr>
        <p:spPr>
          <a:xfrm>
            <a:off x="381000" y="931925"/>
            <a:ext cx="8503800" cy="3694200"/>
          </a:xfrm>
          <a:prstGeom prst="rect">
            <a:avLst/>
          </a:prstGeom>
        </p:spPr>
        <p:txBody>
          <a:bodyPr anchorCtr="0" anchor="t" bIns="45700" lIns="91425" spcFirstLastPara="1" rIns="91425" wrap="square" tIns="45700">
            <a:noAutofit/>
          </a:bodyPr>
          <a:lstStyle/>
          <a:p>
            <a:pPr indent="-342900" lvl="0" marL="457200" rtl="0" algn="just">
              <a:lnSpc>
                <a:spcPct val="115000"/>
              </a:lnSpc>
              <a:spcBef>
                <a:spcPts val="1200"/>
              </a:spcBef>
              <a:spcAft>
                <a:spcPts val="0"/>
              </a:spcAft>
              <a:buSzPts val="1800"/>
              <a:buChar char="●"/>
            </a:pPr>
            <a:r>
              <a:rPr b="1" lang="en-US" sz="1800"/>
              <a:t>First Saudi electric vehicle brand</a:t>
            </a:r>
            <a:r>
              <a:rPr lang="en-US" sz="1800"/>
              <a:t>, focused on smart, affordable, and climate-resilient EVs.</a:t>
            </a:r>
            <a:endParaRPr b="1" sz="1800"/>
          </a:p>
          <a:p>
            <a:pPr indent="-342900" lvl="0" marL="457200" rtl="0" algn="just">
              <a:lnSpc>
                <a:spcPct val="115000"/>
              </a:lnSpc>
              <a:spcBef>
                <a:spcPts val="0"/>
              </a:spcBef>
              <a:spcAft>
                <a:spcPts val="0"/>
              </a:spcAft>
              <a:buSzPts val="1800"/>
              <a:buChar char="●"/>
            </a:pPr>
            <a:r>
              <a:rPr lang="en-US" sz="1800"/>
              <a:t>Ceer will produce a range of fully electric sedans, SUVs, and compact city cars tailored to GCC conditions.</a:t>
            </a:r>
            <a:endParaRPr/>
          </a:p>
          <a:p>
            <a:pPr indent="-342900" lvl="0" marL="457200" rtl="0" algn="just">
              <a:lnSpc>
                <a:spcPct val="115000"/>
              </a:lnSpc>
              <a:spcBef>
                <a:spcPts val="0"/>
              </a:spcBef>
              <a:spcAft>
                <a:spcPts val="0"/>
              </a:spcAft>
              <a:buSzPts val="1800"/>
              <a:buChar char="●"/>
            </a:pPr>
            <a:r>
              <a:rPr lang="en-US" sz="1800"/>
              <a:t>Ceer vehicles will be equipped with lithium-ion battery packs optimized for high-temperature endurance and fast-charging cycles, supporting both AC and DC charging standards.</a:t>
            </a:r>
            <a:endParaRPr sz="1800"/>
          </a:p>
        </p:txBody>
      </p:sp>
      <p:sp>
        <p:nvSpPr>
          <p:cNvPr id="204" name="Google Shape;204;g35ffd3aa229_0_57"/>
          <p:cNvSpPr txBox="1"/>
          <p:nvPr>
            <p:ph type="title"/>
          </p:nvPr>
        </p:nvSpPr>
        <p:spPr>
          <a:xfrm>
            <a:off x="178725" y="182950"/>
            <a:ext cx="9144000" cy="6078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400"/>
              </a:spcAft>
              <a:buClr>
                <a:schemeClr val="dk1"/>
              </a:buClr>
              <a:buSzPts val="1100"/>
              <a:buFont typeface="Arial"/>
              <a:buNone/>
            </a:pPr>
            <a:r>
              <a:rPr b="1" lang="en-US"/>
              <a:t>CEER Motors – Saudi Arabia’s Domestic EV Pioneer</a:t>
            </a:r>
            <a:endParaRPr b="1"/>
          </a:p>
        </p:txBody>
      </p:sp>
      <p:sp>
        <p:nvSpPr>
          <p:cNvPr id="205" name="Google Shape;205;g35ffd3aa229_0_57"/>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5ffd3aa229_0_64"/>
          <p:cNvSpPr txBox="1"/>
          <p:nvPr>
            <p:ph type="title"/>
          </p:nvPr>
        </p:nvSpPr>
        <p:spPr>
          <a:xfrm>
            <a:off x="381000" y="205400"/>
            <a:ext cx="8134200" cy="106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Saudi Arabia EV Market</a:t>
            </a:r>
            <a:r>
              <a:rPr lang="en-US"/>
              <a:t> </a:t>
            </a:r>
            <a:endParaRPr/>
          </a:p>
        </p:txBody>
      </p:sp>
      <p:sp>
        <p:nvSpPr>
          <p:cNvPr id="212" name="Google Shape;212;g35ffd3aa229_0_64"/>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213" name="Google Shape;213;g35ffd3aa229_0_64" title="Screenshot 1446-10-02 at 4.09.07 PM.png"/>
          <p:cNvPicPr preferRelativeResize="0"/>
          <p:nvPr/>
        </p:nvPicPr>
        <p:blipFill rotWithShape="1">
          <a:blip r:embed="rId3">
            <a:alphaModFix/>
          </a:blip>
          <a:srcRect b="0" l="0" r="0" t="12319"/>
          <a:stretch/>
        </p:blipFill>
        <p:spPr>
          <a:xfrm>
            <a:off x="853275" y="803600"/>
            <a:ext cx="7527749" cy="38225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3693af1d93_2_1"/>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220" name="Google Shape;220;g33693af1d93_2_1"/>
          <p:cNvSpPr txBox="1"/>
          <p:nvPr>
            <p:ph type="title"/>
          </p:nvPr>
        </p:nvSpPr>
        <p:spPr>
          <a:xfrm>
            <a:off x="381000" y="81875"/>
            <a:ext cx="8134200" cy="708900"/>
          </a:xfrm>
          <a:prstGeom prst="rect">
            <a:avLst/>
          </a:prstGeom>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b="1" lang="en-US"/>
              <a:t>Saudi Arabia EV Market Analysis (2023-2030)</a:t>
            </a:r>
            <a:endParaRPr b="1"/>
          </a:p>
          <a:p>
            <a:pPr indent="0" lvl="0" marL="0" rtl="0" algn="l">
              <a:spcBef>
                <a:spcPts val="2300"/>
              </a:spcBef>
              <a:spcAft>
                <a:spcPts val="0"/>
              </a:spcAft>
              <a:buNone/>
            </a:pPr>
            <a:r>
              <a:t/>
            </a:r>
            <a:endParaRPr/>
          </a:p>
        </p:txBody>
      </p:sp>
      <p:sp>
        <p:nvSpPr>
          <p:cNvPr id="221" name="Google Shape;221;g33693af1d93_2_1"/>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222" name="Google Shape;222;g33693af1d93_2_1" title="Screenshot 1446-10-02 at 4.11.05 PM.png"/>
          <p:cNvPicPr preferRelativeResize="0"/>
          <p:nvPr/>
        </p:nvPicPr>
        <p:blipFill>
          <a:blip r:embed="rId3">
            <a:alphaModFix/>
          </a:blip>
          <a:stretch>
            <a:fillRect/>
          </a:stretch>
        </p:blipFill>
        <p:spPr>
          <a:xfrm>
            <a:off x="381000" y="1365137"/>
            <a:ext cx="4076024" cy="2827774"/>
          </a:xfrm>
          <a:prstGeom prst="rect">
            <a:avLst/>
          </a:prstGeom>
          <a:noFill/>
          <a:ln>
            <a:noFill/>
          </a:ln>
        </p:spPr>
      </p:pic>
      <p:pic>
        <p:nvPicPr>
          <p:cNvPr id="223" name="Google Shape;223;g33693af1d93_2_1" title="Screenshot 1446-10-02 at 4.12.56 PM.png"/>
          <p:cNvPicPr preferRelativeResize="0"/>
          <p:nvPr/>
        </p:nvPicPr>
        <p:blipFill>
          <a:blip r:embed="rId4">
            <a:alphaModFix/>
          </a:blip>
          <a:stretch>
            <a:fillRect/>
          </a:stretch>
        </p:blipFill>
        <p:spPr>
          <a:xfrm>
            <a:off x="4572000" y="1297763"/>
            <a:ext cx="4097868" cy="28277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3693af1d93_2_10"/>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230" name="Google Shape;230;g33693af1d93_2_10"/>
          <p:cNvSpPr txBox="1"/>
          <p:nvPr>
            <p:ph type="title"/>
          </p:nvPr>
        </p:nvSpPr>
        <p:spPr>
          <a:xfrm>
            <a:off x="381000" y="104350"/>
            <a:ext cx="8134500" cy="686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How Big is The EV Market in Saudi Arabia?</a:t>
            </a:r>
            <a:endParaRPr b="1"/>
          </a:p>
          <a:p>
            <a:pPr indent="0" lvl="0" marL="0" rtl="0" algn="l">
              <a:spcBef>
                <a:spcPts val="0"/>
              </a:spcBef>
              <a:spcAft>
                <a:spcPts val="0"/>
              </a:spcAft>
              <a:buNone/>
            </a:pPr>
            <a:r>
              <a:t/>
            </a:r>
            <a:endParaRPr/>
          </a:p>
        </p:txBody>
      </p:sp>
      <p:sp>
        <p:nvSpPr>
          <p:cNvPr id="231" name="Google Shape;231;g33693af1d93_2_10"/>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t/>
            </a:r>
            <a:endParaRPr/>
          </a:p>
        </p:txBody>
      </p:sp>
      <p:pic>
        <p:nvPicPr>
          <p:cNvPr id="232" name="Google Shape;232;g33693af1d93_2_10" title="Screenshot 1446-10-02 at 4.16.57 PM.png"/>
          <p:cNvPicPr preferRelativeResize="0"/>
          <p:nvPr/>
        </p:nvPicPr>
        <p:blipFill>
          <a:blip r:embed="rId3">
            <a:alphaModFix/>
          </a:blip>
          <a:stretch>
            <a:fillRect/>
          </a:stretch>
        </p:blipFill>
        <p:spPr>
          <a:xfrm>
            <a:off x="381000" y="1238750"/>
            <a:ext cx="3912899" cy="2837276"/>
          </a:xfrm>
          <a:prstGeom prst="rect">
            <a:avLst/>
          </a:prstGeom>
          <a:noFill/>
          <a:ln>
            <a:noFill/>
          </a:ln>
        </p:spPr>
      </p:pic>
      <p:pic>
        <p:nvPicPr>
          <p:cNvPr id="233" name="Google Shape;233;g33693af1d93_2_10" title="Screenshot 1446-10-02 at 4.16.49 PM.png"/>
          <p:cNvPicPr preferRelativeResize="0"/>
          <p:nvPr/>
        </p:nvPicPr>
        <p:blipFill>
          <a:blip r:embed="rId4">
            <a:alphaModFix/>
          </a:blip>
          <a:stretch>
            <a:fillRect/>
          </a:stretch>
        </p:blipFill>
        <p:spPr>
          <a:xfrm>
            <a:off x="4673500" y="1243750"/>
            <a:ext cx="3912900" cy="28272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3693af1d93_2_21"/>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240" name="Google Shape;240;g33693af1d93_2_21"/>
          <p:cNvSpPr txBox="1"/>
          <p:nvPr>
            <p:ph type="title"/>
          </p:nvPr>
        </p:nvSpPr>
        <p:spPr>
          <a:xfrm>
            <a:off x="381000" y="104350"/>
            <a:ext cx="8134500" cy="686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t>How Big is The EV Market in Saudi Arabia?</a:t>
            </a:r>
            <a:endParaRPr b="1"/>
          </a:p>
          <a:p>
            <a:pPr indent="0" lvl="0" marL="0" rtl="0" algn="l">
              <a:spcBef>
                <a:spcPts val="0"/>
              </a:spcBef>
              <a:spcAft>
                <a:spcPts val="0"/>
              </a:spcAft>
              <a:buNone/>
            </a:pPr>
            <a:r>
              <a:t/>
            </a:r>
            <a:endParaRPr/>
          </a:p>
        </p:txBody>
      </p:sp>
      <p:sp>
        <p:nvSpPr>
          <p:cNvPr id="241" name="Google Shape;241;g33693af1d93_2_21"/>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42" name="Google Shape;242;g33693af1d93_2_21" title="Screenshot 1446-10-02 at 4.17.10 PM.png"/>
          <p:cNvPicPr preferRelativeResize="0"/>
          <p:nvPr/>
        </p:nvPicPr>
        <p:blipFill>
          <a:blip r:embed="rId3">
            <a:alphaModFix/>
          </a:blip>
          <a:stretch>
            <a:fillRect/>
          </a:stretch>
        </p:blipFill>
        <p:spPr>
          <a:xfrm>
            <a:off x="317101" y="836550"/>
            <a:ext cx="8146448" cy="3840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3693af1d93_2_32"/>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342900" lvl="0" marL="457200" rtl="0" algn="just">
              <a:lnSpc>
                <a:spcPct val="115000"/>
              </a:lnSpc>
              <a:spcBef>
                <a:spcPts val="1200"/>
              </a:spcBef>
              <a:spcAft>
                <a:spcPts val="0"/>
              </a:spcAft>
              <a:buSzPts val="1800"/>
              <a:buChar char="•"/>
            </a:pPr>
            <a:r>
              <a:rPr lang="en-US" sz="1800"/>
              <a:t>Understanding how thermal conditions affect reliability, safety, and system efficiency is crucial for the sustainable development of the EV industry in Saudi Arabia. </a:t>
            </a:r>
            <a:endParaRPr sz="1800"/>
          </a:p>
          <a:p>
            <a:pPr indent="-342900" lvl="0" marL="457200" rtl="0" algn="just">
              <a:lnSpc>
                <a:spcPct val="115000"/>
              </a:lnSpc>
              <a:spcBef>
                <a:spcPts val="0"/>
              </a:spcBef>
              <a:spcAft>
                <a:spcPts val="0"/>
              </a:spcAft>
              <a:buSzPts val="1800"/>
              <a:buChar char="•"/>
            </a:pPr>
            <a:r>
              <a:rPr lang="en-US" sz="1800"/>
              <a:t>The thermal sensitivity of EV batteries presents a significant challenge to scaling up EV usage in KSA, where consistent performance and safety are essential for public trust and market stability. </a:t>
            </a:r>
            <a:endParaRPr sz="1800"/>
          </a:p>
          <a:p>
            <a:pPr indent="-342900" lvl="0" marL="457200" rtl="0" algn="just">
              <a:lnSpc>
                <a:spcPct val="115000"/>
              </a:lnSpc>
              <a:spcBef>
                <a:spcPts val="0"/>
              </a:spcBef>
              <a:spcAft>
                <a:spcPts val="0"/>
              </a:spcAft>
              <a:buSzPts val="1800"/>
              <a:buChar char="•"/>
            </a:pPr>
            <a:r>
              <a:rPr lang="en-US" sz="1800"/>
              <a:t>This study, along with strategic planning for infrastructure demand and the robust implementation of Saudi Arabia's EV charging plan, underscores the importance of climate-specific engineering as KSA advances towards its goals for clean energy and sustainable transportation.</a:t>
            </a:r>
            <a:endParaRPr sz="1800"/>
          </a:p>
          <a:p>
            <a:pPr indent="0" lvl="0" marL="0" rtl="0" algn="l">
              <a:spcBef>
                <a:spcPts val="1200"/>
              </a:spcBef>
              <a:spcAft>
                <a:spcPts val="0"/>
              </a:spcAft>
              <a:buNone/>
            </a:pPr>
            <a:r>
              <a:t/>
            </a:r>
            <a:endParaRPr/>
          </a:p>
        </p:txBody>
      </p:sp>
      <p:sp>
        <p:nvSpPr>
          <p:cNvPr id="249" name="Google Shape;249;g33693af1d93_2_32"/>
          <p:cNvSpPr txBox="1"/>
          <p:nvPr>
            <p:ph type="title"/>
          </p:nvPr>
        </p:nvSpPr>
        <p:spPr>
          <a:xfrm>
            <a:off x="381000" y="171725"/>
            <a:ext cx="8134200" cy="4941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400"/>
              </a:spcAft>
              <a:buClr>
                <a:schemeClr val="dk1"/>
              </a:buClr>
              <a:buSzPts val="1100"/>
              <a:buFont typeface="Arial"/>
              <a:buNone/>
            </a:pPr>
            <a:r>
              <a:rPr b="1" lang="en-US"/>
              <a:t>Conclusion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
          <p:cNvSpPr txBox="1"/>
          <p:nvPr>
            <p:ph type="title"/>
          </p:nvPr>
        </p:nvSpPr>
        <p:spPr>
          <a:xfrm>
            <a:off x="380999" y="273845"/>
            <a:ext cx="8369807" cy="4024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lang="en-US"/>
              <a:t>Guidelines</a:t>
            </a:r>
            <a:endParaRPr/>
          </a:p>
        </p:txBody>
      </p:sp>
      <p:sp>
        <p:nvSpPr>
          <p:cNvPr id="255" name="Google Shape;255;p3"/>
          <p:cNvSpPr txBox="1"/>
          <p:nvPr>
            <p:ph idx="1" type="body"/>
          </p:nvPr>
        </p:nvSpPr>
        <p:spPr>
          <a:xfrm>
            <a:off x="380999" y="931915"/>
            <a:ext cx="8369807" cy="3694307"/>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1800"/>
              <a:buChar char="•"/>
            </a:pPr>
            <a:r>
              <a:rPr lang="en-US" sz="1800"/>
              <a:t>Company logo may only be shown on the Cover slide </a:t>
            </a:r>
            <a:endParaRPr/>
          </a:p>
          <a:p>
            <a:pPr indent="-171450" lvl="0" marL="171450" rtl="0" algn="l">
              <a:lnSpc>
                <a:spcPct val="90000"/>
              </a:lnSpc>
              <a:spcBef>
                <a:spcPts val="750"/>
              </a:spcBef>
              <a:spcAft>
                <a:spcPts val="0"/>
              </a:spcAft>
              <a:buClr>
                <a:schemeClr val="dk1"/>
              </a:buClr>
              <a:buSzPts val="1800"/>
              <a:buChar char="•"/>
            </a:pPr>
            <a:r>
              <a:rPr lang="en-US" sz="1800"/>
              <a:t>Please use font size 16pt or larger </a:t>
            </a:r>
            <a:endParaRPr/>
          </a:p>
          <a:p>
            <a:pPr indent="-171450" lvl="0" marL="171450" rtl="0" algn="l">
              <a:lnSpc>
                <a:spcPct val="90000"/>
              </a:lnSpc>
              <a:spcBef>
                <a:spcPts val="750"/>
              </a:spcBef>
              <a:spcAft>
                <a:spcPts val="0"/>
              </a:spcAft>
              <a:buClr>
                <a:schemeClr val="dk1"/>
              </a:buClr>
              <a:buSzPts val="1800"/>
              <a:buChar char="•"/>
            </a:pPr>
            <a:r>
              <a:rPr lang="en-US" sz="1800"/>
              <a:t>Slides should not look like an outline. Use of charts, pictures and graphics to tell a story is strongly encouraged </a:t>
            </a:r>
            <a:endParaRPr/>
          </a:p>
          <a:p>
            <a:pPr indent="-171450" lvl="0" marL="171450" rtl="0" algn="l">
              <a:lnSpc>
                <a:spcPct val="90000"/>
              </a:lnSpc>
              <a:spcBef>
                <a:spcPts val="750"/>
              </a:spcBef>
              <a:spcAft>
                <a:spcPts val="0"/>
              </a:spcAft>
              <a:buClr>
                <a:schemeClr val="dk1"/>
              </a:buClr>
              <a:buSzPts val="1800"/>
              <a:buChar char="•"/>
            </a:pPr>
            <a:r>
              <a:rPr lang="en-US" sz="1800"/>
              <a:t>If bullets must be used, then no more than 3-5 bullets per slide is encouraged </a:t>
            </a:r>
            <a:endParaRPr/>
          </a:p>
          <a:p>
            <a:pPr indent="-171450" lvl="0" marL="171450" rtl="0" algn="l">
              <a:lnSpc>
                <a:spcPct val="90000"/>
              </a:lnSpc>
              <a:spcBef>
                <a:spcPts val="750"/>
              </a:spcBef>
              <a:spcAft>
                <a:spcPts val="0"/>
              </a:spcAft>
              <a:buClr>
                <a:schemeClr val="dk1"/>
              </a:buClr>
              <a:buSzPts val="1800"/>
              <a:buChar char="•"/>
            </a:pPr>
            <a:r>
              <a:rPr lang="en-US" sz="1800"/>
              <a:t>1-2 slides per minute is standard practice </a:t>
            </a:r>
            <a:endParaRPr/>
          </a:p>
          <a:p>
            <a:pPr indent="-171450" lvl="0" marL="171450" rtl="0" algn="l">
              <a:lnSpc>
                <a:spcPct val="90000"/>
              </a:lnSpc>
              <a:spcBef>
                <a:spcPts val="750"/>
              </a:spcBef>
              <a:spcAft>
                <a:spcPts val="0"/>
              </a:spcAft>
              <a:buClr>
                <a:schemeClr val="dk1"/>
              </a:buClr>
              <a:buSzPts val="1800"/>
              <a:buChar char="•"/>
            </a:pPr>
            <a:r>
              <a:rPr lang="en-US" sz="1800"/>
              <a:t>Where appropriate, please recognize contributors prior to the “Thank You” slide </a:t>
            </a:r>
            <a:br>
              <a:rPr lang="en-US" sz="1800"/>
            </a:br>
            <a:br>
              <a:rPr lang="en-US" sz="1800"/>
            </a:br>
            <a:r>
              <a:rPr lang="en-US" sz="1800"/>
              <a:t>REMEMBER - Science Not Communicated is Science Not Done </a:t>
            </a:r>
            <a:endParaRPr sz="1800"/>
          </a:p>
          <a:p>
            <a:pPr indent="-38100" lvl="0" marL="171450" rtl="0" algn="l">
              <a:lnSpc>
                <a:spcPct val="90000"/>
              </a:lnSpc>
              <a:spcBef>
                <a:spcPts val="750"/>
              </a:spcBef>
              <a:spcAft>
                <a:spcPts val="0"/>
              </a:spcAft>
              <a:buClr>
                <a:schemeClr val="dk1"/>
              </a:buClr>
              <a:buSzPts val="2100"/>
              <a:buNone/>
            </a:pPr>
            <a:r>
              <a:t/>
            </a:r>
            <a:endParaRPr/>
          </a:p>
        </p:txBody>
      </p:sp>
      <p:sp>
        <p:nvSpPr>
          <p:cNvPr id="256" name="Google Shape;256;p3"/>
          <p:cNvSpPr/>
          <p:nvPr/>
        </p:nvSpPr>
        <p:spPr>
          <a:xfrm>
            <a:off x="3028950" y="4797910"/>
            <a:ext cx="308610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
          <p:cNvSpPr txBox="1"/>
          <p:nvPr>
            <p:ph type="title"/>
          </p:nvPr>
        </p:nvSpPr>
        <p:spPr>
          <a:xfrm>
            <a:off x="380999" y="273845"/>
            <a:ext cx="8369807" cy="4024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lang="en-US"/>
              <a:t>Contact Info</a:t>
            </a:r>
            <a:endParaRPr/>
          </a:p>
        </p:txBody>
      </p:sp>
      <p:sp>
        <p:nvSpPr>
          <p:cNvPr id="262" name="Google Shape;262;p5"/>
          <p:cNvSpPr txBox="1"/>
          <p:nvPr>
            <p:ph idx="1" type="body"/>
          </p:nvPr>
        </p:nvSpPr>
        <p:spPr>
          <a:xfrm>
            <a:off x="380999" y="931915"/>
            <a:ext cx="8369807" cy="369430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None/>
            </a:pPr>
            <a:r>
              <a:rPr lang="en-US" sz="2667"/>
              <a:t>Thank you</a:t>
            </a:r>
            <a:endParaRPr/>
          </a:p>
          <a:p>
            <a:pPr indent="-457188" lvl="3" marL="848762" rtl="0" algn="l">
              <a:lnSpc>
                <a:spcPct val="90000"/>
              </a:lnSpc>
              <a:spcBef>
                <a:spcPts val="375"/>
              </a:spcBef>
              <a:spcAft>
                <a:spcPts val="0"/>
              </a:spcAft>
              <a:buClr>
                <a:schemeClr val="dk1"/>
              </a:buClr>
              <a:buSzPts val="2133"/>
              <a:buChar char="•"/>
            </a:pPr>
            <a:r>
              <a:rPr lang="en-US" sz="2000"/>
              <a:t>Lama Mohammed A Bedywi</a:t>
            </a:r>
            <a:endParaRPr sz="2000"/>
          </a:p>
          <a:p>
            <a:pPr indent="-457189" lvl="3" marL="848763" rtl="0" algn="l">
              <a:lnSpc>
                <a:spcPct val="90000"/>
              </a:lnSpc>
              <a:spcBef>
                <a:spcPts val="375"/>
              </a:spcBef>
              <a:spcAft>
                <a:spcPts val="0"/>
              </a:spcAft>
              <a:buClr>
                <a:schemeClr val="dk1"/>
              </a:buClr>
              <a:buSzPts val="2133"/>
              <a:buChar char="•"/>
            </a:pPr>
            <a:r>
              <a:rPr lang="en-US" sz="2133"/>
              <a:t>CEER Motors / Kettering University </a:t>
            </a:r>
            <a:endParaRPr/>
          </a:p>
          <a:p>
            <a:pPr indent="-457189" lvl="3" marL="848763" rtl="0" algn="l">
              <a:lnSpc>
                <a:spcPct val="90000"/>
              </a:lnSpc>
              <a:spcBef>
                <a:spcPts val="375"/>
              </a:spcBef>
              <a:spcAft>
                <a:spcPts val="0"/>
              </a:spcAft>
              <a:buClr>
                <a:schemeClr val="dk1"/>
              </a:buClr>
              <a:buSzPts val="2133"/>
              <a:buChar char="•"/>
            </a:pPr>
            <a:r>
              <a:rPr lang="en-US" sz="2133"/>
              <a:t>+18102503500</a:t>
            </a:r>
            <a:endParaRPr/>
          </a:p>
          <a:p>
            <a:pPr indent="-457189" lvl="3" marL="848763" rtl="0" algn="l">
              <a:lnSpc>
                <a:spcPct val="90000"/>
              </a:lnSpc>
              <a:spcBef>
                <a:spcPts val="375"/>
              </a:spcBef>
              <a:spcAft>
                <a:spcPts val="0"/>
              </a:spcAft>
              <a:buClr>
                <a:schemeClr val="dk1"/>
              </a:buClr>
              <a:buSzPts val="2133"/>
              <a:buChar char="•"/>
            </a:pPr>
            <a:r>
              <a:rPr lang="en-US" sz="2133"/>
              <a:t>Lamabedywi@gmail.com</a:t>
            </a:r>
            <a:endParaRPr sz="2133"/>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4"/>
          <p:cNvSpPr txBox="1"/>
          <p:nvPr>
            <p:ph type="title"/>
          </p:nvPr>
        </p:nvSpPr>
        <p:spPr>
          <a:xfrm>
            <a:off x="387099" y="217695"/>
            <a:ext cx="8369700" cy="40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a:t>Introduction</a:t>
            </a:r>
            <a:endParaRPr b="1"/>
          </a:p>
        </p:txBody>
      </p:sp>
      <p:sp>
        <p:nvSpPr>
          <p:cNvPr id="47" name="Google Shape;47;p4"/>
          <p:cNvSpPr txBox="1"/>
          <p:nvPr>
            <p:ph idx="1" type="body"/>
          </p:nvPr>
        </p:nvSpPr>
        <p:spPr>
          <a:xfrm>
            <a:off x="380999" y="931915"/>
            <a:ext cx="8369807" cy="3694307"/>
          </a:xfrm>
          <a:prstGeom prst="rect">
            <a:avLst/>
          </a:prstGeom>
          <a:noFill/>
          <a:ln>
            <a:noFill/>
          </a:ln>
        </p:spPr>
        <p:txBody>
          <a:bodyPr anchorCtr="0" anchor="t" bIns="45700" lIns="91425" spcFirstLastPara="1" rIns="91425" wrap="square" tIns="45700">
            <a:noAutofit/>
          </a:bodyPr>
          <a:lstStyle/>
          <a:p>
            <a:pPr indent="-355600" lvl="0" marL="457200" rtl="0" algn="just">
              <a:lnSpc>
                <a:spcPct val="115000"/>
              </a:lnSpc>
              <a:spcBef>
                <a:spcPts val="1200"/>
              </a:spcBef>
              <a:spcAft>
                <a:spcPts val="0"/>
              </a:spcAft>
              <a:buSzPts val="2000"/>
              <a:buChar char="•"/>
            </a:pPr>
            <a:r>
              <a:rPr lang="en-US" sz="2000"/>
              <a:t>The electric vehicle (EV) industry in the Kingdom of Saudi Arabia (KSA) is experiencing rapid growth, supported by companies such as CEER, Lucid, and Tesla. </a:t>
            </a:r>
            <a:endParaRPr sz="2000"/>
          </a:p>
          <a:p>
            <a:pPr indent="-355600" lvl="0" marL="457200" rtl="0" algn="just">
              <a:lnSpc>
                <a:spcPct val="115000"/>
              </a:lnSpc>
              <a:spcBef>
                <a:spcPts val="0"/>
              </a:spcBef>
              <a:spcAft>
                <a:spcPts val="0"/>
              </a:spcAft>
              <a:buSzPts val="2000"/>
              <a:buChar char="•"/>
            </a:pPr>
            <a:r>
              <a:rPr lang="en-US" sz="2000"/>
              <a:t>This presentation evaluates how extreme ambient temperatures, which can exceed 50°C in some regions of KSA during summer, affect EV battery performance and charging infrastructure. </a:t>
            </a:r>
            <a:endParaRPr sz="2000"/>
          </a:p>
        </p:txBody>
      </p:sp>
      <p:pic>
        <p:nvPicPr>
          <p:cNvPr id="48" name="Google Shape;48;p4" title="VecteezyCountry_Map-Saudi_Arabia-IllustrationFM0223_generated.jpg"/>
          <p:cNvPicPr preferRelativeResize="0"/>
          <p:nvPr/>
        </p:nvPicPr>
        <p:blipFill rotWithShape="1">
          <a:blip r:embed="rId3">
            <a:alphaModFix/>
          </a:blip>
          <a:srcRect b="11390" l="0" r="0" t="4106"/>
          <a:stretch/>
        </p:blipFill>
        <p:spPr>
          <a:xfrm>
            <a:off x="6167025" y="3168125"/>
            <a:ext cx="2650350" cy="1845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5f88ed0e6f_0_15"/>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Clr>
                <a:schemeClr val="dk1"/>
              </a:buClr>
              <a:buSzPts val="2000"/>
              <a:buFont typeface="Arial"/>
              <a:buChar char="●"/>
            </a:pPr>
            <a:r>
              <a:rPr lang="en-US" sz="2000"/>
              <a:t>Electric Vehicles (EVs) depend mainly on lithium-ion battery systems, which are extremely sensitive to temperature changes.</a:t>
            </a:r>
            <a:endParaRPr sz="2000"/>
          </a:p>
          <a:p>
            <a:pPr indent="0" lvl="0" marL="457200" rtl="0" algn="l">
              <a:lnSpc>
                <a:spcPct val="115000"/>
              </a:lnSpc>
              <a:spcBef>
                <a:spcPts val="0"/>
              </a:spcBef>
              <a:spcAft>
                <a:spcPts val="0"/>
              </a:spcAft>
              <a:buNone/>
            </a:pPr>
            <a:r>
              <a:t/>
            </a:r>
            <a:endParaRPr sz="2800"/>
          </a:p>
        </p:txBody>
      </p:sp>
      <p:sp>
        <p:nvSpPr>
          <p:cNvPr id="55" name="Google Shape;55;g35f88ed0e6f_0_15"/>
          <p:cNvSpPr txBox="1"/>
          <p:nvPr>
            <p:ph type="title"/>
          </p:nvPr>
        </p:nvSpPr>
        <p:spPr>
          <a:xfrm>
            <a:off x="381000" y="208775"/>
            <a:ext cx="8134500" cy="5820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a:t>Temperature in Saudi Arabia</a:t>
            </a:r>
            <a:endParaRPr b="1"/>
          </a:p>
        </p:txBody>
      </p:sp>
      <p:sp>
        <p:nvSpPr>
          <p:cNvPr id="56" name="Google Shape;56;g35f88ed0e6f_0_15"/>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57" name="Google Shape;57;g35f88ed0e6f_0_15"/>
          <p:cNvPicPr preferRelativeResize="0"/>
          <p:nvPr/>
        </p:nvPicPr>
        <p:blipFill>
          <a:blip r:embed="rId3">
            <a:alphaModFix/>
          </a:blip>
          <a:stretch>
            <a:fillRect/>
          </a:stretch>
        </p:blipFill>
        <p:spPr>
          <a:xfrm>
            <a:off x="1949275" y="1826300"/>
            <a:ext cx="4622051" cy="2599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graphicFrame>
        <p:nvGraphicFramePr>
          <p:cNvPr id="63" name="Google Shape;63;g35ffd3aa229_0_10"/>
          <p:cNvGraphicFramePr/>
          <p:nvPr/>
        </p:nvGraphicFramePr>
        <p:xfrm>
          <a:off x="145125" y="113125"/>
          <a:ext cx="3000000" cy="3000000"/>
        </p:xfrm>
        <a:graphic>
          <a:graphicData uri="http://schemas.openxmlformats.org/drawingml/2006/table">
            <a:tbl>
              <a:tblPr>
                <a:noFill/>
                <a:tableStyleId>{56F50CF2-3500-4164-BF05-67FD5FA46E74}</a:tableStyleId>
              </a:tblPr>
              <a:tblGrid>
                <a:gridCol w="4416875"/>
                <a:gridCol w="4416875"/>
              </a:tblGrid>
              <a:tr h="825525">
                <a:tc>
                  <a:txBody>
                    <a:bodyPr/>
                    <a:lstStyle/>
                    <a:p>
                      <a:pPr indent="0" lvl="0" marL="0" rtl="0" algn="just">
                        <a:lnSpc>
                          <a:spcPct val="115000"/>
                        </a:lnSpc>
                        <a:spcBef>
                          <a:spcPts val="1200"/>
                        </a:spcBef>
                        <a:spcAft>
                          <a:spcPts val="1200"/>
                        </a:spcAft>
                        <a:buNone/>
                      </a:pPr>
                      <a:r>
                        <a:rPr b="1" lang="en-US" sz="3100">
                          <a:solidFill>
                            <a:schemeClr val="dk1"/>
                          </a:solidFill>
                        </a:rPr>
                        <a:t>Optimal Performance:</a:t>
                      </a:r>
                      <a:r>
                        <a:rPr lang="en-US" sz="3100">
                          <a:solidFill>
                            <a:schemeClr val="dk1"/>
                          </a:solidFill>
                        </a:rPr>
                        <a:t> </a:t>
                      </a:r>
                      <a:endParaRPr sz="3100"/>
                    </a:p>
                  </a:txBody>
                  <a:tcPr marT="91425" marB="91425" marR="91425" marL="91425"/>
                </a:tc>
                <a:tc>
                  <a:txBody>
                    <a:bodyPr/>
                    <a:lstStyle/>
                    <a:p>
                      <a:pPr indent="0" lvl="0" marL="0" rtl="0" algn="just">
                        <a:lnSpc>
                          <a:spcPct val="115000"/>
                        </a:lnSpc>
                        <a:spcBef>
                          <a:spcPts val="1200"/>
                        </a:spcBef>
                        <a:spcAft>
                          <a:spcPts val="1200"/>
                        </a:spcAft>
                        <a:buNone/>
                      </a:pPr>
                      <a:r>
                        <a:rPr b="1" lang="en-US" sz="3100">
                          <a:solidFill>
                            <a:schemeClr val="dk1"/>
                          </a:solidFill>
                        </a:rPr>
                        <a:t>Extreme Heat in KSA:</a:t>
                      </a:r>
                      <a:r>
                        <a:rPr lang="en-US" sz="3100">
                          <a:solidFill>
                            <a:schemeClr val="dk1"/>
                          </a:solidFill>
                        </a:rPr>
                        <a:t> </a:t>
                      </a:r>
                      <a:endParaRPr sz="3100"/>
                    </a:p>
                  </a:txBody>
                  <a:tcPr marT="91425" marB="91425" marR="91425" marL="91425"/>
                </a:tc>
              </a:tr>
              <a:tr h="1293250">
                <a:tc>
                  <a:txBody>
                    <a:bodyPr/>
                    <a:lstStyle/>
                    <a:p>
                      <a:pPr indent="0" lvl="0" marL="0" rtl="0" algn="just">
                        <a:lnSpc>
                          <a:spcPct val="115000"/>
                        </a:lnSpc>
                        <a:spcBef>
                          <a:spcPts val="1200"/>
                        </a:spcBef>
                        <a:spcAft>
                          <a:spcPts val="1200"/>
                        </a:spcAft>
                        <a:buNone/>
                      </a:pPr>
                      <a:r>
                        <a:rPr lang="en-US" sz="2000">
                          <a:solidFill>
                            <a:schemeClr val="dk1"/>
                          </a:solidFill>
                        </a:rPr>
                        <a:t>Lithium-ion batteries function best at temperatures between 20°C and 40°C, with 20°C to 30°C being ideal for both charging and discharging.</a:t>
                      </a:r>
                      <a:endParaRPr sz="2000"/>
                    </a:p>
                  </a:txBody>
                  <a:tcPr marT="91425" marB="91425" marR="91425" marL="91425"/>
                </a:tc>
                <a:tc>
                  <a:txBody>
                    <a:bodyPr/>
                    <a:lstStyle/>
                    <a:p>
                      <a:pPr indent="0" lvl="0" marL="0" rtl="0" algn="just">
                        <a:lnSpc>
                          <a:spcPct val="115000"/>
                        </a:lnSpc>
                        <a:spcBef>
                          <a:spcPts val="1200"/>
                        </a:spcBef>
                        <a:spcAft>
                          <a:spcPts val="1200"/>
                        </a:spcAft>
                        <a:buNone/>
                      </a:pPr>
                      <a:r>
                        <a:rPr lang="en-US" sz="2000">
                          <a:solidFill>
                            <a:schemeClr val="dk1"/>
                          </a:solidFill>
                        </a:rPr>
                        <a:t>Summer temperatures in hot regions of Saudi Arabia, particularly in cities like Riyadh, frequently rise above 45°C and can reach up to 50°C.</a:t>
                      </a:r>
                      <a:endParaRPr sz="2000"/>
                    </a:p>
                  </a:txBody>
                  <a:tcPr marT="91425" marB="91425" marR="91425" marL="91425"/>
                </a:tc>
              </a:tr>
              <a:tr h="2271450">
                <a:tc>
                  <a:txBody>
                    <a:bodyPr/>
                    <a:lstStyle/>
                    <a:p>
                      <a:pPr indent="-228600" lvl="0" marL="457200" rtl="0" algn="just">
                        <a:lnSpc>
                          <a:spcPct val="115000"/>
                        </a:lnSpc>
                        <a:spcBef>
                          <a:spcPts val="1200"/>
                        </a:spcBef>
                        <a:spcAft>
                          <a:spcPts val="1200"/>
                        </a:spcAft>
                        <a:buNone/>
                      </a:pPr>
                      <a:r>
                        <a:t/>
                      </a:r>
                      <a:endParaRPr sz="1600">
                        <a:solidFill>
                          <a:schemeClr val="dk1"/>
                        </a:solidFill>
                      </a:endParaRPr>
                    </a:p>
                  </a:txBody>
                  <a:tcPr marT="91425" marB="91425" marR="91425" marL="91425"/>
                </a:tc>
                <a:tc>
                  <a:txBody>
                    <a:bodyPr/>
                    <a:lstStyle/>
                    <a:p>
                      <a:pPr indent="-228600" lvl="0" marL="457200" rtl="0" algn="just">
                        <a:lnSpc>
                          <a:spcPct val="115000"/>
                        </a:lnSpc>
                        <a:spcBef>
                          <a:spcPts val="1200"/>
                        </a:spcBef>
                        <a:spcAft>
                          <a:spcPts val="1200"/>
                        </a:spcAft>
                        <a:buNone/>
                      </a:pPr>
                      <a:r>
                        <a:t/>
                      </a:r>
                      <a:endParaRPr sz="1600">
                        <a:solidFill>
                          <a:schemeClr val="dk1"/>
                        </a:solidFill>
                      </a:endParaRPr>
                    </a:p>
                  </a:txBody>
                  <a:tcPr marT="91425" marB="91425" marR="91425" marL="91425"/>
                </a:tc>
              </a:tr>
            </a:tbl>
          </a:graphicData>
        </a:graphic>
      </p:graphicFrame>
      <p:pic>
        <p:nvPicPr>
          <p:cNvPr id="64" name="Google Shape;64;g35ffd3aa229_0_10" title="Screenshot 1446-12-05 at 9.03.57 PM.png"/>
          <p:cNvPicPr preferRelativeResize="0"/>
          <p:nvPr/>
        </p:nvPicPr>
        <p:blipFill rotWithShape="1">
          <a:blip r:embed="rId3">
            <a:alphaModFix/>
          </a:blip>
          <a:srcRect b="15988" l="6539" r="28710" t="60822"/>
          <a:stretch/>
        </p:blipFill>
        <p:spPr>
          <a:xfrm>
            <a:off x="4572000" y="3032150"/>
            <a:ext cx="4406876" cy="986483"/>
          </a:xfrm>
          <a:prstGeom prst="rect">
            <a:avLst/>
          </a:prstGeom>
          <a:noFill/>
          <a:ln>
            <a:noFill/>
          </a:ln>
        </p:spPr>
      </p:pic>
      <p:pic>
        <p:nvPicPr>
          <p:cNvPr id="65" name="Google Shape;65;g35ffd3aa229_0_10"/>
          <p:cNvPicPr preferRelativeResize="0"/>
          <p:nvPr/>
        </p:nvPicPr>
        <p:blipFill>
          <a:blip r:embed="rId4">
            <a:alphaModFix/>
          </a:blip>
          <a:stretch>
            <a:fillRect/>
          </a:stretch>
        </p:blipFill>
        <p:spPr>
          <a:xfrm>
            <a:off x="190075" y="2831075"/>
            <a:ext cx="4260750" cy="138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5f88ed0e6f_0_6"/>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000"/>
              <a:t>Long-term exposure to high temperatures has detrimental effects on:</a:t>
            </a:r>
            <a:endParaRPr sz="2000"/>
          </a:p>
          <a:p>
            <a:pPr indent="-355600" lvl="0" marL="457200" rtl="0" algn="just">
              <a:lnSpc>
                <a:spcPct val="115000"/>
              </a:lnSpc>
              <a:spcBef>
                <a:spcPts val="0"/>
              </a:spcBef>
              <a:spcAft>
                <a:spcPts val="0"/>
              </a:spcAft>
              <a:buSzPts val="2000"/>
              <a:buChar char="•"/>
            </a:pPr>
            <a:r>
              <a:rPr lang="en-US" sz="2000"/>
              <a:t>Lifespan of a battery</a:t>
            </a:r>
            <a:endParaRPr sz="2000"/>
          </a:p>
          <a:p>
            <a:pPr indent="-355600" lvl="0" marL="457200" rtl="0" algn="just">
              <a:lnSpc>
                <a:spcPct val="115000"/>
              </a:lnSpc>
              <a:spcBef>
                <a:spcPts val="0"/>
              </a:spcBef>
              <a:spcAft>
                <a:spcPts val="0"/>
              </a:spcAft>
              <a:buSzPts val="2000"/>
              <a:buChar char="•"/>
            </a:pPr>
            <a:r>
              <a:rPr lang="en-US" sz="2000"/>
              <a:t>Efficiency of energy</a:t>
            </a:r>
            <a:endParaRPr sz="2000"/>
          </a:p>
          <a:p>
            <a:pPr indent="-355600" lvl="0" marL="457200" rtl="0" algn="just">
              <a:lnSpc>
                <a:spcPct val="115000"/>
              </a:lnSpc>
              <a:spcBef>
                <a:spcPts val="0"/>
              </a:spcBef>
              <a:spcAft>
                <a:spcPts val="0"/>
              </a:spcAft>
              <a:buSzPts val="2000"/>
              <a:buChar char="•"/>
            </a:pPr>
            <a:r>
              <a:rPr lang="en-US" sz="2000"/>
              <a:t>Speed and capacity of charging</a:t>
            </a:r>
            <a:endParaRPr sz="2000"/>
          </a:p>
          <a:p>
            <a:pPr indent="-355600" lvl="0" marL="457200" rtl="0" algn="just">
              <a:lnSpc>
                <a:spcPct val="115000"/>
              </a:lnSpc>
              <a:spcBef>
                <a:spcPts val="0"/>
              </a:spcBef>
              <a:spcAft>
                <a:spcPts val="0"/>
              </a:spcAft>
              <a:buSzPts val="2000"/>
              <a:buChar char="•"/>
            </a:pPr>
            <a:r>
              <a:rPr lang="en-US" sz="2000"/>
              <a:t>Dependability and safety</a:t>
            </a:r>
            <a:endParaRPr sz="2000"/>
          </a:p>
        </p:txBody>
      </p:sp>
      <p:sp>
        <p:nvSpPr>
          <p:cNvPr id="72" name="Google Shape;72;g35f88ed0e6f_0_6"/>
          <p:cNvSpPr txBox="1"/>
          <p:nvPr>
            <p:ph type="title"/>
          </p:nvPr>
        </p:nvSpPr>
        <p:spPr>
          <a:xfrm>
            <a:off x="327150" y="151125"/>
            <a:ext cx="8188200" cy="9939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Why Temperature Matters for EV Batteries</a:t>
            </a:r>
            <a:endParaRPr b="1"/>
          </a:p>
          <a:p>
            <a:pPr indent="0" lvl="0" marL="0" rtl="0" algn="l">
              <a:spcBef>
                <a:spcPts val="1200"/>
              </a:spcBef>
              <a:spcAft>
                <a:spcPts val="0"/>
              </a:spcAft>
              <a:buNone/>
            </a:pPr>
            <a:r>
              <a:t/>
            </a:r>
            <a:endParaRPr b="1"/>
          </a:p>
        </p:txBody>
      </p:sp>
      <p:sp>
        <p:nvSpPr>
          <p:cNvPr id="73" name="Google Shape;73;g35f88ed0e6f_0_6"/>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5ffd3aa229_0_28"/>
          <p:cNvSpPr txBox="1"/>
          <p:nvPr>
            <p:ph type="title"/>
          </p:nvPr>
        </p:nvSpPr>
        <p:spPr>
          <a:xfrm>
            <a:off x="423225" y="184794"/>
            <a:ext cx="8134200" cy="5160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Accelerated Battery Degradation</a:t>
            </a:r>
            <a:endParaRPr/>
          </a:p>
        </p:txBody>
      </p:sp>
      <p:sp>
        <p:nvSpPr>
          <p:cNvPr id="80" name="Google Shape;80;g35ffd3aa229_0_28"/>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graphicFrame>
        <p:nvGraphicFramePr>
          <p:cNvPr id="81" name="Google Shape;81;g35ffd3aa229_0_28"/>
          <p:cNvGraphicFramePr/>
          <p:nvPr/>
        </p:nvGraphicFramePr>
        <p:xfrm>
          <a:off x="423225" y="959100"/>
          <a:ext cx="3000000" cy="3000000"/>
        </p:xfrm>
        <a:graphic>
          <a:graphicData uri="http://schemas.openxmlformats.org/drawingml/2006/table">
            <a:tbl>
              <a:tblPr>
                <a:noFill/>
                <a:tableStyleId>{56F50CF2-3500-4164-BF05-67FD5FA46E74}</a:tableStyleId>
              </a:tblPr>
              <a:tblGrid>
                <a:gridCol w="1617750"/>
                <a:gridCol w="6584400"/>
              </a:tblGrid>
              <a:tr h="1354775">
                <a:tc>
                  <a:txBody>
                    <a:bodyPr/>
                    <a:lstStyle/>
                    <a:p>
                      <a:pPr indent="0" lvl="0" marL="0" rtl="0" algn="ctr">
                        <a:lnSpc>
                          <a:spcPct val="115000"/>
                        </a:lnSpc>
                        <a:spcBef>
                          <a:spcPts val="1200"/>
                        </a:spcBef>
                        <a:spcAft>
                          <a:spcPts val="1200"/>
                        </a:spcAft>
                        <a:buNone/>
                      </a:pPr>
                      <a:r>
                        <a:rPr b="1" lang="en-US" sz="1500">
                          <a:solidFill>
                            <a:schemeClr val="dk1"/>
                          </a:solidFill>
                        </a:rPr>
                        <a:t>Chemical Reactions</a:t>
                      </a:r>
                      <a:endParaRPr sz="15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1200"/>
                        </a:spcAft>
                        <a:buNone/>
                      </a:pPr>
                      <a:r>
                        <a:rPr lang="en-US" sz="1600">
                          <a:solidFill>
                            <a:schemeClr val="dk1"/>
                          </a:solidFill>
                        </a:rPr>
                        <a:t>Elevated temperatures intensify harmful chemical reactions within lithium-ion batteries, such as electrolyte breakdown and the formation of a solid electrolyte interphase (SEI) layer on the anode. These reactions lead to a permanent loss of battery capacity.</a:t>
                      </a:r>
                      <a:endParaRPr sz="16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950500">
                <a:tc>
                  <a:txBody>
                    <a:bodyPr/>
                    <a:lstStyle/>
                    <a:p>
                      <a:pPr indent="0" lvl="0" marL="0" rtl="0" algn="ctr">
                        <a:lnSpc>
                          <a:spcPct val="115000"/>
                        </a:lnSpc>
                        <a:spcBef>
                          <a:spcPts val="1200"/>
                        </a:spcBef>
                        <a:spcAft>
                          <a:spcPts val="1200"/>
                        </a:spcAft>
                        <a:buNone/>
                      </a:pPr>
                      <a:r>
                        <a:rPr b="1" lang="en-US" sz="1500">
                          <a:solidFill>
                            <a:schemeClr val="dk1"/>
                          </a:solidFill>
                        </a:rPr>
                        <a:t>Cycle Life Reduction</a:t>
                      </a:r>
                      <a:endParaRPr b="1" sz="15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1200"/>
                        </a:spcAft>
                        <a:buNone/>
                      </a:pPr>
                      <a:r>
                        <a:rPr lang="en-US" sz="1600">
                          <a:solidFill>
                            <a:schemeClr val="dk1"/>
                          </a:solidFill>
                        </a:rPr>
                        <a:t>Operating a battery at 40°C instead of 20°C can reduce its cycle life by up to 40%. At 45°C, a battery may only endure half the charge cycles it would under optimal temperatures.</a:t>
                      </a:r>
                      <a:endParaRPr sz="16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ctr">
                        <a:lnSpc>
                          <a:spcPct val="115000"/>
                        </a:lnSpc>
                        <a:spcBef>
                          <a:spcPts val="1200"/>
                        </a:spcBef>
                        <a:spcAft>
                          <a:spcPts val="1200"/>
                        </a:spcAft>
                        <a:buNone/>
                      </a:pPr>
                      <a:r>
                        <a:rPr b="1" lang="en-US" sz="1500">
                          <a:solidFill>
                            <a:schemeClr val="dk1"/>
                          </a:solidFill>
                        </a:rPr>
                        <a:t>Long-Term Consequences</a:t>
                      </a:r>
                      <a:endParaRPr sz="15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1200"/>
                        </a:spcAft>
                        <a:buNone/>
                      </a:pPr>
                      <a:r>
                        <a:rPr lang="en-US" sz="1600">
                          <a:solidFill>
                            <a:schemeClr val="dk1"/>
                          </a:solidFill>
                        </a:rPr>
                        <a:t>H</a:t>
                      </a:r>
                      <a:r>
                        <a:rPr lang="en-US" sz="1600">
                          <a:solidFill>
                            <a:schemeClr val="dk1"/>
                          </a:solidFill>
                        </a:rPr>
                        <a:t>ot climates like Saudi Arabia face a higher risk of rapid capacity loss compared to those in cooler regions. This results in a shorter battery lifespan, lower vehicle resale value, and increased total cost of ownership due to earlier battery replacement needs.</a:t>
                      </a:r>
                      <a:endParaRPr sz="16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5f88ed0e6f_1_16"/>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88" name="Google Shape;88;g35f88ed0e6f_1_16"/>
          <p:cNvSpPr txBox="1"/>
          <p:nvPr>
            <p:ph type="title"/>
          </p:nvPr>
        </p:nvSpPr>
        <p:spPr>
          <a:xfrm>
            <a:off x="357200" y="268175"/>
            <a:ext cx="8134200" cy="52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Battery SOH vs. Time : Varying Climates </a:t>
            </a:r>
            <a:endParaRPr b="1"/>
          </a:p>
        </p:txBody>
      </p:sp>
      <p:sp>
        <p:nvSpPr>
          <p:cNvPr id="89" name="Google Shape;89;g35f88ed0e6f_1_16"/>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90" name="Google Shape;90;g35f88ed0e6f_1_16" title="Screenshot 1446-09-29 at 6.00.03 PM.png"/>
          <p:cNvPicPr preferRelativeResize="0"/>
          <p:nvPr/>
        </p:nvPicPr>
        <p:blipFill rotWithShape="1">
          <a:blip r:embed="rId3">
            <a:alphaModFix/>
          </a:blip>
          <a:srcRect b="0" l="0" r="0" t="7859"/>
          <a:stretch/>
        </p:blipFill>
        <p:spPr>
          <a:xfrm>
            <a:off x="1189600" y="971950"/>
            <a:ext cx="6526975" cy="362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5e67d37445_1_22"/>
          <p:cNvSpPr txBox="1"/>
          <p:nvPr>
            <p:ph idx="1" type="body"/>
          </p:nvPr>
        </p:nvSpPr>
        <p:spPr>
          <a:xfrm>
            <a:off x="380999" y="931915"/>
            <a:ext cx="8369700" cy="3694200"/>
          </a:xfrm>
          <a:prstGeom prst="rect">
            <a:avLst/>
          </a:prstGeom>
        </p:spPr>
        <p:txBody>
          <a:bodyPr anchorCtr="0" anchor="t" bIns="45700" lIns="91425" spcFirstLastPara="1" rIns="91425" wrap="square" tIns="45700">
            <a:noAutofit/>
          </a:bodyPr>
          <a:lstStyle/>
          <a:p>
            <a:pPr indent="-342900" lvl="0" marL="457200" rtl="0" algn="ctr">
              <a:lnSpc>
                <a:spcPct val="100000"/>
              </a:lnSpc>
              <a:spcBef>
                <a:spcPts val="0"/>
              </a:spcBef>
              <a:spcAft>
                <a:spcPts val="0"/>
              </a:spcAft>
              <a:buSzPts val="1800"/>
              <a:buChar char="•"/>
            </a:pPr>
            <a:r>
              <a:rPr lang="en-US" sz="1800"/>
              <a:t>Estimated recoverable capacity when storing Li-ion for one year at various temperatures</a:t>
            </a:r>
            <a:endParaRPr sz="1800"/>
          </a:p>
        </p:txBody>
      </p:sp>
      <p:sp>
        <p:nvSpPr>
          <p:cNvPr id="97" name="Google Shape;97;g35e67d37445_1_22"/>
          <p:cNvSpPr txBox="1"/>
          <p:nvPr>
            <p:ph type="title"/>
          </p:nvPr>
        </p:nvSpPr>
        <p:spPr>
          <a:xfrm>
            <a:off x="381000" y="205400"/>
            <a:ext cx="8134500" cy="585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Battery Charge vs. Year</a:t>
            </a:r>
            <a:endParaRPr b="1"/>
          </a:p>
          <a:p>
            <a:pPr indent="0" lvl="0" marL="0" rtl="0" algn="l">
              <a:spcBef>
                <a:spcPts val="0"/>
              </a:spcBef>
              <a:spcAft>
                <a:spcPts val="0"/>
              </a:spcAft>
              <a:buNone/>
            </a:pPr>
            <a:r>
              <a:t/>
            </a:r>
            <a:endParaRPr/>
          </a:p>
        </p:txBody>
      </p:sp>
      <p:sp>
        <p:nvSpPr>
          <p:cNvPr id="98" name="Google Shape;98;g35e67d37445_1_22"/>
          <p:cNvSpPr txBox="1"/>
          <p:nvPr>
            <p:ph idx="12" type="sldNum"/>
          </p:nvPr>
        </p:nvSpPr>
        <p:spPr>
          <a:xfrm>
            <a:off x="6457950" y="4767263"/>
            <a:ext cx="20574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t/>
            </a:r>
            <a:endParaRPr/>
          </a:p>
        </p:txBody>
      </p:sp>
      <p:pic>
        <p:nvPicPr>
          <p:cNvPr id="99" name="Google Shape;99;g35e67d37445_1_22" title="Screenshot 1446-09-29 at 6.14.50 PM.png"/>
          <p:cNvPicPr preferRelativeResize="0"/>
          <p:nvPr/>
        </p:nvPicPr>
        <p:blipFill>
          <a:blip r:embed="rId3">
            <a:alphaModFix/>
          </a:blip>
          <a:stretch>
            <a:fillRect/>
          </a:stretch>
        </p:blipFill>
        <p:spPr>
          <a:xfrm>
            <a:off x="381000" y="1745463"/>
            <a:ext cx="8369700" cy="25837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2023-08-28T14:19:58Z</dcterms:created>
  <dc:creator>William Schall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0x010100325764B843F86745ABA63C00F7238EC0</vt:lpwstr>
  </property>
  <property fmtid="{D5CDD505-2E9C-101B-9397-08002B2CF9AE}" pid="3" name="MediaServiceImageTags">
    <vt:lpwstr/>
  </property>
</Properties>
</file>