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82" r:id="rId4"/>
  </p:sldMasterIdLst>
  <p:notesMasterIdLst>
    <p:notesMasterId r:id="rId32"/>
  </p:notesMasterIdLst>
  <p:handoutMasterIdLst>
    <p:handoutMasterId r:id="rId33"/>
  </p:handoutMasterIdLst>
  <p:sldIdLst>
    <p:sldId id="1316" r:id="rId5"/>
    <p:sldId id="554" r:id="rId6"/>
    <p:sldId id="558" r:id="rId7"/>
    <p:sldId id="388" r:id="rId8"/>
    <p:sldId id="1997" r:id="rId9"/>
    <p:sldId id="1981" r:id="rId10"/>
    <p:sldId id="2000" r:id="rId11"/>
    <p:sldId id="1977" r:id="rId12"/>
    <p:sldId id="1991" r:id="rId13"/>
    <p:sldId id="1975" r:id="rId14"/>
    <p:sldId id="2004" r:id="rId15"/>
    <p:sldId id="2005" r:id="rId16"/>
    <p:sldId id="2001" r:id="rId17"/>
    <p:sldId id="373" r:id="rId18"/>
    <p:sldId id="1989" r:id="rId19"/>
    <p:sldId id="1990" r:id="rId20"/>
    <p:sldId id="1973" r:id="rId21"/>
    <p:sldId id="1982" r:id="rId22"/>
    <p:sldId id="1986" r:id="rId23"/>
    <p:sldId id="1988" r:id="rId24"/>
    <p:sldId id="1337" r:id="rId25"/>
    <p:sldId id="1338" r:id="rId26"/>
    <p:sldId id="1983" r:id="rId27"/>
    <p:sldId id="1993" r:id="rId28"/>
    <p:sldId id="1996" r:id="rId29"/>
    <p:sldId id="1964" r:id="rId30"/>
    <p:sldId id="1985" r:id="rId31"/>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Franklin Gothic Book" charset="0"/>
        <a:ea typeface="+mn-ea"/>
        <a:cs typeface="+mn-cs"/>
      </a:defRPr>
    </a:lvl1pPr>
    <a:lvl2pPr marL="457200" algn="l" rtl="0" eaLnBrk="0" fontAlgn="base" hangingPunct="0">
      <a:spcBef>
        <a:spcPct val="0"/>
      </a:spcBef>
      <a:spcAft>
        <a:spcPct val="0"/>
      </a:spcAft>
      <a:defRPr kern="1200">
        <a:solidFill>
          <a:schemeClr val="tx1"/>
        </a:solidFill>
        <a:latin typeface="Franklin Gothic Book" charset="0"/>
        <a:ea typeface="+mn-ea"/>
        <a:cs typeface="+mn-cs"/>
      </a:defRPr>
    </a:lvl2pPr>
    <a:lvl3pPr marL="914400" algn="l" rtl="0" eaLnBrk="0" fontAlgn="base" hangingPunct="0">
      <a:spcBef>
        <a:spcPct val="0"/>
      </a:spcBef>
      <a:spcAft>
        <a:spcPct val="0"/>
      </a:spcAft>
      <a:defRPr kern="1200">
        <a:solidFill>
          <a:schemeClr val="tx1"/>
        </a:solidFill>
        <a:latin typeface="Franklin Gothic Book" charset="0"/>
        <a:ea typeface="+mn-ea"/>
        <a:cs typeface="+mn-cs"/>
      </a:defRPr>
    </a:lvl3pPr>
    <a:lvl4pPr marL="1371600" algn="l" rtl="0" eaLnBrk="0" fontAlgn="base" hangingPunct="0">
      <a:spcBef>
        <a:spcPct val="0"/>
      </a:spcBef>
      <a:spcAft>
        <a:spcPct val="0"/>
      </a:spcAft>
      <a:defRPr kern="1200">
        <a:solidFill>
          <a:schemeClr val="tx1"/>
        </a:solidFill>
        <a:latin typeface="Franklin Gothic Book" charset="0"/>
        <a:ea typeface="+mn-ea"/>
        <a:cs typeface="+mn-cs"/>
      </a:defRPr>
    </a:lvl4pPr>
    <a:lvl5pPr marL="1828800" algn="l" rtl="0" eaLnBrk="0" fontAlgn="base" hangingPunct="0">
      <a:spcBef>
        <a:spcPct val="0"/>
      </a:spcBef>
      <a:spcAft>
        <a:spcPct val="0"/>
      </a:spcAft>
      <a:defRPr kern="1200">
        <a:solidFill>
          <a:schemeClr val="tx1"/>
        </a:solidFill>
        <a:latin typeface="Franklin Gothic Book" charset="0"/>
        <a:ea typeface="+mn-ea"/>
        <a:cs typeface="+mn-cs"/>
      </a:defRPr>
    </a:lvl5pPr>
    <a:lvl6pPr marL="2286000" algn="l" defTabSz="914400" rtl="0" eaLnBrk="1" latinLnBrk="0" hangingPunct="1">
      <a:defRPr kern="1200">
        <a:solidFill>
          <a:schemeClr val="tx1"/>
        </a:solidFill>
        <a:latin typeface="Franklin Gothic Book" charset="0"/>
        <a:ea typeface="+mn-ea"/>
        <a:cs typeface="+mn-cs"/>
      </a:defRPr>
    </a:lvl6pPr>
    <a:lvl7pPr marL="2743200" algn="l" defTabSz="914400" rtl="0" eaLnBrk="1" latinLnBrk="0" hangingPunct="1">
      <a:defRPr kern="1200">
        <a:solidFill>
          <a:schemeClr val="tx1"/>
        </a:solidFill>
        <a:latin typeface="Franklin Gothic Book" charset="0"/>
        <a:ea typeface="+mn-ea"/>
        <a:cs typeface="+mn-cs"/>
      </a:defRPr>
    </a:lvl7pPr>
    <a:lvl8pPr marL="3200400" algn="l" defTabSz="914400" rtl="0" eaLnBrk="1" latinLnBrk="0" hangingPunct="1">
      <a:defRPr kern="1200">
        <a:solidFill>
          <a:schemeClr val="tx1"/>
        </a:solidFill>
        <a:latin typeface="Franklin Gothic Book" charset="0"/>
        <a:ea typeface="+mn-ea"/>
        <a:cs typeface="+mn-cs"/>
      </a:defRPr>
    </a:lvl8pPr>
    <a:lvl9pPr marL="3657600" algn="l" defTabSz="914400" rtl="0" eaLnBrk="1" latinLnBrk="0" hangingPunct="1">
      <a:defRPr kern="1200">
        <a:solidFill>
          <a:schemeClr val="tx1"/>
        </a:solidFill>
        <a:latin typeface="Franklin Gothic Book"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BF9000"/>
    <a:srgbClr val="D0DFE6"/>
    <a:srgbClr val="DAE3F3"/>
    <a:srgbClr val="156082"/>
    <a:srgbClr val="7C7C7C"/>
    <a:srgbClr val="7B7E7F"/>
    <a:srgbClr val="FFFFFF"/>
    <a:srgbClr val="DEDEDE"/>
    <a:srgbClr val="C2CF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E9F12F-3DE3-48A4-88AF-642A2B630899}" v="3158" dt="2025-06-03T22:03:37.468"/>
    <p1510:client id="{74B665DE-8139-4BAA-9FAE-F9A58D103717}" v="491" dt="2025-06-03T20:12:08.703"/>
    <p1510:client id="{74D6B383-481D-49ED-9C3B-FD0003404BA3}" v="6737" dt="2025-06-03T19:46:38.147"/>
    <p1510:client id="{A0535639-4300-82A7-CC38-F33646FE8DCB}" v="218" dt="2025-06-02T22:11:18.7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404" autoAdjust="0"/>
  </p:normalViewPr>
  <p:slideViewPr>
    <p:cSldViewPr snapToGrid="0">
      <p:cViewPr varScale="1">
        <p:scale>
          <a:sx n="106" d="100"/>
          <a:sy n="106" d="100"/>
        </p:scale>
        <p:origin x="756" y="10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0" tIns="46580" rIns="93160" bIns="4658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70938" y="1"/>
            <a:ext cx="3037840" cy="466434"/>
          </a:xfrm>
          <a:prstGeom prst="rect">
            <a:avLst/>
          </a:prstGeom>
        </p:spPr>
        <p:txBody>
          <a:bodyPr vert="horz" lIns="93160" tIns="46580" rIns="93160" bIns="46580" rtlCol="0"/>
          <a:lstStyle>
            <a:lvl1pPr algn="r" eaLnBrk="1" fontAlgn="auto" hangingPunct="1">
              <a:spcBef>
                <a:spcPts val="0"/>
              </a:spcBef>
              <a:spcAft>
                <a:spcPts val="0"/>
              </a:spcAft>
              <a:defRPr sz="1200">
                <a:latin typeface="+mn-lt"/>
              </a:defRPr>
            </a:lvl1pPr>
          </a:lstStyle>
          <a:p>
            <a:pPr>
              <a:defRPr/>
            </a:pPr>
            <a:fld id="{4951FABB-EABF-9641-AA6D-BA20CBA77E47}" type="datetimeFigureOut">
              <a:rPr lang="en-US"/>
              <a:pPr>
                <a:defRPr/>
              </a:pPr>
              <a:t>6/3/2025</a:t>
            </a:fld>
            <a:endParaRPr lang="en-US"/>
          </a:p>
        </p:txBody>
      </p:sp>
      <p:sp>
        <p:nvSpPr>
          <p:cNvPr id="4" name="Footer Placeholder 3"/>
          <p:cNvSpPr>
            <a:spLocks noGrp="1"/>
          </p:cNvSpPr>
          <p:nvPr>
            <p:ph type="ftr" sz="quarter" idx="2"/>
          </p:nvPr>
        </p:nvSpPr>
        <p:spPr>
          <a:xfrm>
            <a:off x="0" y="8829968"/>
            <a:ext cx="3037840" cy="466433"/>
          </a:xfrm>
          <a:prstGeom prst="rect">
            <a:avLst/>
          </a:prstGeom>
        </p:spPr>
        <p:txBody>
          <a:bodyPr vert="horz" lIns="93160" tIns="46580" rIns="93160" bIns="4658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70938" y="8829968"/>
            <a:ext cx="3037840" cy="466433"/>
          </a:xfrm>
          <a:prstGeom prst="rect">
            <a:avLst/>
          </a:prstGeom>
        </p:spPr>
        <p:txBody>
          <a:bodyPr vert="horz" lIns="93160" tIns="46580" rIns="93160" bIns="46580" rtlCol="0" anchor="b"/>
          <a:lstStyle>
            <a:lvl1pPr algn="r" eaLnBrk="1" fontAlgn="auto" hangingPunct="1">
              <a:spcBef>
                <a:spcPts val="0"/>
              </a:spcBef>
              <a:spcAft>
                <a:spcPts val="0"/>
              </a:spcAft>
              <a:defRPr sz="1200">
                <a:latin typeface="+mn-lt"/>
              </a:defRPr>
            </a:lvl1pPr>
          </a:lstStyle>
          <a:p>
            <a:pPr>
              <a:defRPr/>
            </a:pPr>
            <a:fld id="{28261F74-3B95-6249-89C4-3FF52882C986}" type="slidenum">
              <a:rPr lang="en-US"/>
              <a:pPr>
                <a:defRPr/>
              </a:pPr>
              <a:t>‹#›</a:t>
            </a:fld>
            <a:endParaRPr lang="en-US"/>
          </a:p>
        </p:txBody>
      </p:sp>
    </p:spTree>
    <p:extLst>
      <p:ext uri="{BB962C8B-B14F-4D97-AF65-F5344CB8AC3E}">
        <p14:creationId xmlns:p14="http://schemas.microsoft.com/office/powerpoint/2010/main" val="42081955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0" tIns="46580" rIns="93160" bIns="4658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60" tIns="46580" rIns="93160" bIns="46580" rtlCol="0"/>
          <a:lstStyle>
            <a:lvl1pPr algn="r" eaLnBrk="1" fontAlgn="auto" hangingPunct="1">
              <a:spcBef>
                <a:spcPts val="0"/>
              </a:spcBef>
              <a:spcAft>
                <a:spcPts val="0"/>
              </a:spcAft>
              <a:defRPr sz="1200">
                <a:latin typeface="+mn-lt"/>
              </a:defRPr>
            </a:lvl1pPr>
          </a:lstStyle>
          <a:p>
            <a:pPr>
              <a:defRPr/>
            </a:pPr>
            <a:fld id="{19A4C6A8-222F-944A-9208-28746EE07530}" type="datetimeFigureOut">
              <a:rPr lang="en-US"/>
              <a:pPr>
                <a:defRPr/>
              </a:pPr>
              <a:t>6/3/2025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0" tIns="46580" rIns="93160" bIns="46580" rtlCol="0" anchor="ctr"/>
          <a:lstStyle/>
          <a:p>
            <a:pPr lvl="0"/>
            <a:endParaRPr lang="en-US" noProof="0"/>
          </a:p>
        </p:txBody>
      </p:sp>
      <p:sp>
        <p:nvSpPr>
          <p:cNvPr id="5" name="Notes Placeholder 4"/>
          <p:cNvSpPr>
            <a:spLocks noGrp="1"/>
          </p:cNvSpPr>
          <p:nvPr>
            <p:ph type="body" sz="quarter" idx="3"/>
          </p:nvPr>
        </p:nvSpPr>
        <p:spPr>
          <a:xfrm>
            <a:off x="701040" y="4473894"/>
            <a:ext cx="5608320" cy="3660457"/>
          </a:xfrm>
          <a:prstGeom prst="rect">
            <a:avLst/>
          </a:prstGeom>
        </p:spPr>
        <p:txBody>
          <a:bodyPr vert="horz" lIns="93160" tIns="46580" rIns="93160" bIns="4658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0" tIns="46580" rIns="93160" bIns="4658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0" tIns="46580" rIns="93160" bIns="46580" rtlCol="0" anchor="b"/>
          <a:lstStyle>
            <a:lvl1pPr algn="r" eaLnBrk="1" fontAlgn="auto" hangingPunct="1">
              <a:spcBef>
                <a:spcPts val="0"/>
              </a:spcBef>
              <a:spcAft>
                <a:spcPts val="0"/>
              </a:spcAft>
              <a:defRPr sz="1200">
                <a:latin typeface="+mn-lt"/>
              </a:defRPr>
            </a:lvl1pPr>
          </a:lstStyle>
          <a:p>
            <a:pPr>
              <a:defRPr/>
            </a:pPr>
            <a:fld id="{D83C5A7A-1E9C-8046-AEE5-AA9A4C9229CF}" type="slidenum">
              <a:rPr lang="en-US"/>
              <a:pPr>
                <a:defRPr/>
              </a:pPr>
              <a:t>‹#›</a:t>
            </a:fld>
            <a:endParaRPr lang="en-US"/>
          </a:p>
        </p:txBody>
      </p:sp>
    </p:spTree>
    <p:extLst>
      <p:ext uri="{BB962C8B-B14F-4D97-AF65-F5344CB8AC3E}">
        <p14:creationId xmlns:p14="http://schemas.microsoft.com/office/powerpoint/2010/main" val="19275652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1946 HUSCO started</a:t>
            </a:r>
          </a:p>
          <a:p>
            <a:r>
              <a:rPr lang="en-US"/>
              <a:t>1985 Management buyout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3C5A7A-1E9C-8046-AEE5-AA9A4C9229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66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err="1">
                <a:solidFill>
                  <a:srgbClr val="111111"/>
                </a:solidFill>
                <a:effectLst/>
                <a:highlight>
                  <a:srgbClr val="FFFFFF"/>
                </a:highlight>
                <a:latin typeface="Averta" panose="00000500000000000000" pitchFamily="2" charset="0"/>
              </a:rPr>
              <a:t>Husco's</a:t>
            </a:r>
            <a:r>
              <a:rPr lang="en-US" b="0" i="0">
                <a:solidFill>
                  <a:srgbClr val="111111"/>
                </a:solidFill>
                <a:effectLst/>
                <a:highlight>
                  <a:srgbClr val="FFFFFF"/>
                </a:highlight>
                <a:latin typeface="Averta" panose="00000500000000000000" pitchFamily="2" charset="0"/>
              </a:rPr>
              <a:t> core technologies of fluid control and electromechanical actuation</a:t>
            </a:r>
            <a:endParaRPr lang="en-US"/>
          </a:p>
        </p:txBody>
      </p:sp>
      <p:sp>
        <p:nvSpPr>
          <p:cNvPr id="4" name="Slide Number Placeholder 3"/>
          <p:cNvSpPr>
            <a:spLocks noGrp="1"/>
          </p:cNvSpPr>
          <p:nvPr>
            <p:ph type="sldNum" sz="quarter" idx="5"/>
          </p:nvPr>
        </p:nvSpPr>
        <p:spPr/>
        <p:txBody>
          <a:bodyPr/>
          <a:lstStyle/>
          <a:p>
            <a:pPr>
              <a:defRPr/>
            </a:pPr>
            <a:fld id="{D83C5A7A-1E9C-8046-AEE5-AA9A4C9229CF}" type="slidenum">
              <a:rPr lang="en-US" smtClean="0"/>
              <a:pPr>
                <a:defRPr/>
              </a:pPr>
              <a:t>3</a:t>
            </a:fld>
            <a:endParaRPr lang="en-US"/>
          </a:p>
        </p:txBody>
      </p:sp>
    </p:spTree>
    <p:extLst>
      <p:ext uri="{BB962C8B-B14F-4D97-AF65-F5344CB8AC3E}">
        <p14:creationId xmlns:p14="http://schemas.microsoft.com/office/powerpoint/2010/main" val="1066820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For international use, remove  you can remove </a:t>
            </a:r>
            <a:r>
              <a:rPr lang="en-US" sz="1200" i="0">
                <a:solidFill>
                  <a:schemeClr val="tx1"/>
                </a:solidFill>
              </a:rPr>
              <a:t>Minority-owned company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3C5A7A-1E9C-8046-AEE5-AA9A4C9229CF}"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676873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Staging the challenges of new innovation in today’s environment.</a:t>
            </a:r>
          </a:p>
          <a:p>
            <a:r>
              <a:rPr lang="en-US" dirty="0"/>
              <a:t>•  I want/need something new, but I can’t afford to invest, and there is wavering uncertainty from many directions at once. </a:t>
            </a:r>
          </a:p>
          <a:p>
            <a:r>
              <a:rPr lang="en-US" dirty="0"/>
              <a:t>•  The investment required needs product volume to make it worthwhile.  Meanwhile, the technology is still changing rapidly.  Obsolescence is a high risk.</a:t>
            </a:r>
          </a:p>
          <a:p>
            <a:r>
              <a:rPr lang="en-US" dirty="0"/>
              <a:t>•  This drives a trend to “stick with what is safe”.  </a:t>
            </a:r>
          </a:p>
          <a:p>
            <a:r>
              <a:rPr lang="en-US" dirty="0"/>
              <a:t>•  But clearly electrification will continue, and further innovation will still be required.</a:t>
            </a:r>
          </a:p>
          <a:p>
            <a:r>
              <a:rPr lang="en-US" dirty="0"/>
              <a:t> </a:t>
            </a:r>
          </a:p>
        </p:txBody>
      </p:sp>
      <p:sp>
        <p:nvSpPr>
          <p:cNvPr id="4" name="Slide Number Placeholder 3"/>
          <p:cNvSpPr>
            <a:spLocks noGrp="1"/>
          </p:cNvSpPr>
          <p:nvPr>
            <p:ph type="sldNum" sz="quarter" idx="5"/>
          </p:nvPr>
        </p:nvSpPr>
        <p:spPr/>
        <p:txBody>
          <a:bodyPr/>
          <a:lstStyle/>
          <a:p>
            <a:pPr>
              <a:defRPr/>
            </a:pPr>
            <a:fld id="{D83C5A7A-1E9C-8046-AEE5-AA9A4C9229CF}" type="slidenum">
              <a:rPr lang="en-US" smtClean="0"/>
              <a:pPr>
                <a:defRPr/>
              </a:pPr>
              <a:t>5</a:t>
            </a:fld>
            <a:endParaRPr lang="en-US"/>
          </a:p>
        </p:txBody>
      </p:sp>
    </p:spTree>
    <p:extLst>
      <p:ext uri="{BB962C8B-B14F-4D97-AF65-F5344CB8AC3E}">
        <p14:creationId xmlns:p14="http://schemas.microsoft.com/office/powerpoint/2010/main" val="3254440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200">
                <a:effectLst/>
                <a:latin typeface="Calibri" panose="020F0502020204030204" pitchFamily="34" charset="0"/>
              </a:rPr>
              <a:t>Thermal Module Cost Drivers (Pie Chart)</a:t>
            </a:r>
          </a:p>
          <a:p>
            <a:pPr rtl="0" fontAlgn="ctr">
              <a:buFont typeface="Arial" panose="020B0604020202020204" pitchFamily="34" charset="0"/>
              <a:buChar char="•"/>
            </a:pPr>
            <a:r>
              <a:rPr lang="en-US" sz="1200">
                <a:effectLst/>
                <a:latin typeface="Calibri" panose="020F0502020204030204" pitchFamily="34" charset="0"/>
              </a:rPr>
              <a:t>Actuators</a:t>
            </a:r>
          </a:p>
          <a:p>
            <a:pPr rtl="0" fontAlgn="ctr">
              <a:buFont typeface="Arial" panose="020B0604020202020204" pitchFamily="34" charset="0"/>
              <a:buChar char="•"/>
            </a:pPr>
            <a:r>
              <a:rPr lang="en-US" sz="1200">
                <a:effectLst/>
                <a:latin typeface="Calibri" panose="020F0502020204030204" pitchFamily="34" charset="0"/>
              </a:rPr>
              <a:t>Plastic Material Used</a:t>
            </a:r>
          </a:p>
          <a:p>
            <a:pPr rtl="0" fontAlgn="ctr">
              <a:buFont typeface="Arial" panose="020B0604020202020204" pitchFamily="34" charset="0"/>
              <a:buChar char="•"/>
            </a:pPr>
            <a:r>
              <a:rPr lang="en-US" sz="1200">
                <a:effectLst/>
                <a:latin typeface="Calibri" panose="020F0502020204030204" pitchFamily="34" charset="0"/>
              </a:rPr>
              <a:t>Processing - Capital Equipment &amp; Tooling &amp; Labor</a:t>
            </a:r>
          </a:p>
          <a:p>
            <a:pPr rtl="0" fontAlgn="ctr">
              <a:buFont typeface="Arial" panose="020B0604020202020204" pitchFamily="34" charset="0"/>
              <a:buChar char="•"/>
            </a:pPr>
            <a:r>
              <a:rPr lang="en-US" sz="1200">
                <a:effectLst/>
                <a:latin typeface="Calibri" panose="020F0502020204030204" pitchFamily="34" charset="0"/>
              </a:rPr>
              <a:t>PCBA/Controls</a:t>
            </a:r>
          </a:p>
          <a:p>
            <a:pPr rtl="0" fontAlgn="ctr">
              <a:buFont typeface="Arial" panose="020B0604020202020204" pitchFamily="34" charset="0"/>
              <a:buChar char="•"/>
            </a:pPr>
            <a:r>
              <a:rPr lang="en-US" sz="1200">
                <a:effectLst/>
                <a:latin typeface="Calibri" panose="020F0502020204030204" pitchFamily="34" charset="0"/>
              </a:rPr>
              <a:t>MFG Location</a:t>
            </a:r>
          </a:p>
          <a:p>
            <a:pPr rtl="0" fontAlgn="ctr">
              <a:buFont typeface="Arial" panose="020B0604020202020204" pitchFamily="34" charset="0"/>
              <a:buChar char="•"/>
            </a:pPr>
            <a:r>
              <a:rPr lang="en-US" sz="1200">
                <a:effectLst/>
                <a:latin typeface="Calibri" panose="020F0502020204030204" pitchFamily="34" charset="0"/>
              </a:rPr>
              <a:t>Brackets/Mounting/Vibration </a:t>
            </a:r>
          </a:p>
          <a:p>
            <a:pPr rtl="0" fontAlgn="ctr">
              <a:buFont typeface="Arial" panose="020B0604020202020204" pitchFamily="34" charset="0"/>
              <a:buChar char="•"/>
            </a:pPr>
            <a:r>
              <a:rPr lang="en-US" sz="1200">
                <a:effectLst/>
                <a:latin typeface="Calibri" panose="020F0502020204030204" pitchFamily="34" charset="0"/>
              </a:rPr>
              <a:t>USMCA &amp; Tariff</a:t>
            </a:r>
          </a:p>
          <a:p>
            <a:pPr rtl="0" fontAlgn="ctr">
              <a:buFont typeface="Arial" panose="020B0604020202020204" pitchFamily="34" charset="0"/>
              <a:buChar char="•"/>
            </a:pPr>
            <a:r>
              <a:rPr lang="en-US" sz="1200">
                <a:effectLst/>
                <a:latin typeface="Calibri" panose="020F0502020204030204" pitchFamily="34" charset="0"/>
              </a:rPr>
              <a:t>Sealing Strategy</a:t>
            </a:r>
          </a:p>
          <a:p>
            <a:pPr rtl="0" fontAlgn="ctr">
              <a:buFont typeface="Arial" panose="020B0604020202020204" pitchFamily="34" charset="0"/>
              <a:buChar char="•"/>
            </a:pPr>
            <a:r>
              <a:rPr lang="en-US" sz="1200">
                <a:effectLst/>
                <a:latin typeface="Calibri" panose="020F0502020204030204" pitchFamily="34" charset="0"/>
              </a:rPr>
              <a:t>Re-occurring Parts Optimization</a:t>
            </a:r>
          </a:p>
          <a:p>
            <a:pPr rtl="0" fontAlgn="ctr">
              <a:buFont typeface="Arial" panose="020B0604020202020204" pitchFamily="34" charset="0"/>
              <a:buChar char="•"/>
            </a:pPr>
            <a:r>
              <a:rPr lang="en-US" sz="1200">
                <a:latin typeface="Calibri" panose="020F0502020204030204" pitchFamily="34" charset="0"/>
              </a:rPr>
              <a:t>Tooling!</a:t>
            </a:r>
            <a:endParaRPr lang="en-US" sz="1200">
              <a:effectLst/>
              <a:latin typeface="Calibri" panose="020F0502020204030204" pitchFamily="34" charset="0"/>
            </a:endParaRPr>
          </a:p>
          <a:p>
            <a:endParaRPr lang="en-US"/>
          </a:p>
          <a:p>
            <a:pPr marL="0" marR="0">
              <a:buNone/>
            </a:pPr>
            <a:r>
              <a:rPr lang="en-US" sz="1200">
                <a:effectLst/>
                <a:latin typeface="Calibri" panose="020F0502020204030204" pitchFamily="34" charset="0"/>
              </a:rPr>
              <a:t>System Level Cost Drivers</a:t>
            </a:r>
          </a:p>
          <a:p>
            <a:pPr marL="0" marR="0">
              <a:buNone/>
            </a:pPr>
            <a:r>
              <a:rPr lang="en-US" sz="1200">
                <a:effectLst/>
                <a:latin typeface="Calibri" panose="020F0502020204030204" pitchFamily="34" charset="0"/>
              </a:rPr>
              <a:t>•  # of hose connections</a:t>
            </a:r>
          </a:p>
          <a:p>
            <a:pPr marL="0" marR="0">
              <a:buNone/>
            </a:pPr>
            <a:r>
              <a:rPr lang="en-US" sz="1200">
                <a:effectLst/>
                <a:latin typeface="Calibri" panose="020F0502020204030204" pitchFamily="34" charset="0"/>
              </a:rPr>
              <a:t>• hoses &amp; clamps</a:t>
            </a:r>
          </a:p>
          <a:p>
            <a:pPr marL="0" marR="0">
              <a:buNone/>
            </a:pPr>
            <a:r>
              <a:rPr lang="en-US" sz="1200">
                <a:effectLst/>
                <a:latin typeface="Calibri" panose="020F0502020204030204" pitchFamily="34" charset="0"/>
              </a:rPr>
              <a:t>•Physical mounting </a:t>
            </a:r>
          </a:p>
          <a:p>
            <a:pPr marL="0" marR="0">
              <a:buNone/>
            </a:pPr>
            <a:r>
              <a:rPr lang="en-US" sz="1200">
                <a:effectLst/>
                <a:latin typeface="Calibri" panose="020F0502020204030204" pitchFamily="34" charset="0"/>
              </a:rPr>
              <a:t>• # of wiring harnesses</a:t>
            </a:r>
          </a:p>
          <a:p>
            <a:pPr marL="0" marR="0">
              <a:buNone/>
            </a:pPr>
            <a:r>
              <a:rPr lang="en-US" sz="1200">
                <a:effectLst/>
                <a:latin typeface="Calibri" panose="020F0502020204030204" pitchFamily="34" charset="0"/>
              </a:rPr>
              <a:t>• NVH grommets &amp; considerations</a:t>
            </a:r>
          </a:p>
          <a:p>
            <a:pPr marL="0" marR="0">
              <a:buNone/>
            </a:pPr>
            <a:r>
              <a:rPr lang="en-US" sz="1200">
                <a:effectLst/>
                <a:latin typeface="Calibri" panose="020F0502020204030204" pitchFamily="34" charset="0"/>
              </a:rPr>
              <a:t>• Fasteners</a:t>
            </a:r>
          </a:p>
          <a:p>
            <a:pPr marL="0" marR="0" indent="0">
              <a:buNone/>
            </a:pPr>
            <a:r>
              <a:rPr lang="en-US" sz="1200">
                <a:effectLst/>
                <a:latin typeface="Calibri" panose="020F0502020204030204" pitchFamily="34" charset="0"/>
              </a:rPr>
              <a:t>• Assembly labor</a:t>
            </a:r>
          </a:p>
          <a:p>
            <a:endParaRPr lang="en-US"/>
          </a:p>
        </p:txBody>
      </p:sp>
      <p:sp>
        <p:nvSpPr>
          <p:cNvPr id="4" name="Slide Number Placeholder 3"/>
          <p:cNvSpPr>
            <a:spLocks noGrp="1"/>
          </p:cNvSpPr>
          <p:nvPr>
            <p:ph type="sldNum" sz="quarter" idx="5"/>
          </p:nvPr>
        </p:nvSpPr>
        <p:spPr/>
        <p:txBody>
          <a:bodyPr/>
          <a:lstStyle/>
          <a:p>
            <a:pPr>
              <a:defRPr/>
            </a:pPr>
            <a:fld id="{D83C5A7A-1E9C-8046-AEE5-AA9A4C9229CF}" type="slidenum">
              <a:rPr lang="en-US" smtClean="0"/>
              <a:pPr>
                <a:defRPr/>
              </a:pPr>
              <a:t>10</a:t>
            </a:fld>
            <a:endParaRPr lang="en-US"/>
          </a:p>
        </p:txBody>
      </p:sp>
    </p:spTree>
    <p:extLst>
      <p:ext uri="{BB962C8B-B14F-4D97-AF65-F5344CB8AC3E}">
        <p14:creationId xmlns:p14="http://schemas.microsoft.com/office/powerpoint/2010/main" val="592695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83C5A7A-1E9C-8046-AEE5-AA9A4C9229CF}" type="slidenum">
              <a:rPr lang="en-US" smtClean="0"/>
              <a:pPr>
                <a:defRPr/>
              </a:pPr>
              <a:t>15</a:t>
            </a:fld>
            <a:endParaRPr lang="en-US"/>
          </a:p>
        </p:txBody>
      </p:sp>
    </p:spTree>
    <p:extLst>
      <p:ext uri="{BB962C8B-B14F-4D97-AF65-F5344CB8AC3E}">
        <p14:creationId xmlns:p14="http://schemas.microsoft.com/office/powerpoint/2010/main" val="2844463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331F9A-E36F-4103-88A7-73BA9D178806}" type="slidenum">
              <a:rPr lang="en-US" smtClean="0"/>
              <a:t>26</a:t>
            </a:fld>
            <a:endParaRPr lang="en-US"/>
          </a:p>
        </p:txBody>
      </p:sp>
    </p:spTree>
    <p:extLst>
      <p:ext uri="{BB962C8B-B14F-4D97-AF65-F5344CB8AC3E}">
        <p14:creationId xmlns:p14="http://schemas.microsoft.com/office/powerpoint/2010/main" val="19420465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mailto:simon.yardley@husco.com" TargetMode="External"/><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Blue">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401929" y="4839151"/>
            <a:ext cx="11140714" cy="600075"/>
          </a:xfrm>
          <a:prstGeom prst="rect">
            <a:avLst/>
          </a:prstGeom>
        </p:spPr>
        <p:txBody>
          <a:bodyPr/>
          <a:lstStyle>
            <a:lvl1pPr marL="0" indent="0" algn="l">
              <a:buFontTx/>
              <a:buNone/>
              <a:defRPr lang="en-US" sz="4400" b="1" i="0" kern="1200" cap="all" baseline="0" dirty="0" smtClean="0">
                <a:solidFill>
                  <a:srgbClr val="0033A0"/>
                </a:solidFill>
                <a:latin typeface="+mj-lt"/>
                <a:ea typeface="Calibri Light" charset="0"/>
                <a:cs typeface="Calibri Light" charset="0"/>
              </a:defRPr>
            </a:lvl1pPr>
            <a:lvl2pPr algn="ctr">
              <a:defRPr>
                <a:solidFill>
                  <a:schemeClr val="bg2"/>
                </a:solidFill>
              </a:defRPr>
            </a:lvl2pPr>
            <a:lvl3pPr algn="ctr">
              <a:defRPr>
                <a:solidFill>
                  <a:schemeClr val="bg2"/>
                </a:solidFill>
              </a:defRPr>
            </a:lvl3pPr>
            <a:lvl4pPr marL="1371600" indent="0" algn="ctr">
              <a:buFontTx/>
              <a:buNone/>
              <a:defRPr>
                <a:solidFill>
                  <a:schemeClr val="bg2"/>
                </a:solidFill>
              </a:defRPr>
            </a:lvl4pPr>
            <a:lvl5pPr algn="ctr">
              <a:defRPr>
                <a:solidFill>
                  <a:schemeClr val="bg2"/>
                </a:solidFill>
              </a:defRPr>
            </a:lvl5pPr>
          </a:lstStyle>
          <a:p>
            <a:pPr marL="0" lvl="0" indent="0" algn="l" rtl="0" eaLnBrk="1" fontAlgn="base" hangingPunct="1">
              <a:lnSpc>
                <a:spcPct val="90000"/>
              </a:lnSpc>
              <a:spcBef>
                <a:spcPts val="1000"/>
              </a:spcBef>
              <a:spcAft>
                <a:spcPct val="0"/>
              </a:spcAft>
              <a:buFontTx/>
              <a:buNone/>
            </a:pPr>
            <a:r>
              <a:rPr lang="en-US"/>
              <a:t>Edit Master text styles</a:t>
            </a:r>
          </a:p>
        </p:txBody>
      </p:sp>
      <p:sp>
        <p:nvSpPr>
          <p:cNvPr id="7" name="Text Placeholder 10"/>
          <p:cNvSpPr>
            <a:spLocks noGrp="1"/>
          </p:cNvSpPr>
          <p:nvPr>
            <p:ph type="body" sz="quarter" idx="11"/>
          </p:nvPr>
        </p:nvSpPr>
        <p:spPr>
          <a:xfrm>
            <a:off x="401929" y="5556134"/>
            <a:ext cx="11140713" cy="600075"/>
          </a:xfrm>
          <a:prstGeom prst="rect">
            <a:avLst/>
          </a:prstGeom>
        </p:spPr>
        <p:txBody>
          <a:bodyPr/>
          <a:lstStyle>
            <a:lvl1pPr marL="0" indent="0" algn="l">
              <a:buFontTx/>
              <a:buNone/>
              <a:defRPr sz="2400" b="0" i="1" baseline="0">
                <a:solidFill>
                  <a:srgbClr val="7C7E7F"/>
                </a:solidFill>
                <a:latin typeface="+mn-lt"/>
                <a:ea typeface="Calibri Light" charset="0"/>
                <a:cs typeface="Calibri Light" charset="0"/>
              </a:defRPr>
            </a:lvl1pPr>
            <a:lvl2pPr algn="ctr">
              <a:defRPr>
                <a:solidFill>
                  <a:schemeClr val="bg2"/>
                </a:solidFill>
              </a:defRPr>
            </a:lvl2pPr>
            <a:lvl3pPr algn="ctr">
              <a:defRPr>
                <a:solidFill>
                  <a:schemeClr val="bg2"/>
                </a:solidFill>
              </a:defRPr>
            </a:lvl3pPr>
            <a:lvl4pPr marL="1371600" indent="0" algn="ctr">
              <a:buFontTx/>
              <a:buNone/>
              <a:defRPr>
                <a:solidFill>
                  <a:schemeClr val="bg2"/>
                </a:solidFill>
              </a:defRPr>
            </a:lvl4pPr>
            <a:lvl5pPr algn="ctr">
              <a:defRPr>
                <a:solidFill>
                  <a:schemeClr val="bg2"/>
                </a:solidFill>
              </a:defRPr>
            </a:lvl5pPr>
          </a:lstStyle>
          <a:p>
            <a:pPr lvl="0"/>
            <a:r>
              <a:rPr lang="en-US"/>
              <a:t>Edit Master text styles</a:t>
            </a:r>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r="6212" b="24846"/>
          <a:stretch/>
        </p:blipFill>
        <p:spPr>
          <a:xfrm>
            <a:off x="6546268" y="1722594"/>
            <a:ext cx="5645732" cy="5135406"/>
          </a:xfrm>
          <a:prstGeom prst="rect">
            <a:avLst/>
          </a:prstGeom>
        </p:spPr>
      </p:pic>
      <p:sp>
        <p:nvSpPr>
          <p:cNvPr id="5" name="Text Placeholder 10"/>
          <p:cNvSpPr>
            <a:spLocks noGrp="1"/>
          </p:cNvSpPr>
          <p:nvPr>
            <p:ph type="body" sz="quarter" idx="12"/>
          </p:nvPr>
        </p:nvSpPr>
        <p:spPr>
          <a:xfrm>
            <a:off x="401929" y="6273117"/>
            <a:ext cx="11140713" cy="600075"/>
          </a:xfrm>
          <a:prstGeom prst="rect">
            <a:avLst/>
          </a:prstGeom>
        </p:spPr>
        <p:txBody>
          <a:bodyPr/>
          <a:lstStyle>
            <a:lvl1pPr marL="0" indent="0" algn="l">
              <a:buFontTx/>
              <a:buNone/>
              <a:defRPr sz="1800" b="0" i="0" baseline="0">
                <a:solidFill>
                  <a:srgbClr val="7C7E7F"/>
                </a:solidFill>
                <a:latin typeface="+mn-lt"/>
                <a:ea typeface="Calibri Light" charset="0"/>
                <a:cs typeface="Calibri Light" charset="0"/>
              </a:defRPr>
            </a:lvl1pPr>
            <a:lvl2pPr algn="ctr">
              <a:defRPr>
                <a:solidFill>
                  <a:schemeClr val="bg2"/>
                </a:solidFill>
              </a:defRPr>
            </a:lvl2pPr>
            <a:lvl3pPr algn="ctr">
              <a:defRPr>
                <a:solidFill>
                  <a:schemeClr val="bg2"/>
                </a:solidFill>
              </a:defRPr>
            </a:lvl3pPr>
            <a:lvl4pPr marL="1371600" indent="0" algn="ctr">
              <a:buFontTx/>
              <a:buNone/>
              <a:defRPr>
                <a:solidFill>
                  <a:schemeClr val="bg2"/>
                </a:solidFill>
              </a:defRPr>
            </a:lvl4pPr>
            <a:lvl5pPr algn="ctr">
              <a:defRPr>
                <a:solidFill>
                  <a:schemeClr val="bg2"/>
                </a:solidFill>
              </a:defRPr>
            </a:lvl5pPr>
          </a:lstStyle>
          <a:p>
            <a:pPr lvl="0"/>
            <a:r>
              <a:rPr lang="en-US"/>
              <a:t>Edit Master text styles</a:t>
            </a:r>
          </a:p>
        </p:txBody>
      </p:sp>
      <p:sp>
        <p:nvSpPr>
          <p:cNvPr id="8" name="Rectangle 7">
            <a:extLst>
              <a:ext uri="{FF2B5EF4-FFF2-40B4-BE49-F238E27FC236}">
                <a16:creationId xmlns:a16="http://schemas.microsoft.com/office/drawing/2014/main" id="{4BF940F4-000B-451E-B090-B298AB2C0276}"/>
              </a:ext>
            </a:extLst>
          </p:cNvPr>
          <p:cNvSpPr/>
          <p:nvPr userDrawn="1"/>
        </p:nvSpPr>
        <p:spPr>
          <a:xfrm>
            <a:off x="0" y="14878"/>
            <a:ext cx="12192000" cy="400110"/>
          </a:xfrm>
          <a:prstGeom prst="rect">
            <a:avLst/>
          </a:prstGeom>
        </p:spPr>
        <p:txBody>
          <a:bodyPr wrap="square">
            <a:spAutoFit/>
          </a:bodyPr>
          <a:lstStyle/>
          <a:p>
            <a:pPr marL="0" indent="0">
              <a:buFont typeface="Arial" panose="020B0604020202020204" pitchFamily="34" charset="0"/>
              <a:buNone/>
              <a:defRPr/>
            </a:pPr>
            <a:r>
              <a:rPr lang="en-US" sz="1000">
                <a:solidFill>
                  <a:srgbClr val="D8DAD9"/>
                </a:solidFill>
              </a:rPr>
              <a:t>This document </a:t>
            </a:r>
            <a:r>
              <a:rPr lang="en-US" sz="1000" kern="1200">
                <a:solidFill>
                  <a:srgbClr val="D8DAD9"/>
                </a:solidFill>
                <a:latin typeface="Franklin Gothic Book" charset="0"/>
                <a:ea typeface="+mn-ea"/>
                <a:cs typeface="+mn-cs"/>
              </a:rPr>
              <a:t>contains trade secrets or otherwise </a:t>
            </a:r>
            <a:r>
              <a:rPr lang="en-US" sz="1000">
                <a:solidFill>
                  <a:srgbClr val="D8DAD9"/>
                </a:solidFill>
              </a:rPr>
              <a:t>confidential information owned by Husco. Access to and use of this information is strictly limited and controlled by Husco. This document may not be copied, distributed, or otherwise disclosed outside of Husco’s facilities except under appropriate precautions to maintain the confidentiality hereof, and may not be used in any way not expressly authorized by Husco</a:t>
            </a:r>
          </a:p>
        </p:txBody>
      </p:sp>
    </p:spTree>
    <p:extLst>
      <p:ext uri="{BB962C8B-B14F-4D97-AF65-F5344CB8AC3E}">
        <p14:creationId xmlns:p14="http://schemas.microsoft.com/office/powerpoint/2010/main" val="1318726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bleed graph/chart/photo">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0" y="0"/>
            <a:ext cx="12192000" cy="6858000"/>
          </a:xfrm>
          <a:prstGeom prst="rect">
            <a:avLst/>
          </a:prstGeom>
        </p:spPr>
        <p:txBody>
          <a:bodyPr/>
          <a:lstStyle/>
          <a:p>
            <a:pPr marL="228600" marR="0" lvl="0" indent="-228600" algn="l" defTabSz="914400" rtl="0" eaLnBrk="1" fontAlgn="base" latinLnBrk="0" hangingPunct="1">
              <a:lnSpc>
                <a:spcPct val="90000"/>
              </a:lnSpc>
              <a:spcBef>
                <a:spcPts val="1000"/>
              </a:spcBef>
              <a:spcAft>
                <a:spcPct val="0"/>
              </a:spcAft>
              <a:buClrTx/>
              <a:buSzTx/>
              <a:buFont typeface="Arial" charset="0"/>
              <a:buNone/>
              <a:tabLst/>
              <a:defRPr/>
            </a:pPr>
            <a:r>
              <a:rPr lang="en-US"/>
              <a:t>Edit Master text styles</a:t>
            </a:r>
          </a:p>
        </p:txBody>
      </p:sp>
    </p:spTree>
    <p:extLst>
      <p:ext uri="{BB962C8B-B14F-4D97-AF65-F5344CB8AC3E}">
        <p14:creationId xmlns:p14="http://schemas.microsoft.com/office/powerpoint/2010/main" val="3027707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2 chart/graph ">
    <p:spTree>
      <p:nvGrpSpPr>
        <p:cNvPr id="1" name=""/>
        <p:cNvGrpSpPr/>
        <p:nvPr/>
      </p:nvGrpSpPr>
      <p:grpSpPr>
        <a:xfrm>
          <a:off x="0" y="0"/>
          <a:ext cx="0" cy="0"/>
          <a:chOff x="0" y="0"/>
          <a:chExt cx="0" cy="0"/>
        </a:xfrm>
      </p:grpSpPr>
      <p:pic>
        <p:nvPicPr>
          <p:cNvPr id="25" name="Picture 24"/>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l="53293" b="82232"/>
          <a:stretch/>
        </p:blipFill>
        <p:spPr>
          <a:xfrm>
            <a:off x="8376334" y="5012002"/>
            <a:ext cx="4274846" cy="1845998"/>
          </a:xfrm>
          <a:prstGeom prst="rect">
            <a:avLst/>
          </a:prstGeom>
        </p:spPr>
      </p:pic>
      <p:sp>
        <p:nvSpPr>
          <p:cNvPr id="7" name="Content Placeholder 6"/>
          <p:cNvSpPr>
            <a:spLocks noGrp="1"/>
          </p:cNvSpPr>
          <p:nvPr>
            <p:ph sz="quarter" idx="15"/>
          </p:nvPr>
        </p:nvSpPr>
        <p:spPr>
          <a:xfrm>
            <a:off x="632069" y="1569909"/>
            <a:ext cx="6669684" cy="4334946"/>
          </a:xfrm>
          <a:prstGeom prst="rect">
            <a:avLst/>
          </a:prstGeom>
        </p:spPr>
        <p:txBody>
          <a:bodyPr/>
          <a:lstStyle>
            <a:lvl1pPr>
              <a:defRPr sz="2400" b="0" i="0">
                <a:solidFill>
                  <a:schemeClr val="tx1"/>
                </a:solidFill>
                <a:latin typeface="+mn-lt"/>
                <a:ea typeface="Calibri" charset="0"/>
                <a:cs typeface="Calibri" charset="0"/>
              </a:defRPr>
            </a:lvl1pPr>
            <a:lvl2pPr marL="685800" indent="-228600">
              <a:buFont typeface="Courier New" charset="0"/>
              <a:buChar char="o"/>
              <a:defRPr sz="2000" b="0" i="0">
                <a:solidFill>
                  <a:schemeClr val="tx1"/>
                </a:solidFill>
                <a:latin typeface="+mn-lt"/>
                <a:ea typeface="Calibri" charset="0"/>
                <a:cs typeface="Calibri" charset="0"/>
              </a:defRPr>
            </a:lvl2pPr>
            <a:lvl3pPr marL="1143000" indent="-228600">
              <a:buFont typeface="Helvetica" charset="0"/>
              <a:buChar char="−"/>
              <a:defRPr sz="2000" b="0" i="0">
                <a:solidFill>
                  <a:schemeClr val="tx1"/>
                </a:solidFill>
                <a:latin typeface="+mn-lt"/>
                <a:ea typeface="Calibri" charset="0"/>
                <a:cs typeface="Calibri" charset="0"/>
              </a:defRPr>
            </a:lvl3pPr>
            <a:lvl4pPr marL="1600200" indent="-228600">
              <a:buFont typeface="Helvetica" charset="0"/>
              <a:buChar char="−"/>
              <a:defRPr sz="2000" b="0" i="0">
                <a:solidFill>
                  <a:schemeClr val="tx1"/>
                </a:solidFill>
                <a:latin typeface="+mn-lt"/>
                <a:ea typeface="Calibri" charset="0"/>
                <a:cs typeface="Calibri" charset="0"/>
              </a:defRPr>
            </a:lvl4pPr>
            <a:lvl5pPr marL="2057400" indent="-228600">
              <a:buFont typeface="Helvetica" charset="0"/>
              <a:buChar char="−"/>
              <a:defRPr sz="2000" b="0" i="0">
                <a:solidFill>
                  <a:schemeClr val="tx1"/>
                </a:solidFill>
                <a:latin typeface="+mn-lt"/>
                <a:ea typeface="Calibri" charset="0"/>
                <a:cs typeface="Calibri"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6"/>
          </p:nvPr>
        </p:nvSpPr>
        <p:spPr>
          <a:xfrm>
            <a:off x="7751762" y="1569908"/>
            <a:ext cx="3760165" cy="1802077"/>
          </a:xfrm>
          <a:prstGeom prst="rect">
            <a:avLst/>
          </a:prstGeom>
        </p:spPr>
        <p:txBody>
          <a:bodyPr/>
          <a:lstStyle>
            <a:lvl1pPr>
              <a:defRPr sz="2400" b="0" i="0">
                <a:solidFill>
                  <a:schemeClr val="tx1"/>
                </a:solidFill>
                <a:latin typeface="+mn-lt"/>
                <a:ea typeface="Calibri" charset="0"/>
                <a:cs typeface="Calibri" charset="0"/>
              </a:defRPr>
            </a:lvl1pPr>
            <a:lvl2pPr marL="685800" indent="-228600">
              <a:buFont typeface="Courier New" charset="0"/>
              <a:buChar char="o"/>
              <a:defRPr sz="2000" b="0" i="0">
                <a:solidFill>
                  <a:schemeClr val="tx1"/>
                </a:solidFill>
                <a:latin typeface="+mn-lt"/>
                <a:ea typeface="Calibri" charset="0"/>
                <a:cs typeface="Calibri" charset="0"/>
              </a:defRPr>
            </a:lvl2pPr>
            <a:lvl3pPr marL="1143000" indent="-228600">
              <a:buFont typeface="Helvetica" charset="0"/>
              <a:buChar char="−"/>
              <a:defRPr sz="2000" b="0" i="0">
                <a:solidFill>
                  <a:schemeClr val="tx1"/>
                </a:solidFill>
                <a:latin typeface="+mn-lt"/>
                <a:ea typeface="Calibri" charset="0"/>
                <a:cs typeface="Calibri" charset="0"/>
              </a:defRPr>
            </a:lvl3pPr>
            <a:lvl4pPr marL="1600200" indent="-228600">
              <a:buFont typeface="Helvetica" charset="0"/>
              <a:buChar char="−"/>
              <a:defRPr sz="2000" b="0" i="0">
                <a:solidFill>
                  <a:schemeClr val="tx1"/>
                </a:solidFill>
                <a:latin typeface="+mn-lt"/>
                <a:ea typeface="Calibri" charset="0"/>
                <a:cs typeface="Calibri" charset="0"/>
              </a:defRPr>
            </a:lvl4pPr>
            <a:lvl5pPr marL="2057400" indent="-228600">
              <a:buFont typeface="Helvetica" charset="0"/>
              <a:buChar char="−"/>
              <a:defRPr sz="2000" b="0" i="0">
                <a:solidFill>
                  <a:schemeClr val="tx1"/>
                </a:solidFill>
                <a:latin typeface="+mn-lt"/>
                <a:ea typeface="Calibri" charset="0"/>
                <a:cs typeface="Calibri"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8"/>
          <p:cNvSpPr>
            <a:spLocks noGrp="1"/>
          </p:cNvSpPr>
          <p:nvPr>
            <p:ph sz="quarter" idx="19"/>
          </p:nvPr>
        </p:nvSpPr>
        <p:spPr>
          <a:xfrm>
            <a:off x="7751763" y="3939988"/>
            <a:ext cx="3760164" cy="1964866"/>
          </a:xfrm>
          <a:prstGeom prst="rect">
            <a:avLst/>
          </a:prstGeom>
        </p:spPr>
        <p:txBody>
          <a:bodyPr/>
          <a:lstStyle>
            <a:lvl1pPr>
              <a:defRPr sz="2400" b="0" i="0">
                <a:solidFill>
                  <a:schemeClr val="tx1"/>
                </a:solidFill>
                <a:latin typeface="+mn-lt"/>
                <a:ea typeface="Calibri" charset="0"/>
                <a:cs typeface="Calibri" charset="0"/>
              </a:defRPr>
            </a:lvl1pPr>
            <a:lvl2pPr marL="685800" indent="-228600">
              <a:buFont typeface="Courier New" charset="0"/>
              <a:buChar char="o"/>
              <a:defRPr sz="2000" b="0" i="0">
                <a:solidFill>
                  <a:schemeClr val="tx1"/>
                </a:solidFill>
                <a:latin typeface="+mn-lt"/>
                <a:ea typeface="Calibri" charset="0"/>
                <a:cs typeface="Calibri" charset="0"/>
              </a:defRPr>
            </a:lvl2pPr>
            <a:lvl3pPr marL="1143000" indent="-228600">
              <a:buFont typeface="Helvetica" charset="0"/>
              <a:buChar char="−"/>
              <a:defRPr sz="2000" b="0" i="0">
                <a:solidFill>
                  <a:schemeClr val="tx1"/>
                </a:solidFill>
                <a:latin typeface="+mn-lt"/>
                <a:ea typeface="Calibri" charset="0"/>
                <a:cs typeface="Calibri" charset="0"/>
              </a:defRPr>
            </a:lvl3pPr>
            <a:lvl4pPr marL="1600200" indent="-228600">
              <a:buFont typeface="Helvetica" charset="0"/>
              <a:buChar char="−"/>
              <a:defRPr sz="2000" b="0" i="0">
                <a:solidFill>
                  <a:schemeClr val="tx1"/>
                </a:solidFill>
                <a:latin typeface="+mn-lt"/>
                <a:ea typeface="Calibri" charset="0"/>
                <a:cs typeface="Calibri" charset="0"/>
              </a:defRPr>
            </a:lvl4pPr>
            <a:lvl5pPr marL="2057400" indent="-228600">
              <a:buFont typeface="Helvetica" charset="0"/>
              <a:buChar char="−"/>
              <a:defRPr sz="2000" b="0" i="0">
                <a:solidFill>
                  <a:schemeClr val="tx1"/>
                </a:solidFill>
                <a:latin typeface="+mn-lt"/>
                <a:ea typeface="Calibri" charset="0"/>
                <a:cs typeface="Calibri"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7"/>
          <p:cNvSpPr>
            <a:spLocks noGrp="1"/>
          </p:cNvSpPr>
          <p:nvPr>
            <p:ph type="body" sz="quarter" idx="12"/>
          </p:nvPr>
        </p:nvSpPr>
        <p:spPr>
          <a:xfrm>
            <a:off x="586996" y="729614"/>
            <a:ext cx="10924931" cy="391772"/>
          </a:xfrm>
          <a:prstGeom prst="rect">
            <a:avLst/>
          </a:prstGeom>
        </p:spPr>
        <p:txBody>
          <a:bodyPr numCol="1" spcCol="685800"/>
          <a:lstStyle>
            <a:lvl1pPr marL="0" indent="0" algn="l">
              <a:lnSpc>
                <a:spcPct val="100000"/>
              </a:lnSpc>
              <a:buFontTx/>
              <a:buNone/>
              <a:defRPr lang="en-US" sz="2400" b="0" i="1" baseline="0" smtClean="0">
                <a:solidFill>
                  <a:srgbClr val="7C7E7F"/>
                </a:solidFill>
                <a:effectLst/>
                <a:latin typeface="+mn-lt"/>
                <a:ea typeface="Calibri" charset="0"/>
                <a:cs typeface="Calibri" charset="0"/>
              </a:defRPr>
            </a:lvl1pPr>
            <a:lvl2pPr marL="800100" indent="-342900">
              <a:buFont typeface="Courier New" charset="0"/>
              <a:buChar char="o"/>
              <a:defRPr sz="1400" b="0" i="0">
                <a:solidFill>
                  <a:schemeClr val="bg2"/>
                </a:solidFill>
                <a:latin typeface="Calibri" charset="0"/>
                <a:ea typeface="Calibri" charset="0"/>
                <a:cs typeface="Calibri" charset="0"/>
              </a:defRPr>
            </a:lvl2pPr>
            <a:lvl3pPr marL="914400" indent="0">
              <a:buFontTx/>
              <a:buNone/>
              <a:defRPr sz="1400" b="0" i="0">
                <a:solidFill>
                  <a:schemeClr val="bg2"/>
                </a:solidFill>
                <a:latin typeface="Calibri" charset="0"/>
                <a:ea typeface="Calibri" charset="0"/>
                <a:cs typeface="Calibri" charset="0"/>
              </a:defRPr>
            </a:lvl3pPr>
            <a:lvl4pPr marL="1371600" indent="0">
              <a:buFontTx/>
              <a:buNone/>
              <a:defRPr sz="1400" b="0" i="0">
                <a:solidFill>
                  <a:schemeClr val="bg2"/>
                </a:solidFill>
                <a:latin typeface="Calibri" charset="0"/>
                <a:ea typeface="Calibri" charset="0"/>
                <a:cs typeface="Calibri" charset="0"/>
              </a:defRPr>
            </a:lvl4pPr>
            <a:lvl5pPr marL="1828800" indent="0">
              <a:buFontTx/>
              <a:buNone/>
              <a:defRPr sz="1400" b="0" i="0">
                <a:solidFill>
                  <a:schemeClr val="bg2"/>
                </a:solidFill>
                <a:latin typeface="Calibri" charset="0"/>
                <a:ea typeface="Calibri" charset="0"/>
                <a:cs typeface="Calibri" charset="0"/>
              </a:defRPr>
            </a:lvl5pPr>
          </a:lstStyle>
          <a:p>
            <a:pPr lvl="0"/>
            <a:r>
              <a:rPr lang="en-US"/>
              <a:t>Edit Master text styles</a:t>
            </a:r>
          </a:p>
        </p:txBody>
      </p:sp>
      <p:sp>
        <p:nvSpPr>
          <p:cNvPr id="26" name="Title 1"/>
          <p:cNvSpPr>
            <a:spLocks noGrp="1"/>
          </p:cNvSpPr>
          <p:nvPr>
            <p:ph type="ctrTitle" hasCustomPrompt="1"/>
          </p:nvPr>
        </p:nvSpPr>
        <p:spPr>
          <a:xfrm>
            <a:off x="586996" y="348537"/>
            <a:ext cx="10924931" cy="476655"/>
          </a:xfrm>
          <a:prstGeom prst="rect">
            <a:avLst/>
          </a:prstGeom>
        </p:spPr>
        <p:txBody>
          <a:bodyPr anchor="t"/>
          <a:lstStyle>
            <a:lvl1pPr algn="l">
              <a:defRPr sz="3000" b="1" i="0" cap="all" baseline="0">
                <a:solidFill>
                  <a:srgbClr val="0033A0"/>
                </a:solidFill>
                <a:latin typeface="+mj-lt"/>
                <a:ea typeface="Calibri" charset="0"/>
                <a:cs typeface="Calibri" charset="0"/>
              </a:defRPr>
            </a:lvl1pPr>
          </a:lstStyle>
          <a:p>
            <a:r>
              <a:rPr lang="en-US"/>
              <a:t>CLICK TO EDIT MASTER TITLE STYLE</a:t>
            </a:r>
          </a:p>
        </p:txBody>
      </p:sp>
      <p:sp>
        <p:nvSpPr>
          <p:cNvPr id="11" name="Slide Number Placeholder 5"/>
          <p:cNvSpPr>
            <a:spLocks noGrp="1"/>
          </p:cNvSpPr>
          <p:nvPr>
            <p:ph type="sldNum" sz="quarter" idx="11"/>
          </p:nvPr>
        </p:nvSpPr>
        <p:spPr>
          <a:xfrm>
            <a:off x="9305544" y="6353376"/>
            <a:ext cx="2743200" cy="365125"/>
          </a:xfrm>
        </p:spPr>
        <p:txBody>
          <a:bodyPr/>
          <a:lstStyle>
            <a:lvl1pPr algn="r">
              <a:defRPr sz="1200">
                <a:solidFill>
                  <a:schemeClr val="bg2"/>
                </a:solidFill>
              </a:defRPr>
            </a:lvl1pPr>
          </a:lstStyle>
          <a:p>
            <a:pPr>
              <a:defRPr/>
            </a:pPr>
            <a:fld id="{35042C6F-1602-F743-B8DE-EAF7671583B8}" type="slidenum">
              <a:rPr lang="en-US" smtClean="0"/>
              <a:pPr>
                <a:defRPr/>
              </a:pPr>
              <a:t>‹#›</a:t>
            </a:fld>
            <a:endParaRPr lang="en-US"/>
          </a:p>
        </p:txBody>
      </p:sp>
      <p:pic>
        <p:nvPicPr>
          <p:cNvPr id="13" name="Picture 12">
            <a:extLst>
              <a:ext uri="{FF2B5EF4-FFF2-40B4-BE49-F238E27FC236}">
                <a16:creationId xmlns:a16="http://schemas.microsoft.com/office/drawing/2014/main" id="{6B69AA81-0AB3-44E9-878E-7274632257E8}"/>
              </a:ext>
            </a:extLst>
          </p:cNvPr>
          <p:cNvPicPr>
            <a:picLocks noChangeAspect="1"/>
          </p:cNvPicPr>
          <p:nvPr userDrawn="1"/>
        </p:nvPicPr>
        <p:blipFill>
          <a:blip r:embed="rId3"/>
          <a:stretch>
            <a:fillRect/>
          </a:stretch>
        </p:blipFill>
        <p:spPr>
          <a:xfrm>
            <a:off x="586996" y="6368194"/>
            <a:ext cx="817581" cy="182880"/>
          </a:xfrm>
          <a:prstGeom prst="rect">
            <a:avLst/>
          </a:prstGeom>
        </p:spPr>
      </p:pic>
      <p:sp>
        <p:nvSpPr>
          <p:cNvPr id="15" name="Rectangle 14">
            <a:extLst>
              <a:ext uri="{FF2B5EF4-FFF2-40B4-BE49-F238E27FC236}">
                <a16:creationId xmlns:a16="http://schemas.microsoft.com/office/drawing/2014/main" id="{84A877AD-A1D2-411C-841A-53BF946AD145}"/>
              </a:ext>
            </a:extLst>
          </p:cNvPr>
          <p:cNvSpPr/>
          <p:nvPr userDrawn="1"/>
        </p:nvSpPr>
        <p:spPr>
          <a:xfrm>
            <a:off x="1362242" y="6303560"/>
            <a:ext cx="1200585" cy="338554"/>
          </a:xfrm>
          <a:prstGeom prst="rect">
            <a:avLst/>
          </a:prstGeom>
        </p:spPr>
        <p:txBody>
          <a:bodyPr wrap="none">
            <a:spAutoFit/>
          </a:bodyPr>
          <a:lstStyle/>
          <a:p>
            <a:r>
              <a:rPr lang="en-US" sz="1600">
                <a:solidFill>
                  <a:srgbClr val="FF0000"/>
                </a:solidFill>
                <a:cs typeface="Calibri" charset="0"/>
              </a:rPr>
              <a:t>confidential</a:t>
            </a:r>
            <a:endParaRPr lang="en-US" sz="1600">
              <a:solidFill>
                <a:srgbClr val="FF0000"/>
              </a:solidFill>
            </a:endParaRPr>
          </a:p>
        </p:txBody>
      </p:sp>
    </p:spTree>
    <p:extLst>
      <p:ext uri="{BB962C8B-B14F-4D97-AF65-F5344CB8AC3E}">
        <p14:creationId xmlns:p14="http://schemas.microsoft.com/office/powerpoint/2010/main" val="1089650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Single Graph/Chart">
    <p:spTree>
      <p:nvGrpSpPr>
        <p:cNvPr id="1" name=""/>
        <p:cNvGrpSpPr/>
        <p:nvPr/>
      </p:nvGrpSpPr>
      <p:grpSpPr>
        <a:xfrm>
          <a:off x="0" y="0"/>
          <a:ext cx="0" cy="0"/>
          <a:chOff x="0" y="0"/>
          <a:chExt cx="0" cy="0"/>
        </a:xfrm>
      </p:grpSpPr>
      <p:pic>
        <p:nvPicPr>
          <p:cNvPr id="25" name="Picture 24"/>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l="53293" b="82232"/>
          <a:stretch/>
        </p:blipFill>
        <p:spPr>
          <a:xfrm>
            <a:off x="8376334" y="5012002"/>
            <a:ext cx="4274846" cy="1845998"/>
          </a:xfrm>
          <a:prstGeom prst="rect">
            <a:avLst/>
          </a:prstGeom>
        </p:spPr>
      </p:pic>
      <p:sp>
        <p:nvSpPr>
          <p:cNvPr id="5" name="Chart Placeholder 4"/>
          <p:cNvSpPr>
            <a:spLocks noGrp="1"/>
          </p:cNvSpPr>
          <p:nvPr>
            <p:ph type="chart" sz="quarter" idx="10"/>
          </p:nvPr>
        </p:nvSpPr>
        <p:spPr>
          <a:xfrm>
            <a:off x="586995" y="1569908"/>
            <a:ext cx="10924931" cy="4334945"/>
          </a:xfrm>
          <a:prstGeom prst="rect">
            <a:avLst/>
          </a:prstGeom>
        </p:spPr>
        <p:txBody>
          <a:bodyPr/>
          <a:lstStyle>
            <a:lvl1pPr>
              <a:defRPr b="0" i="0">
                <a:latin typeface="+mn-lt"/>
                <a:ea typeface="Calibri" charset="0"/>
                <a:cs typeface="Calibri" charset="0"/>
              </a:defRPr>
            </a:lvl1pPr>
          </a:lstStyle>
          <a:p>
            <a:pPr lvl="0"/>
            <a:r>
              <a:rPr lang="en-US" noProof="0"/>
              <a:t>Click icon to add chart</a:t>
            </a:r>
          </a:p>
        </p:txBody>
      </p:sp>
      <p:sp>
        <p:nvSpPr>
          <p:cNvPr id="19" name="Title 1"/>
          <p:cNvSpPr>
            <a:spLocks noGrp="1"/>
          </p:cNvSpPr>
          <p:nvPr>
            <p:ph type="ctrTitle" hasCustomPrompt="1"/>
          </p:nvPr>
        </p:nvSpPr>
        <p:spPr>
          <a:xfrm>
            <a:off x="589928" y="348537"/>
            <a:ext cx="10921999" cy="476655"/>
          </a:xfrm>
          <a:prstGeom prst="rect">
            <a:avLst/>
          </a:prstGeom>
        </p:spPr>
        <p:txBody>
          <a:bodyPr anchor="t"/>
          <a:lstStyle>
            <a:lvl1pPr algn="l">
              <a:defRPr sz="3000" b="1" i="0" cap="all" baseline="0">
                <a:solidFill>
                  <a:srgbClr val="0033A0"/>
                </a:solidFill>
                <a:latin typeface="+mj-lt"/>
                <a:ea typeface="Calibri" charset="0"/>
                <a:cs typeface="Calibri" charset="0"/>
              </a:defRPr>
            </a:lvl1pPr>
          </a:lstStyle>
          <a:p>
            <a:r>
              <a:rPr lang="en-US"/>
              <a:t>CLICK TO EDIT MASTER TITLE STYLE</a:t>
            </a:r>
          </a:p>
        </p:txBody>
      </p:sp>
      <p:sp>
        <p:nvSpPr>
          <p:cNvPr id="21" name="Text Placeholder 17"/>
          <p:cNvSpPr>
            <a:spLocks noGrp="1"/>
          </p:cNvSpPr>
          <p:nvPr>
            <p:ph type="body" sz="quarter" idx="12"/>
          </p:nvPr>
        </p:nvSpPr>
        <p:spPr>
          <a:xfrm>
            <a:off x="586996" y="729614"/>
            <a:ext cx="10924931" cy="391772"/>
          </a:xfrm>
          <a:prstGeom prst="rect">
            <a:avLst/>
          </a:prstGeom>
        </p:spPr>
        <p:txBody>
          <a:bodyPr numCol="1" spcCol="685800"/>
          <a:lstStyle>
            <a:lvl1pPr marL="0" indent="0" algn="l">
              <a:lnSpc>
                <a:spcPct val="100000"/>
              </a:lnSpc>
              <a:buFontTx/>
              <a:buNone/>
              <a:defRPr lang="en-US" sz="2400" b="0" i="1" baseline="0" smtClean="0">
                <a:solidFill>
                  <a:srgbClr val="7C7E7F"/>
                </a:solidFill>
                <a:effectLst/>
                <a:latin typeface="+mn-lt"/>
                <a:ea typeface="Calibri" charset="0"/>
                <a:cs typeface="Calibri" charset="0"/>
              </a:defRPr>
            </a:lvl1pPr>
            <a:lvl2pPr marL="800100" indent="-342900">
              <a:buFont typeface="Courier New" charset="0"/>
              <a:buChar char="o"/>
              <a:defRPr sz="1400" b="0" i="0">
                <a:solidFill>
                  <a:schemeClr val="bg2"/>
                </a:solidFill>
                <a:latin typeface="Calibri" charset="0"/>
                <a:ea typeface="Calibri" charset="0"/>
                <a:cs typeface="Calibri" charset="0"/>
              </a:defRPr>
            </a:lvl2pPr>
            <a:lvl3pPr marL="914400" indent="0">
              <a:buFontTx/>
              <a:buNone/>
              <a:defRPr sz="1400" b="0" i="0">
                <a:solidFill>
                  <a:schemeClr val="bg2"/>
                </a:solidFill>
                <a:latin typeface="Calibri" charset="0"/>
                <a:ea typeface="Calibri" charset="0"/>
                <a:cs typeface="Calibri" charset="0"/>
              </a:defRPr>
            </a:lvl3pPr>
            <a:lvl4pPr marL="1371600" indent="0">
              <a:buFontTx/>
              <a:buNone/>
              <a:defRPr sz="1400" b="0" i="0">
                <a:solidFill>
                  <a:schemeClr val="bg2"/>
                </a:solidFill>
                <a:latin typeface="Calibri" charset="0"/>
                <a:ea typeface="Calibri" charset="0"/>
                <a:cs typeface="Calibri" charset="0"/>
              </a:defRPr>
            </a:lvl4pPr>
            <a:lvl5pPr marL="1828800" indent="0">
              <a:buFontTx/>
              <a:buNone/>
              <a:defRPr sz="1400" b="0" i="0">
                <a:solidFill>
                  <a:schemeClr val="bg2"/>
                </a:solidFill>
                <a:latin typeface="Calibri" charset="0"/>
                <a:ea typeface="Calibri" charset="0"/>
                <a:cs typeface="Calibri" charset="0"/>
              </a:defRPr>
            </a:lvl5pPr>
          </a:lstStyle>
          <a:p>
            <a:pPr lvl="0"/>
            <a:r>
              <a:rPr lang="en-US"/>
              <a:t>Edit Master text styles</a:t>
            </a:r>
          </a:p>
        </p:txBody>
      </p:sp>
      <p:sp>
        <p:nvSpPr>
          <p:cNvPr id="9" name="Slide Number Placeholder 5"/>
          <p:cNvSpPr>
            <a:spLocks noGrp="1"/>
          </p:cNvSpPr>
          <p:nvPr>
            <p:ph type="sldNum" sz="quarter" idx="11"/>
          </p:nvPr>
        </p:nvSpPr>
        <p:spPr>
          <a:xfrm>
            <a:off x="9305544" y="6353376"/>
            <a:ext cx="2743200" cy="365125"/>
          </a:xfrm>
        </p:spPr>
        <p:txBody>
          <a:bodyPr/>
          <a:lstStyle>
            <a:lvl1pPr algn="r">
              <a:defRPr sz="1200">
                <a:solidFill>
                  <a:schemeClr val="bg2"/>
                </a:solidFill>
              </a:defRPr>
            </a:lvl1pPr>
          </a:lstStyle>
          <a:p>
            <a:pPr>
              <a:defRPr/>
            </a:pPr>
            <a:fld id="{35042C6F-1602-F743-B8DE-EAF7671583B8}" type="slidenum">
              <a:rPr lang="en-US" smtClean="0"/>
              <a:pPr>
                <a:defRPr/>
              </a:pPr>
              <a:t>‹#›</a:t>
            </a:fld>
            <a:endParaRPr lang="en-US"/>
          </a:p>
        </p:txBody>
      </p:sp>
      <p:pic>
        <p:nvPicPr>
          <p:cNvPr id="11" name="Picture 10">
            <a:extLst>
              <a:ext uri="{FF2B5EF4-FFF2-40B4-BE49-F238E27FC236}">
                <a16:creationId xmlns:a16="http://schemas.microsoft.com/office/drawing/2014/main" id="{026C4168-7480-467D-9531-BC00E8981162}"/>
              </a:ext>
            </a:extLst>
          </p:cNvPr>
          <p:cNvPicPr>
            <a:picLocks noChangeAspect="1"/>
          </p:cNvPicPr>
          <p:nvPr userDrawn="1"/>
        </p:nvPicPr>
        <p:blipFill>
          <a:blip r:embed="rId3"/>
          <a:stretch>
            <a:fillRect/>
          </a:stretch>
        </p:blipFill>
        <p:spPr>
          <a:xfrm>
            <a:off x="586996" y="6368194"/>
            <a:ext cx="817581" cy="182880"/>
          </a:xfrm>
          <a:prstGeom prst="rect">
            <a:avLst/>
          </a:prstGeom>
        </p:spPr>
      </p:pic>
      <p:sp>
        <p:nvSpPr>
          <p:cNvPr id="13" name="Rectangle 12">
            <a:extLst>
              <a:ext uri="{FF2B5EF4-FFF2-40B4-BE49-F238E27FC236}">
                <a16:creationId xmlns:a16="http://schemas.microsoft.com/office/drawing/2014/main" id="{19D2B7A0-242F-4983-ADD2-1E7233E21517}"/>
              </a:ext>
            </a:extLst>
          </p:cNvPr>
          <p:cNvSpPr/>
          <p:nvPr userDrawn="1"/>
        </p:nvSpPr>
        <p:spPr>
          <a:xfrm>
            <a:off x="1362242" y="6303560"/>
            <a:ext cx="1200585" cy="338554"/>
          </a:xfrm>
          <a:prstGeom prst="rect">
            <a:avLst/>
          </a:prstGeom>
        </p:spPr>
        <p:txBody>
          <a:bodyPr wrap="none">
            <a:spAutoFit/>
          </a:bodyPr>
          <a:lstStyle/>
          <a:p>
            <a:r>
              <a:rPr lang="en-US" sz="1600">
                <a:solidFill>
                  <a:srgbClr val="FF0000"/>
                </a:solidFill>
                <a:cs typeface="Calibri" charset="0"/>
              </a:rPr>
              <a:t>confidential</a:t>
            </a:r>
            <a:endParaRPr lang="en-US" sz="1600">
              <a:solidFill>
                <a:srgbClr val="FF0000"/>
              </a:solidFill>
            </a:endParaRPr>
          </a:p>
        </p:txBody>
      </p:sp>
    </p:spTree>
    <p:extLst>
      <p:ext uri="{BB962C8B-B14F-4D97-AF65-F5344CB8AC3E}">
        <p14:creationId xmlns:p14="http://schemas.microsoft.com/office/powerpoint/2010/main" val="1991845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Chart/Graph ">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l="53293" b="82232"/>
          <a:stretch/>
        </p:blipFill>
        <p:spPr>
          <a:xfrm>
            <a:off x="8376334" y="5012002"/>
            <a:ext cx="4274846" cy="1845998"/>
          </a:xfrm>
          <a:prstGeom prst="rect">
            <a:avLst/>
          </a:prstGeom>
        </p:spPr>
      </p:pic>
      <p:sp>
        <p:nvSpPr>
          <p:cNvPr id="5" name="Chart Placeholder 4"/>
          <p:cNvSpPr>
            <a:spLocks noGrp="1"/>
          </p:cNvSpPr>
          <p:nvPr>
            <p:ph type="chart" sz="quarter" idx="10"/>
          </p:nvPr>
        </p:nvSpPr>
        <p:spPr>
          <a:xfrm>
            <a:off x="631825" y="1569908"/>
            <a:ext cx="4946015" cy="2032130"/>
          </a:xfrm>
          <a:prstGeom prst="rect">
            <a:avLst/>
          </a:prstGeom>
        </p:spPr>
        <p:txBody>
          <a:bodyPr/>
          <a:lstStyle>
            <a:lvl1pPr>
              <a:defRPr b="0" i="0">
                <a:latin typeface="+mn-lt"/>
                <a:ea typeface="Calibri" charset="0"/>
                <a:cs typeface="Calibri" charset="0"/>
              </a:defRPr>
            </a:lvl1pPr>
          </a:lstStyle>
          <a:p>
            <a:pPr lvl="0"/>
            <a:r>
              <a:rPr lang="en-US" noProof="0"/>
              <a:t>Click icon to add chart</a:t>
            </a:r>
          </a:p>
        </p:txBody>
      </p:sp>
      <p:sp>
        <p:nvSpPr>
          <p:cNvPr id="18" name="Chart Placeholder 4"/>
          <p:cNvSpPr>
            <a:spLocks noGrp="1"/>
          </p:cNvSpPr>
          <p:nvPr>
            <p:ph type="chart" sz="quarter" idx="11"/>
          </p:nvPr>
        </p:nvSpPr>
        <p:spPr>
          <a:xfrm>
            <a:off x="6360459" y="1569908"/>
            <a:ext cx="5151468" cy="2021166"/>
          </a:xfrm>
          <a:prstGeom prst="rect">
            <a:avLst/>
          </a:prstGeom>
        </p:spPr>
        <p:txBody>
          <a:bodyPr/>
          <a:lstStyle>
            <a:lvl1pPr>
              <a:defRPr b="0" i="0">
                <a:latin typeface="+mn-lt"/>
                <a:ea typeface="Calibri" charset="0"/>
                <a:cs typeface="Calibri" charset="0"/>
              </a:defRPr>
            </a:lvl1pPr>
          </a:lstStyle>
          <a:p>
            <a:pPr lvl="0"/>
            <a:r>
              <a:rPr lang="en-US" noProof="0"/>
              <a:t>Click icon to add chart</a:t>
            </a:r>
          </a:p>
        </p:txBody>
      </p:sp>
      <p:sp>
        <p:nvSpPr>
          <p:cNvPr id="19" name="Chart Placeholder 4"/>
          <p:cNvSpPr>
            <a:spLocks noGrp="1"/>
          </p:cNvSpPr>
          <p:nvPr>
            <p:ph type="chart" sz="quarter" idx="12"/>
          </p:nvPr>
        </p:nvSpPr>
        <p:spPr>
          <a:xfrm>
            <a:off x="631825" y="3802698"/>
            <a:ext cx="4946015" cy="2102156"/>
          </a:xfrm>
          <a:prstGeom prst="rect">
            <a:avLst/>
          </a:prstGeom>
        </p:spPr>
        <p:txBody>
          <a:bodyPr/>
          <a:lstStyle>
            <a:lvl1pPr>
              <a:defRPr b="0" i="0">
                <a:latin typeface="+mn-lt"/>
                <a:ea typeface="Calibri" charset="0"/>
                <a:cs typeface="Calibri" charset="0"/>
              </a:defRPr>
            </a:lvl1pPr>
          </a:lstStyle>
          <a:p>
            <a:pPr lvl="0"/>
            <a:r>
              <a:rPr lang="en-US" noProof="0"/>
              <a:t>Click icon to add chart</a:t>
            </a:r>
          </a:p>
        </p:txBody>
      </p:sp>
      <p:sp>
        <p:nvSpPr>
          <p:cNvPr id="21" name="Chart Placeholder 4"/>
          <p:cNvSpPr>
            <a:spLocks noGrp="1"/>
          </p:cNvSpPr>
          <p:nvPr>
            <p:ph type="chart" sz="quarter" idx="13"/>
          </p:nvPr>
        </p:nvSpPr>
        <p:spPr>
          <a:xfrm>
            <a:off x="6360459" y="3791734"/>
            <a:ext cx="5151468" cy="2113120"/>
          </a:xfrm>
          <a:prstGeom prst="rect">
            <a:avLst/>
          </a:prstGeom>
        </p:spPr>
        <p:txBody>
          <a:bodyPr/>
          <a:lstStyle>
            <a:lvl1pPr>
              <a:defRPr b="0" i="0">
                <a:latin typeface="+mn-lt"/>
                <a:ea typeface="Calibri" charset="0"/>
                <a:cs typeface="Calibri" charset="0"/>
              </a:defRPr>
            </a:lvl1pPr>
          </a:lstStyle>
          <a:p>
            <a:pPr lvl="0"/>
            <a:r>
              <a:rPr lang="en-US" noProof="0"/>
              <a:t>Click icon to add chart</a:t>
            </a:r>
          </a:p>
        </p:txBody>
      </p:sp>
      <p:sp>
        <p:nvSpPr>
          <p:cNvPr id="14" name="Title 1"/>
          <p:cNvSpPr>
            <a:spLocks noGrp="1"/>
          </p:cNvSpPr>
          <p:nvPr>
            <p:ph type="ctrTitle" hasCustomPrompt="1"/>
          </p:nvPr>
        </p:nvSpPr>
        <p:spPr>
          <a:xfrm>
            <a:off x="589928" y="348537"/>
            <a:ext cx="10921999" cy="476655"/>
          </a:xfrm>
          <a:prstGeom prst="rect">
            <a:avLst/>
          </a:prstGeom>
        </p:spPr>
        <p:txBody>
          <a:bodyPr anchor="t"/>
          <a:lstStyle>
            <a:lvl1pPr algn="l">
              <a:defRPr sz="3000" b="1" i="0" cap="all" baseline="0">
                <a:solidFill>
                  <a:srgbClr val="0033A0"/>
                </a:solidFill>
                <a:latin typeface="+mj-lt"/>
                <a:ea typeface="Calibri" charset="0"/>
                <a:cs typeface="Calibri" charset="0"/>
              </a:defRPr>
            </a:lvl1pPr>
          </a:lstStyle>
          <a:p>
            <a:r>
              <a:rPr lang="en-US"/>
              <a:t>CLICK TO EDIT MASTER TITLE STYLE</a:t>
            </a:r>
          </a:p>
        </p:txBody>
      </p:sp>
      <p:sp>
        <p:nvSpPr>
          <p:cNvPr id="15" name="Text Placeholder 17"/>
          <p:cNvSpPr>
            <a:spLocks noGrp="1"/>
          </p:cNvSpPr>
          <p:nvPr>
            <p:ph type="body" sz="quarter" idx="15"/>
          </p:nvPr>
        </p:nvSpPr>
        <p:spPr>
          <a:xfrm>
            <a:off x="586996" y="729614"/>
            <a:ext cx="10924931" cy="391772"/>
          </a:xfrm>
          <a:prstGeom prst="rect">
            <a:avLst/>
          </a:prstGeom>
        </p:spPr>
        <p:txBody>
          <a:bodyPr numCol="1" spcCol="685800"/>
          <a:lstStyle>
            <a:lvl1pPr marL="0" indent="0" algn="l">
              <a:lnSpc>
                <a:spcPct val="100000"/>
              </a:lnSpc>
              <a:buFontTx/>
              <a:buNone/>
              <a:defRPr lang="en-US" sz="2400" b="0" i="1" baseline="0" smtClean="0">
                <a:solidFill>
                  <a:srgbClr val="7C7E7F"/>
                </a:solidFill>
                <a:effectLst/>
                <a:latin typeface="+mn-lt"/>
                <a:ea typeface="Calibri" charset="0"/>
                <a:cs typeface="Calibri" charset="0"/>
              </a:defRPr>
            </a:lvl1pPr>
            <a:lvl2pPr marL="800100" indent="-342900">
              <a:buFont typeface="Courier New" charset="0"/>
              <a:buChar char="o"/>
              <a:defRPr sz="1400" b="0" i="0">
                <a:solidFill>
                  <a:schemeClr val="bg2"/>
                </a:solidFill>
                <a:latin typeface="Calibri" charset="0"/>
                <a:ea typeface="Calibri" charset="0"/>
                <a:cs typeface="Calibri" charset="0"/>
              </a:defRPr>
            </a:lvl2pPr>
            <a:lvl3pPr marL="914400" indent="0">
              <a:buFontTx/>
              <a:buNone/>
              <a:defRPr sz="1400" b="0" i="0">
                <a:solidFill>
                  <a:schemeClr val="bg2"/>
                </a:solidFill>
                <a:latin typeface="Calibri" charset="0"/>
                <a:ea typeface="Calibri" charset="0"/>
                <a:cs typeface="Calibri" charset="0"/>
              </a:defRPr>
            </a:lvl3pPr>
            <a:lvl4pPr marL="1371600" indent="0">
              <a:buFontTx/>
              <a:buNone/>
              <a:defRPr sz="1400" b="0" i="0">
                <a:solidFill>
                  <a:schemeClr val="bg2"/>
                </a:solidFill>
                <a:latin typeface="Calibri" charset="0"/>
                <a:ea typeface="Calibri" charset="0"/>
                <a:cs typeface="Calibri" charset="0"/>
              </a:defRPr>
            </a:lvl4pPr>
            <a:lvl5pPr marL="1828800" indent="0">
              <a:buFontTx/>
              <a:buNone/>
              <a:defRPr sz="1400" b="0" i="0">
                <a:solidFill>
                  <a:schemeClr val="bg2"/>
                </a:solidFill>
                <a:latin typeface="Calibri" charset="0"/>
                <a:ea typeface="Calibri" charset="0"/>
                <a:cs typeface="Calibri" charset="0"/>
              </a:defRPr>
            </a:lvl5pPr>
          </a:lstStyle>
          <a:p>
            <a:pPr lvl="0"/>
            <a:r>
              <a:rPr lang="en-US"/>
              <a:t>Edit Master text styles</a:t>
            </a:r>
          </a:p>
        </p:txBody>
      </p:sp>
      <p:sp>
        <p:nvSpPr>
          <p:cNvPr id="12" name="Slide Number Placeholder 5"/>
          <p:cNvSpPr>
            <a:spLocks noGrp="1"/>
          </p:cNvSpPr>
          <p:nvPr>
            <p:ph type="sldNum" sz="quarter" idx="16"/>
          </p:nvPr>
        </p:nvSpPr>
        <p:spPr>
          <a:xfrm>
            <a:off x="9305544" y="6353376"/>
            <a:ext cx="2743200" cy="365125"/>
          </a:xfrm>
        </p:spPr>
        <p:txBody>
          <a:bodyPr/>
          <a:lstStyle>
            <a:lvl1pPr algn="r">
              <a:defRPr sz="1200">
                <a:solidFill>
                  <a:schemeClr val="bg2"/>
                </a:solidFill>
              </a:defRPr>
            </a:lvl1pPr>
          </a:lstStyle>
          <a:p>
            <a:pPr>
              <a:defRPr/>
            </a:pPr>
            <a:fld id="{35042C6F-1602-F743-B8DE-EAF7671583B8}" type="slidenum">
              <a:rPr lang="en-US" smtClean="0"/>
              <a:pPr>
                <a:defRPr/>
              </a:pPr>
              <a:t>‹#›</a:t>
            </a:fld>
            <a:endParaRPr lang="en-US"/>
          </a:p>
        </p:txBody>
      </p:sp>
      <p:pic>
        <p:nvPicPr>
          <p:cNvPr id="13" name="Picture 12">
            <a:extLst>
              <a:ext uri="{FF2B5EF4-FFF2-40B4-BE49-F238E27FC236}">
                <a16:creationId xmlns:a16="http://schemas.microsoft.com/office/drawing/2014/main" id="{D4F0C165-BA6E-4F2E-A130-5A66663F7200}"/>
              </a:ext>
            </a:extLst>
          </p:cNvPr>
          <p:cNvPicPr>
            <a:picLocks noChangeAspect="1"/>
          </p:cNvPicPr>
          <p:nvPr userDrawn="1"/>
        </p:nvPicPr>
        <p:blipFill>
          <a:blip r:embed="rId3"/>
          <a:stretch>
            <a:fillRect/>
          </a:stretch>
        </p:blipFill>
        <p:spPr>
          <a:xfrm>
            <a:off x="586996" y="6368194"/>
            <a:ext cx="817581" cy="182880"/>
          </a:xfrm>
          <a:prstGeom prst="rect">
            <a:avLst/>
          </a:prstGeom>
        </p:spPr>
      </p:pic>
      <p:sp>
        <p:nvSpPr>
          <p:cNvPr id="20" name="Rectangle 19">
            <a:extLst>
              <a:ext uri="{FF2B5EF4-FFF2-40B4-BE49-F238E27FC236}">
                <a16:creationId xmlns:a16="http://schemas.microsoft.com/office/drawing/2014/main" id="{83793B50-6332-432B-A8E5-6881107D4F08}"/>
              </a:ext>
            </a:extLst>
          </p:cNvPr>
          <p:cNvSpPr/>
          <p:nvPr userDrawn="1"/>
        </p:nvSpPr>
        <p:spPr>
          <a:xfrm>
            <a:off x="1362242" y="6303560"/>
            <a:ext cx="1200585" cy="338554"/>
          </a:xfrm>
          <a:prstGeom prst="rect">
            <a:avLst/>
          </a:prstGeom>
        </p:spPr>
        <p:txBody>
          <a:bodyPr wrap="none">
            <a:spAutoFit/>
          </a:bodyPr>
          <a:lstStyle/>
          <a:p>
            <a:r>
              <a:rPr lang="en-US" sz="1600">
                <a:solidFill>
                  <a:srgbClr val="FF0000"/>
                </a:solidFill>
                <a:cs typeface="Calibri" charset="0"/>
              </a:rPr>
              <a:t>confidential</a:t>
            </a:r>
            <a:endParaRPr lang="en-US" sz="1600">
              <a:solidFill>
                <a:srgbClr val="FF0000"/>
              </a:solidFill>
            </a:endParaRPr>
          </a:p>
        </p:txBody>
      </p:sp>
    </p:spTree>
    <p:extLst>
      <p:ext uri="{BB962C8B-B14F-4D97-AF65-F5344CB8AC3E}">
        <p14:creationId xmlns:p14="http://schemas.microsoft.com/office/powerpoint/2010/main" val="187191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picture and content bottom">
    <p:spTree>
      <p:nvGrpSpPr>
        <p:cNvPr id="1" name=""/>
        <p:cNvGrpSpPr/>
        <p:nvPr/>
      </p:nvGrpSpPr>
      <p:grpSpPr>
        <a:xfrm>
          <a:off x="0" y="0"/>
          <a:ext cx="0" cy="0"/>
          <a:chOff x="0" y="0"/>
          <a:chExt cx="0" cy="0"/>
        </a:xfrm>
      </p:grpSpPr>
      <p:pic>
        <p:nvPicPr>
          <p:cNvPr id="30" name="Picture 29"/>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l="53293" b="82232"/>
          <a:stretch/>
        </p:blipFill>
        <p:spPr>
          <a:xfrm>
            <a:off x="8376334" y="5012002"/>
            <a:ext cx="4274846" cy="1845998"/>
          </a:xfrm>
          <a:prstGeom prst="rect">
            <a:avLst/>
          </a:prstGeom>
        </p:spPr>
      </p:pic>
      <p:sp>
        <p:nvSpPr>
          <p:cNvPr id="20" name="Text Placeholder 17"/>
          <p:cNvSpPr>
            <a:spLocks noGrp="1"/>
          </p:cNvSpPr>
          <p:nvPr>
            <p:ph type="body" sz="quarter" idx="15"/>
          </p:nvPr>
        </p:nvSpPr>
        <p:spPr>
          <a:xfrm>
            <a:off x="600250" y="4418071"/>
            <a:ext cx="10924931" cy="1486783"/>
          </a:xfrm>
          <a:prstGeom prst="rect">
            <a:avLst/>
          </a:prstGeom>
        </p:spPr>
        <p:txBody>
          <a:bodyPr numCol="1" spcCol="685800"/>
          <a:lstStyle>
            <a:lvl1pPr marL="0" indent="0" algn="l">
              <a:lnSpc>
                <a:spcPct val="100000"/>
              </a:lnSpc>
              <a:buFontTx/>
              <a:buNone/>
              <a:defRPr lang="en-US" sz="2000" b="0" i="0" baseline="0" smtClean="0">
                <a:effectLst/>
                <a:latin typeface="+mn-lt"/>
                <a:ea typeface="Calibri" charset="0"/>
                <a:cs typeface="Calibri" charset="0"/>
              </a:defRPr>
            </a:lvl1pPr>
            <a:lvl2pPr marL="800100" indent="-342900">
              <a:buFont typeface="Courier New" charset="0"/>
              <a:buChar char="o"/>
              <a:defRPr sz="1400" b="0" i="0">
                <a:solidFill>
                  <a:schemeClr val="bg2"/>
                </a:solidFill>
                <a:latin typeface="Calibri" charset="0"/>
                <a:ea typeface="Calibri" charset="0"/>
                <a:cs typeface="Calibri" charset="0"/>
              </a:defRPr>
            </a:lvl2pPr>
            <a:lvl3pPr marL="914400" indent="0">
              <a:buFontTx/>
              <a:buNone/>
              <a:defRPr sz="1400" b="0" i="0">
                <a:solidFill>
                  <a:schemeClr val="bg2"/>
                </a:solidFill>
                <a:latin typeface="Calibri" charset="0"/>
                <a:ea typeface="Calibri" charset="0"/>
                <a:cs typeface="Calibri" charset="0"/>
              </a:defRPr>
            </a:lvl3pPr>
            <a:lvl4pPr marL="1371600" indent="0">
              <a:buFontTx/>
              <a:buNone/>
              <a:defRPr sz="1400" b="0" i="0">
                <a:solidFill>
                  <a:schemeClr val="bg2"/>
                </a:solidFill>
                <a:latin typeface="Calibri" charset="0"/>
                <a:ea typeface="Calibri" charset="0"/>
                <a:cs typeface="Calibri" charset="0"/>
              </a:defRPr>
            </a:lvl4pPr>
            <a:lvl5pPr marL="1828800" indent="0">
              <a:buFontTx/>
              <a:buNone/>
              <a:defRPr sz="1400" b="0" i="0">
                <a:solidFill>
                  <a:schemeClr val="bg2"/>
                </a:solidFill>
                <a:latin typeface="Calibri" charset="0"/>
                <a:ea typeface="Calibri" charset="0"/>
                <a:cs typeface="Calibri" charset="0"/>
              </a:defRPr>
            </a:lvl5pPr>
          </a:lstStyle>
          <a:p>
            <a:pPr lvl="0"/>
            <a:r>
              <a:rPr lang="en-US"/>
              <a:t>Edit Master text styles</a:t>
            </a:r>
          </a:p>
        </p:txBody>
      </p:sp>
      <p:sp>
        <p:nvSpPr>
          <p:cNvPr id="22" name="Title 1"/>
          <p:cNvSpPr>
            <a:spLocks noGrp="1"/>
          </p:cNvSpPr>
          <p:nvPr>
            <p:ph type="ctrTitle" hasCustomPrompt="1"/>
          </p:nvPr>
        </p:nvSpPr>
        <p:spPr>
          <a:xfrm>
            <a:off x="589928" y="348537"/>
            <a:ext cx="10943068" cy="476655"/>
          </a:xfrm>
          <a:prstGeom prst="rect">
            <a:avLst/>
          </a:prstGeom>
        </p:spPr>
        <p:txBody>
          <a:bodyPr anchor="t"/>
          <a:lstStyle>
            <a:lvl1pPr algn="l">
              <a:defRPr sz="3000" b="1" i="0" cap="all" baseline="0">
                <a:solidFill>
                  <a:srgbClr val="0033A0"/>
                </a:solidFill>
                <a:latin typeface="+mj-lt"/>
                <a:ea typeface="Calibri" charset="0"/>
                <a:cs typeface="Calibri" charset="0"/>
              </a:defRPr>
            </a:lvl1pPr>
          </a:lstStyle>
          <a:p>
            <a:r>
              <a:rPr lang="en-US"/>
              <a:t>CLICK TO EDIT MASTER TITLE STYLE</a:t>
            </a:r>
          </a:p>
        </p:txBody>
      </p:sp>
      <p:sp>
        <p:nvSpPr>
          <p:cNvPr id="24" name="Text Placeholder 17"/>
          <p:cNvSpPr>
            <a:spLocks noGrp="1"/>
          </p:cNvSpPr>
          <p:nvPr>
            <p:ph type="body" sz="quarter" idx="16"/>
          </p:nvPr>
        </p:nvSpPr>
        <p:spPr>
          <a:xfrm>
            <a:off x="586996" y="729614"/>
            <a:ext cx="10924931" cy="391772"/>
          </a:xfrm>
          <a:prstGeom prst="rect">
            <a:avLst/>
          </a:prstGeom>
        </p:spPr>
        <p:txBody>
          <a:bodyPr numCol="1" spcCol="685800"/>
          <a:lstStyle>
            <a:lvl1pPr marL="0" indent="0" algn="l">
              <a:lnSpc>
                <a:spcPct val="100000"/>
              </a:lnSpc>
              <a:buFontTx/>
              <a:buNone/>
              <a:defRPr lang="en-US" sz="2400" b="0" i="1" baseline="0" smtClean="0">
                <a:solidFill>
                  <a:srgbClr val="7C7E7F"/>
                </a:solidFill>
                <a:effectLst/>
                <a:latin typeface="+mn-lt"/>
                <a:ea typeface="Calibri" charset="0"/>
                <a:cs typeface="Calibri" charset="0"/>
              </a:defRPr>
            </a:lvl1pPr>
            <a:lvl2pPr marL="800100" indent="-342900">
              <a:buFont typeface="Courier New" charset="0"/>
              <a:buChar char="o"/>
              <a:defRPr sz="1400" b="0" i="0">
                <a:solidFill>
                  <a:schemeClr val="bg2"/>
                </a:solidFill>
                <a:latin typeface="Calibri" charset="0"/>
                <a:ea typeface="Calibri" charset="0"/>
                <a:cs typeface="Calibri" charset="0"/>
              </a:defRPr>
            </a:lvl2pPr>
            <a:lvl3pPr marL="914400" indent="0">
              <a:buFontTx/>
              <a:buNone/>
              <a:defRPr sz="1400" b="0" i="0">
                <a:solidFill>
                  <a:schemeClr val="bg2"/>
                </a:solidFill>
                <a:latin typeface="Calibri" charset="0"/>
                <a:ea typeface="Calibri" charset="0"/>
                <a:cs typeface="Calibri" charset="0"/>
              </a:defRPr>
            </a:lvl3pPr>
            <a:lvl4pPr marL="1371600" indent="0">
              <a:buFontTx/>
              <a:buNone/>
              <a:defRPr sz="1400" b="0" i="0">
                <a:solidFill>
                  <a:schemeClr val="bg2"/>
                </a:solidFill>
                <a:latin typeface="Calibri" charset="0"/>
                <a:ea typeface="Calibri" charset="0"/>
                <a:cs typeface="Calibri" charset="0"/>
              </a:defRPr>
            </a:lvl4pPr>
            <a:lvl5pPr marL="1828800" indent="0">
              <a:buFontTx/>
              <a:buNone/>
              <a:defRPr sz="1400" b="0" i="0">
                <a:solidFill>
                  <a:schemeClr val="bg2"/>
                </a:solidFill>
                <a:latin typeface="Calibri" charset="0"/>
                <a:ea typeface="Calibri" charset="0"/>
                <a:cs typeface="Calibri" charset="0"/>
              </a:defRPr>
            </a:lvl5pPr>
          </a:lstStyle>
          <a:p>
            <a:pPr lvl="0"/>
            <a:r>
              <a:rPr lang="en-US"/>
              <a:t>Edit Master text styles</a:t>
            </a:r>
          </a:p>
        </p:txBody>
      </p:sp>
      <p:sp>
        <p:nvSpPr>
          <p:cNvPr id="12" name="Slide Number Placeholder 5"/>
          <p:cNvSpPr>
            <a:spLocks noGrp="1"/>
          </p:cNvSpPr>
          <p:nvPr>
            <p:ph type="sldNum" sz="quarter" idx="17"/>
          </p:nvPr>
        </p:nvSpPr>
        <p:spPr>
          <a:xfrm>
            <a:off x="9305544" y="6353376"/>
            <a:ext cx="2743200" cy="365125"/>
          </a:xfrm>
        </p:spPr>
        <p:txBody>
          <a:bodyPr/>
          <a:lstStyle>
            <a:lvl1pPr algn="r">
              <a:defRPr sz="1200">
                <a:solidFill>
                  <a:schemeClr val="bg2"/>
                </a:solidFill>
              </a:defRPr>
            </a:lvl1pPr>
          </a:lstStyle>
          <a:p>
            <a:pPr>
              <a:defRPr/>
            </a:pPr>
            <a:fld id="{35042C6F-1602-F743-B8DE-EAF7671583B8}" type="slidenum">
              <a:rPr lang="en-US" smtClean="0"/>
              <a:pPr>
                <a:defRPr/>
              </a:pPr>
              <a:t>‹#›</a:t>
            </a:fld>
            <a:endParaRPr lang="en-US"/>
          </a:p>
        </p:txBody>
      </p:sp>
      <p:sp>
        <p:nvSpPr>
          <p:cNvPr id="13" name="Content Placeholder 8"/>
          <p:cNvSpPr>
            <a:spLocks noGrp="1"/>
          </p:cNvSpPr>
          <p:nvPr>
            <p:ph sz="quarter" idx="18"/>
          </p:nvPr>
        </p:nvSpPr>
        <p:spPr>
          <a:xfrm>
            <a:off x="586996" y="1569908"/>
            <a:ext cx="3509432" cy="2344711"/>
          </a:xfrm>
          <a:prstGeom prst="rect">
            <a:avLst/>
          </a:prstGeom>
        </p:spPr>
        <p:txBody>
          <a:bodyPr/>
          <a:lstStyle>
            <a:lvl1pPr>
              <a:defRPr sz="2400" b="0" i="0">
                <a:solidFill>
                  <a:schemeClr val="tx1"/>
                </a:solidFill>
                <a:latin typeface="+mn-lt"/>
                <a:ea typeface="Calibri" charset="0"/>
                <a:cs typeface="Calibri" charset="0"/>
              </a:defRPr>
            </a:lvl1pPr>
            <a:lvl2pPr marL="685800" indent="-228600">
              <a:buFont typeface="Courier New" charset="0"/>
              <a:buChar char="o"/>
              <a:defRPr sz="2000" b="0" i="0">
                <a:solidFill>
                  <a:schemeClr val="tx1"/>
                </a:solidFill>
                <a:latin typeface="+mn-lt"/>
                <a:ea typeface="Calibri" charset="0"/>
                <a:cs typeface="Calibri" charset="0"/>
              </a:defRPr>
            </a:lvl2pPr>
            <a:lvl3pPr marL="1143000" indent="-228600">
              <a:buFont typeface="Helvetica" charset="0"/>
              <a:buChar char="−"/>
              <a:defRPr sz="2000" b="0" i="0">
                <a:solidFill>
                  <a:schemeClr val="tx1"/>
                </a:solidFill>
                <a:latin typeface="+mn-lt"/>
                <a:ea typeface="Calibri" charset="0"/>
                <a:cs typeface="Calibri" charset="0"/>
              </a:defRPr>
            </a:lvl3pPr>
            <a:lvl4pPr marL="1600200" indent="-228600">
              <a:buFont typeface="Helvetica" charset="0"/>
              <a:buChar char="−"/>
              <a:defRPr sz="2000" b="0" i="0">
                <a:solidFill>
                  <a:schemeClr val="tx1"/>
                </a:solidFill>
                <a:latin typeface="+mn-lt"/>
                <a:ea typeface="Calibri" charset="0"/>
                <a:cs typeface="Calibri" charset="0"/>
              </a:defRPr>
            </a:lvl4pPr>
            <a:lvl5pPr marL="2057400" indent="-228600">
              <a:buFont typeface="Helvetica" charset="0"/>
              <a:buChar char="−"/>
              <a:defRPr sz="2000" b="0" i="0">
                <a:solidFill>
                  <a:schemeClr val="tx1"/>
                </a:solidFill>
                <a:latin typeface="+mn-lt"/>
                <a:ea typeface="Calibri" charset="0"/>
                <a:cs typeface="Calibri"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8"/>
          <p:cNvSpPr>
            <a:spLocks noGrp="1"/>
          </p:cNvSpPr>
          <p:nvPr>
            <p:ph sz="quarter" idx="19"/>
          </p:nvPr>
        </p:nvSpPr>
        <p:spPr>
          <a:xfrm>
            <a:off x="8023564" y="1562476"/>
            <a:ext cx="3509432" cy="2344711"/>
          </a:xfrm>
          <a:prstGeom prst="rect">
            <a:avLst/>
          </a:prstGeom>
        </p:spPr>
        <p:txBody>
          <a:bodyPr/>
          <a:lstStyle>
            <a:lvl1pPr>
              <a:defRPr sz="2400" b="0" i="0">
                <a:solidFill>
                  <a:schemeClr val="tx1"/>
                </a:solidFill>
                <a:latin typeface="+mn-lt"/>
                <a:ea typeface="Calibri" charset="0"/>
                <a:cs typeface="Calibri" charset="0"/>
              </a:defRPr>
            </a:lvl1pPr>
            <a:lvl2pPr marL="685800" indent="-228600">
              <a:buFont typeface="Courier New" charset="0"/>
              <a:buChar char="o"/>
              <a:defRPr sz="2000" b="0" i="0">
                <a:solidFill>
                  <a:schemeClr val="tx1"/>
                </a:solidFill>
                <a:latin typeface="+mn-lt"/>
                <a:ea typeface="Calibri" charset="0"/>
                <a:cs typeface="Calibri" charset="0"/>
              </a:defRPr>
            </a:lvl2pPr>
            <a:lvl3pPr marL="1143000" indent="-228600">
              <a:buFont typeface="Helvetica" charset="0"/>
              <a:buChar char="−"/>
              <a:defRPr sz="2000" b="0" i="0">
                <a:solidFill>
                  <a:schemeClr val="tx1"/>
                </a:solidFill>
                <a:latin typeface="+mn-lt"/>
                <a:ea typeface="Calibri" charset="0"/>
                <a:cs typeface="Calibri" charset="0"/>
              </a:defRPr>
            </a:lvl3pPr>
            <a:lvl4pPr marL="1600200" indent="-228600">
              <a:buFont typeface="Helvetica" charset="0"/>
              <a:buChar char="−"/>
              <a:defRPr sz="2000" b="0" i="0">
                <a:solidFill>
                  <a:schemeClr val="tx1"/>
                </a:solidFill>
                <a:latin typeface="+mn-lt"/>
                <a:ea typeface="Calibri" charset="0"/>
                <a:cs typeface="Calibri" charset="0"/>
              </a:defRPr>
            </a:lvl4pPr>
            <a:lvl5pPr marL="2057400" indent="-228600">
              <a:buFont typeface="Helvetica" charset="0"/>
              <a:buChar char="−"/>
              <a:defRPr sz="2000" b="0" i="0">
                <a:solidFill>
                  <a:schemeClr val="tx1"/>
                </a:solidFill>
                <a:latin typeface="+mn-lt"/>
                <a:ea typeface="Calibri" charset="0"/>
                <a:cs typeface="Calibri"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8"/>
          <p:cNvSpPr>
            <a:spLocks noGrp="1"/>
          </p:cNvSpPr>
          <p:nvPr>
            <p:ph sz="quarter" idx="20"/>
          </p:nvPr>
        </p:nvSpPr>
        <p:spPr>
          <a:xfrm>
            <a:off x="4306746" y="1562476"/>
            <a:ext cx="3509432" cy="2344711"/>
          </a:xfrm>
          <a:prstGeom prst="rect">
            <a:avLst/>
          </a:prstGeom>
        </p:spPr>
        <p:txBody>
          <a:bodyPr/>
          <a:lstStyle>
            <a:lvl1pPr>
              <a:defRPr sz="2400" b="0" i="0">
                <a:solidFill>
                  <a:schemeClr val="tx1"/>
                </a:solidFill>
                <a:latin typeface="+mn-lt"/>
                <a:ea typeface="Calibri" charset="0"/>
                <a:cs typeface="Calibri" charset="0"/>
              </a:defRPr>
            </a:lvl1pPr>
            <a:lvl2pPr marL="685800" indent="-228600">
              <a:buFont typeface="Courier New" charset="0"/>
              <a:buChar char="o"/>
              <a:defRPr sz="2000" b="0" i="0">
                <a:solidFill>
                  <a:schemeClr val="tx1"/>
                </a:solidFill>
                <a:latin typeface="+mn-lt"/>
                <a:ea typeface="Calibri" charset="0"/>
                <a:cs typeface="Calibri" charset="0"/>
              </a:defRPr>
            </a:lvl2pPr>
            <a:lvl3pPr marL="1143000" indent="-228600">
              <a:buFont typeface="Helvetica" charset="0"/>
              <a:buChar char="−"/>
              <a:defRPr sz="2000" b="0" i="0">
                <a:solidFill>
                  <a:schemeClr val="tx1"/>
                </a:solidFill>
                <a:latin typeface="+mn-lt"/>
                <a:ea typeface="Calibri" charset="0"/>
                <a:cs typeface="Calibri" charset="0"/>
              </a:defRPr>
            </a:lvl3pPr>
            <a:lvl4pPr marL="1600200" indent="-228600">
              <a:buFont typeface="Helvetica" charset="0"/>
              <a:buChar char="−"/>
              <a:defRPr sz="2000" b="0" i="0">
                <a:solidFill>
                  <a:schemeClr val="tx1"/>
                </a:solidFill>
                <a:latin typeface="+mn-lt"/>
                <a:ea typeface="Calibri" charset="0"/>
                <a:cs typeface="Calibri" charset="0"/>
              </a:defRPr>
            </a:lvl4pPr>
            <a:lvl5pPr marL="2057400" indent="-228600">
              <a:buFont typeface="Helvetica" charset="0"/>
              <a:buChar char="−"/>
              <a:defRPr sz="2000" b="0" i="0">
                <a:solidFill>
                  <a:schemeClr val="tx1"/>
                </a:solidFill>
                <a:latin typeface="+mn-lt"/>
                <a:ea typeface="Calibri" charset="0"/>
                <a:cs typeface="Calibri"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707BF452-7E45-4CEF-838D-DE918AB386BB}"/>
              </a:ext>
            </a:extLst>
          </p:cNvPr>
          <p:cNvPicPr>
            <a:picLocks noChangeAspect="1"/>
          </p:cNvPicPr>
          <p:nvPr userDrawn="1"/>
        </p:nvPicPr>
        <p:blipFill>
          <a:blip r:embed="rId3"/>
          <a:stretch>
            <a:fillRect/>
          </a:stretch>
        </p:blipFill>
        <p:spPr>
          <a:xfrm>
            <a:off x="586996" y="6368194"/>
            <a:ext cx="817581" cy="182880"/>
          </a:xfrm>
          <a:prstGeom prst="rect">
            <a:avLst/>
          </a:prstGeom>
        </p:spPr>
      </p:pic>
      <p:sp>
        <p:nvSpPr>
          <p:cNvPr id="19" name="Rectangle 18">
            <a:extLst>
              <a:ext uri="{FF2B5EF4-FFF2-40B4-BE49-F238E27FC236}">
                <a16:creationId xmlns:a16="http://schemas.microsoft.com/office/drawing/2014/main" id="{D18F129E-D9FC-4EA0-AC11-4E4066A5302D}"/>
              </a:ext>
            </a:extLst>
          </p:cNvPr>
          <p:cNvSpPr/>
          <p:nvPr userDrawn="1"/>
        </p:nvSpPr>
        <p:spPr>
          <a:xfrm>
            <a:off x="1362242" y="6303560"/>
            <a:ext cx="1200585" cy="338554"/>
          </a:xfrm>
          <a:prstGeom prst="rect">
            <a:avLst/>
          </a:prstGeom>
        </p:spPr>
        <p:txBody>
          <a:bodyPr wrap="none">
            <a:spAutoFit/>
          </a:bodyPr>
          <a:lstStyle/>
          <a:p>
            <a:r>
              <a:rPr lang="en-US" sz="1600">
                <a:solidFill>
                  <a:srgbClr val="FF0000"/>
                </a:solidFill>
                <a:cs typeface="Calibri" charset="0"/>
              </a:rPr>
              <a:t>confidential</a:t>
            </a:r>
            <a:endParaRPr lang="en-US" sz="1600">
              <a:solidFill>
                <a:srgbClr val="FF0000"/>
              </a:solidFill>
            </a:endParaRPr>
          </a:p>
        </p:txBody>
      </p:sp>
    </p:spTree>
    <p:extLst>
      <p:ext uri="{BB962C8B-B14F-4D97-AF65-F5344CB8AC3E}">
        <p14:creationId xmlns:p14="http://schemas.microsoft.com/office/powerpoint/2010/main" val="738756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2 Charts">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l="53293" b="82232"/>
          <a:stretch/>
        </p:blipFill>
        <p:spPr>
          <a:xfrm>
            <a:off x="8376334" y="5012002"/>
            <a:ext cx="4274846" cy="1845998"/>
          </a:xfrm>
          <a:prstGeom prst="rect">
            <a:avLst/>
          </a:prstGeom>
        </p:spPr>
      </p:pic>
      <p:sp>
        <p:nvSpPr>
          <p:cNvPr id="17" name="Text Placeholder 17"/>
          <p:cNvSpPr>
            <a:spLocks noGrp="1"/>
          </p:cNvSpPr>
          <p:nvPr>
            <p:ph type="body" sz="quarter" idx="13"/>
          </p:nvPr>
        </p:nvSpPr>
        <p:spPr>
          <a:xfrm>
            <a:off x="586996" y="1569908"/>
            <a:ext cx="6883187" cy="4334946"/>
          </a:xfrm>
          <a:prstGeom prst="rect">
            <a:avLst/>
          </a:prstGeom>
        </p:spPr>
        <p:txBody>
          <a:bodyPr numCol="1" spcCol="685800"/>
          <a:lstStyle>
            <a:lvl1pPr marL="0" indent="0" algn="l">
              <a:lnSpc>
                <a:spcPct val="100000"/>
              </a:lnSpc>
              <a:buFontTx/>
              <a:buNone/>
              <a:defRPr lang="en-US" sz="2000" b="0" i="0" baseline="0" smtClean="0">
                <a:effectLst/>
                <a:latin typeface="+mn-lt"/>
                <a:ea typeface="Calibri" charset="0"/>
                <a:cs typeface="Calibri" charset="0"/>
              </a:defRPr>
            </a:lvl1pPr>
            <a:lvl2pPr marL="800100" indent="-342900">
              <a:buFont typeface="Courier New" charset="0"/>
              <a:buChar char="o"/>
              <a:defRPr sz="1400" b="0" i="0">
                <a:solidFill>
                  <a:schemeClr val="bg2"/>
                </a:solidFill>
                <a:latin typeface="Calibri" charset="0"/>
                <a:ea typeface="Calibri" charset="0"/>
                <a:cs typeface="Calibri" charset="0"/>
              </a:defRPr>
            </a:lvl2pPr>
            <a:lvl3pPr marL="914400" indent="0">
              <a:buFontTx/>
              <a:buNone/>
              <a:defRPr sz="1400" b="0" i="0">
                <a:solidFill>
                  <a:schemeClr val="bg2"/>
                </a:solidFill>
                <a:latin typeface="Calibri" charset="0"/>
                <a:ea typeface="Calibri" charset="0"/>
                <a:cs typeface="Calibri" charset="0"/>
              </a:defRPr>
            </a:lvl3pPr>
            <a:lvl4pPr marL="1371600" indent="0">
              <a:buFontTx/>
              <a:buNone/>
              <a:defRPr sz="1400" b="0" i="0">
                <a:solidFill>
                  <a:schemeClr val="bg2"/>
                </a:solidFill>
                <a:latin typeface="Calibri" charset="0"/>
                <a:ea typeface="Calibri" charset="0"/>
                <a:cs typeface="Calibri" charset="0"/>
              </a:defRPr>
            </a:lvl4pPr>
            <a:lvl5pPr marL="1828800" indent="0">
              <a:buFontTx/>
              <a:buNone/>
              <a:defRPr sz="1400" b="0" i="0">
                <a:solidFill>
                  <a:schemeClr val="bg2"/>
                </a:solidFill>
                <a:latin typeface="Calibri" charset="0"/>
                <a:ea typeface="Calibri" charset="0"/>
                <a:cs typeface="Calibri" charset="0"/>
              </a:defRPr>
            </a:lvl5pPr>
          </a:lstStyle>
          <a:p>
            <a:pPr lvl="0"/>
            <a:r>
              <a:rPr lang="en-US"/>
              <a:t>Edit Master text styles</a:t>
            </a:r>
          </a:p>
        </p:txBody>
      </p:sp>
      <p:sp>
        <p:nvSpPr>
          <p:cNvPr id="14" name="Title 1"/>
          <p:cNvSpPr>
            <a:spLocks noGrp="1"/>
          </p:cNvSpPr>
          <p:nvPr>
            <p:ph type="ctrTitle" hasCustomPrompt="1"/>
          </p:nvPr>
        </p:nvSpPr>
        <p:spPr>
          <a:xfrm>
            <a:off x="589928" y="348537"/>
            <a:ext cx="10921999" cy="476655"/>
          </a:xfrm>
          <a:prstGeom prst="rect">
            <a:avLst/>
          </a:prstGeom>
        </p:spPr>
        <p:txBody>
          <a:bodyPr anchor="t"/>
          <a:lstStyle>
            <a:lvl1pPr algn="l">
              <a:defRPr sz="3000" b="1" i="0" cap="all" baseline="0">
                <a:solidFill>
                  <a:srgbClr val="0033A0"/>
                </a:solidFill>
                <a:latin typeface="+mj-lt"/>
                <a:ea typeface="Calibri" charset="0"/>
                <a:cs typeface="Calibri" charset="0"/>
              </a:defRPr>
            </a:lvl1pPr>
          </a:lstStyle>
          <a:p>
            <a:r>
              <a:rPr lang="en-US"/>
              <a:t>CLICK TO EDIT MASTER TITLE STYLE</a:t>
            </a:r>
          </a:p>
        </p:txBody>
      </p:sp>
      <p:sp>
        <p:nvSpPr>
          <p:cNvPr id="16" name="Text Placeholder 17"/>
          <p:cNvSpPr>
            <a:spLocks noGrp="1"/>
          </p:cNvSpPr>
          <p:nvPr>
            <p:ph type="body" sz="quarter" idx="16"/>
          </p:nvPr>
        </p:nvSpPr>
        <p:spPr>
          <a:xfrm>
            <a:off x="586996" y="729614"/>
            <a:ext cx="10924931" cy="391772"/>
          </a:xfrm>
          <a:prstGeom prst="rect">
            <a:avLst/>
          </a:prstGeom>
        </p:spPr>
        <p:txBody>
          <a:bodyPr numCol="1" spcCol="685800"/>
          <a:lstStyle>
            <a:lvl1pPr marL="0" indent="0" algn="l">
              <a:lnSpc>
                <a:spcPct val="100000"/>
              </a:lnSpc>
              <a:buFontTx/>
              <a:buNone/>
              <a:defRPr lang="en-US" sz="2400" b="0" i="1" baseline="0" smtClean="0">
                <a:solidFill>
                  <a:srgbClr val="7C7E7F"/>
                </a:solidFill>
                <a:effectLst/>
                <a:latin typeface="+mn-lt"/>
                <a:ea typeface="Calibri" charset="0"/>
                <a:cs typeface="Calibri" charset="0"/>
              </a:defRPr>
            </a:lvl1pPr>
            <a:lvl2pPr marL="800100" indent="-342900">
              <a:buFont typeface="Courier New" charset="0"/>
              <a:buChar char="o"/>
              <a:defRPr sz="1400" b="0" i="0">
                <a:solidFill>
                  <a:schemeClr val="bg2"/>
                </a:solidFill>
                <a:latin typeface="Calibri" charset="0"/>
                <a:ea typeface="Calibri" charset="0"/>
                <a:cs typeface="Calibri" charset="0"/>
              </a:defRPr>
            </a:lvl2pPr>
            <a:lvl3pPr marL="914400" indent="0">
              <a:buFontTx/>
              <a:buNone/>
              <a:defRPr sz="1400" b="0" i="0">
                <a:solidFill>
                  <a:schemeClr val="bg2"/>
                </a:solidFill>
                <a:latin typeface="Calibri" charset="0"/>
                <a:ea typeface="Calibri" charset="0"/>
                <a:cs typeface="Calibri" charset="0"/>
              </a:defRPr>
            </a:lvl3pPr>
            <a:lvl4pPr marL="1371600" indent="0">
              <a:buFontTx/>
              <a:buNone/>
              <a:defRPr sz="1400" b="0" i="0">
                <a:solidFill>
                  <a:schemeClr val="bg2"/>
                </a:solidFill>
                <a:latin typeface="Calibri" charset="0"/>
                <a:ea typeface="Calibri" charset="0"/>
                <a:cs typeface="Calibri" charset="0"/>
              </a:defRPr>
            </a:lvl4pPr>
            <a:lvl5pPr marL="1828800" indent="0">
              <a:buFontTx/>
              <a:buNone/>
              <a:defRPr sz="1400" b="0" i="0">
                <a:solidFill>
                  <a:schemeClr val="bg2"/>
                </a:solidFill>
                <a:latin typeface="Calibri" charset="0"/>
                <a:ea typeface="Calibri" charset="0"/>
                <a:cs typeface="Calibri" charset="0"/>
              </a:defRPr>
            </a:lvl5pPr>
          </a:lstStyle>
          <a:p>
            <a:pPr lvl="0"/>
            <a:r>
              <a:rPr lang="en-US"/>
              <a:t>Edit Master text styles</a:t>
            </a:r>
          </a:p>
        </p:txBody>
      </p:sp>
      <p:sp>
        <p:nvSpPr>
          <p:cNvPr id="18" name="Content Placeholder 8"/>
          <p:cNvSpPr>
            <a:spLocks noGrp="1"/>
          </p:cNvSpPr>
          <p:nvPr>
            <p:ph sz="quarter" idx="17"/>
          </p:nvPr>
        </p:nvSpPr>
        <p:spPr>
          <a:xfrm>
            <a:off x="7751763" y="1569908"/>
            <a:ext cx="3602037" cy="1802077"/>
          </a:xfrm>
          <a:prstGeom prst="rect">
            <a:avLst/>
          </a:prstGeom>
        </p:spPr>
        <p:txBody>
          <a:bodyPr/>
          <a:lstStyle>
            <a:lvl1pPr>
              <a:defRPr sz="2400" b="0" i="0">
                <a:solidFill>
                  <a:schemeClr val="tx1"/>
                </a:solidFill>
                <a:latin typeface="+mn-lt"/>
                <a:ea typeface="Calibri" charset="0"/>
                <a:cs typeface="Calibri" charset="0"/>
              </a:defRPr>
            </a:lvl1pPr>
            <a:lvl2pPr marL="685800" indent="-228600">
              <a:buFont typeface="Courier New" charset="0"/>
              <a:buChar char="o"/>
              <a:defRPr sz="2000" b="0" i="0">
                <a:solidFill>
                  <a:schemeClr val="tx1"/>
                </a:solidFill>
                <a:latin typeface="+mn-lt"/>
                <a:ea typeface="Calibri" charset="0"/>
                <a:cs typeface="Calibri" charset="0"/>
              </a:defRPr>
            </a:lvl2pPr>
            <a:lvl3pPr marL="1143000" indent="-228600">
              <a:buFont typeface="Helvetica" charset="0"/>
              <a:buChar char="−"/>
              <a:defRPr sz="2000" b="0" i="0">
                <a:solidFill>
                  <a:schemeClr val="tx1"/>
                </a:solidFill>
                <a:latin typeface="+mn-lt"/>
                <a:ea typeface="Calibri" charset="0"/>
                <a:cs typeface="Calibri" charset="0"/>
              </a:defRPr>
            </a:lvl3pPr>
            <a:lvl4pPr marL="1600200" indent="-228600">
              <a:buFont typeface="Helvetica" charset="0"/>
              <a:buChar char="−"/>
              <a:defRPr sz="2000" b="0" i="0">
                <a:solidFill>
                  <a:schemeClr val="tx1"/>
                </a:solidFill>
                <a:latin typeface="+mn-lt"/>
                <a:ea typeface="Calibri" charset="0"/>
                <a:cs typeface="Calibri" charset="0"/>
              </a:defRPr>
            </a:lvl4pPr>
            <a:lvl5pPr marL="2057400" indent="-228600">
              <a:buFont typeface="Helvetica" charset="0"/>
              <a:buChar char="−"/>
              <a:defRPr sz="2000" b="0" i="0">
                <a:solidFill>
                  <a:schemeClr val="tx1"/>
                </a:solidFill>
                <a:latin typeface="+mn-lt"/>
                <a:ea typeface="Calibri" charset="0"/>
                <a:cs typeface="Calibri"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8"/>
          <p:cNvSpPr>
            <a:spLocks noGrp="1"/>
          </p:cNvSpPr>
          <p:nvPr>
            <p:ph sz="quarter" idx="19"/>
          </p:nvPr>
        </p:nvSpPr>
        <p:spPr>
          <a:xfrm>
            <a:off x="7751763" y="3939988"/>
            <a:ext cx="3602037" cy="1964866"/>
          </a:xfrm>
          <a:prstGeom prst="rect">
            <a:avLst/>
          </a:prstGeom>
        </p:spPr>
        <p:txBody>
          <a:bodyPr/>
          <a:lstStyle>
            <a:lvl1pPr>
              <a:defRPr sz="2400" b="0" i="0">
                <a:solidFill>
                  <a:schemeClr val="tx1"/>
                </a:solidFill>
                <a:latin typeface="+mn-lt"/>
                <a:ea typeface="Calibri" charset="0"/>
                <a:cs typeface="Calibri" charset="0"/>
              </a:defRPr>
            </a:lvl1pPr>
            <a:lvl2pPr marL="685800" indent="-228600">
              <a:buFont typeface="Courier New" charset="0"/>
              <a:buChar char="o"/>
              <a:defRPr sz="2000" b="0" i="0">
                <a:solidFill>
                  <a:schemeClr val="tx1"/>
                </a:solidFill>
                <a:latin typeface="+mn-lt"/>
                <a:ea typeface="Calibri" charset="0"/>
                <a:cs typeface="Calibri" charset="0"/>
              </a:defRPr>
            </a:lvl2pPr>
            <a:lvl3pPr marL="1143000" indent="-228600">
              <a:buFont typeface="Helvetica" charset="0"/>
              <a:buChar char="−"/>
              <a:defRPr sz="2000" b="0" i="0">
                <a:solidFill>
                  <a:schemeClr val="tx1"/>
                </a:solidFill>
                <a:latin typeface="+mn-lt"/>
                <a:ea typeface="Calibri" charset="0"/>
                <a:cs typeface="Calibri" charset="0"/>
              </a:defRPr>
            </a:lvl3pPr>
            <a:lvl4pPr marL="1600200" indent="-228600">
              <a:buFont typeface="Helvetica" charset="0"/>
              <a:buChar char="−"/>
              <a:defRPr sz="2000" b="0" i="0">
                <a:solidFill>
                  <a:schemeClr val="tx1"/>
                </a:solidFill>
                <a:latin typeface="+mn-lt"/>
                <a:ea typeface="Calibri" charset="0"/>
                <a:cs typeface="Calibri" charset="0"/>
              </a:defRPr>
            </a:lvl4pPr>
            <a:lvl5pPr marL="2057400" indent="-228600">
              <a:buFont typeface="Helvetica" charset="0"/>
              <a:buChar char="−"/>
              <a:defRPr sz="2000" b="0" i="0">
                <a:solidFill>
                  <a:schemeClr val="tx1"/>
                </a:solidFill>
                <a:latin typeface="+mn-lt"/>
                <a:ea typeface="Calibri" charset="0"/>
                <a:cs typeface="Calibri"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11"/>
          </p:nvPr>
        </p:nvSpPr>
        <p:spPr>
          <a:xfrm>
            <a:off x="9305544" y="6353376"/>
            <a:ext cx="2743200" cy="365125"/>
          </a:xfrm>
        </p:spPr>
        <p:txBody>
          <a:bodyPr/>
          <a:lstStyle>
            <a:lvl1pPr algn="r">
              <a:defRPr sz="1200">
                <a:solidFill>
                  <a:schemeClr val="bg2"/>
                </a:solidFill>
              </a:defRPr>
            </a:lvl1pPr>
          </a:lstStyle>
          <a:p>
            <a:pPr>
              <a:defRPr/>
            </a:pPr>
            <a:fld id="{35042C6F-1602-F743-B8DE-EAF7671583B8}" type="slidenum">
              <a:rPr lang="en-US" smtClean="0"/>
              <a:pPr>
                <a:defRPr/>
              </a:pPr>
              <a:t>‹#›</a:t>
            </a:fld>
            <a:endParaRPr lang="en-US"/>
          </a:p>
        </p:txBody>
      </p:sp>
      <p:pic>
        <p:nvPicPr>
          <p:cNvPr id="13" name="Picture 12">
            <a:extLst>
              <a:ext uri="{FF2B5EF4-FFF2-40B4-BE49-F238E27FC236}">
                <a16:creationId xmlns:a16="http://schemas.microsoft.com/office/drawing/2014/main" id="{FBCF00E7-2A34-4687-A894-8B6B033A5921}"/>
              </a:ext>
            </a:extLst>
          </p:cNvPr>
          <p:cNvPicPr>
            <a:picLocks noChangeAspect="1"/>
          </p:cNvPicPr>
          <p:nvPr userDrawn="1"/>
        </p:nvPicPr>
        <p:blipFill>
          <a:blip r:embed="rId3"/>
          <a:stretch>
            <a:fillRect/>
          </a:stretch>
        </p:blipFill>
        <p:spPr>
          <a:xfrm>
            <a:off x="586996" y="6368194"/>
            <a:ext cx="817581" cy="182880"/>
          </a:xfrm>
          <a:prstGeom prst="rect">
            <a:avLst/>
          </a:prstGeom>
        </p:spPr>
      </p:pic>
      <p:sp>
        <p:nvSpPr>
          <p:cNvPr id="20" name="Rectangle 19">
            <a:extLst>
              <a:ext uri="{FF2B5EF4-FFF2-40B4-BE49-F238E27FC236}">
                <a16:creationId xmlns:a16="http://schemas.microsoft.com/office/drawing/2014/main" id="{EDD02AF5-C2A5-4C86-B9B5-6B40529E1005}"/>
              </a:ext>
            </a:extLst>
          </p:cNvPr>
          <p:cNvSpPr/>
          <p:nvPr userDrawn="1"/>
        </p:nvSpPr>
        <p:spPr>
          <a:xfrm>
            <a:off x="1362242" y="6303560"/>
            <a:ext cx="1200585" cy="338554"/>
          </a:xfrm>
          <a:prstGeom prst="rect">
            <a:avLst/>
          </a:prstGeom>
        </p:spPr>
        <p:txBody>
          <a:bodyPr wrap="none">
            <a:spAutoFit/>
          </a:bodyPr>
          <a:lstStyle/>
          <a:p>
            <a:r>
              <a:rPr lang="en-US" sz="1600">
                <a:solidFill>
                  <a:srgbClr val="FF0000"/>
                </a:solidFill>
                <a:cs typeface="Calibri" charset="0"/>
              </a:rPr>
              <a:t>confidential</a:t>
            </a:r>
            <a:endParaRPr lang="en-US" sz="1600">
              <a:solidFill>
                <a:srgbClr val="FF0000"/>
              </a:solidFill>
            </a:endParaRPr>
          </a:p>
        </p:txBody>
      </p:sp>
    </p:spTree>
    <p:extLst>
      <p:ext uri="{BB962C8B-B14F-4D97-AF65-F5344CB8AC3E}">
        <p14:creationId xmlns:p14="http://schemas.microsoft.com/office/powerpoint/2010/main" val="1191581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 Column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alphaModFix amt="30000"/>
            <a:lum bright="-20000" contrast="-40000"/>
            <a:extLst>
              <a:ext uri="{28A0092B-C50C-407E-A947-70E740481C1C}">
                <a14:useLocalDpi xmlns:a14="http://schemas.microsoft.com/office/drawing/2010/main" val="0"/>
              </a:ext>
            </a:extLst>
          </a:blip>
          <a:srcRect l="53293" b="82232"/>
          <a:stretch/>
        </p:blipFill>
        <p:spPr>
          <a:xfrm>
            <a:off x="8325534" y="5012002"/>
            <a:ext cx="4274846" cy="1845998"/>
          </a:xfrm>
          <a:prstGeom prst="rect">
            <a:avLst/>
          </a:prstGeom>
        </p:spPr>
      </p:pic>
      <p:sp>
        <p:nvSpPr>
          <p:cNvPr id="2" name="Title 1"/>
          <p:cNvSpPr>
            <a:spLocks noGrp="1"/>
          </p:cNvSpPr>
          <p:nvPr>
            <p:ph type="ctrTitle" hasCustomPrompt="1"/>
          </p:nvPr>
        </p:nvSpPr>
        <p:spPr>
          <a:xfrm>
            <a:off x="586996" y="348537"/>
            <a:ext cx="10924931" cy="476655"/>
          </a:xfrm>
          <a:prstGeom prst="rect">
            <a:avLst/>
          </a:prstGeom>
        </p:spPr>
        <p:txBody>
          <a:bodyPr anchor="t"/>
          <a:lstStyle>
            <a:lvl1pPr algn="l">
              <a:defRPr sz="3000" b="1" i="0" cap="all" spc="-150" baseline="0">
                <a:solidFill>
                  <a:srgbClr val="0033A0"/>
                </a:solidFill>
                <a:latin typeface="Averta" charset="0"/>
                <a:ea typeface="Averta" charset="0"/>
                <a:cs typeface="Averta" charset="0"/>
              </a:defRPr>
            </a:lvl1pPr>
          </a:lstStyle>
          <a:p>
            <a:r>
              <a:rPr lang="en-US"/>
              <a:t>CLICK TO EDIT MASTER TITLE STYLE</a:t>
            </a:r>
          </a:p>
        </p:txBody>
      </p:sp>
      <p:sp>
        <p:nvSpPr>
          <p:cNvPr id="11" name="Text Placeholder 17"/>
          <p:cNvSpPr>
            <a:spLocks noGrp="1"/>
          </p:cNvSpPr>
          <p:nvPr>
            <p:ph type="body" sz="quarter" idx="12"/>
          </p:nvPr>
        </p:nvSpPr>
        <p:spPr>
          <a:xfrm>
            <a:off x="586996" y="729614"/>
            <a:ext cx="10924931" cy="391772"/>
          </a:xfrm>
          <a:prstGeom prst="rect">
            <a:avLst/>
          </a:prstGeom>
        </p:spPr>
        <p:txBody>
          <a:bodyPr numCol="1" spcCol="685800"/>
          <a:lstStyle>
            <a:lvl1pPr marL="0" indent="0" algn="l">
              <a:lnSpc>
                <a:spcPct val="100000"/>
              </a:lnSpc>
              <a:buFontTx/>
              <a:buNone/>
              <a:defRPr lang="en-US" sz="2400" b="0" i="1" baseline="0" smtClean="0">
                <a:solidFill>
                  <a:srgbClr val="7C7E7F"/>
                </a:solidFill>
                <a:effectLst/>
                <a:latin typeface="Averta" charset="0"/>
                <a:ea typeface="Averta" charset="0"/>
                <a:cs typeface="Averta" charset="0"/>
              </a:defRPr>
            </a:lvl1pPr>
            <a:lvl2pPr marL="800100" indent="-342900">
              <a:buFont typeface="Courier New" charset="0"/>
              <a:buChar char="o"/>
              <a:defRPr sz="1400" b="0" i="0">
                <a:solidFill>
                  <a:schemeClr val="bg2"/>
                </a:solidFill>
                <a:latin typeface="Calibri" charset="0"/>
                <a:ea typeface="Calibri" charset="0"/>
                <a:cs typeface="Calibri" charset="0"/>
              </a:defRPr>
            </a:lvl2pPr>
            <a:lvl3pPr marL="914400" indent="0">
              <a:buFontTx/>
              <a:buNone/>
              <a:defRPr sz="1400" b="0" i="0">
                <a:solidFill>
                  <a:schemeClr val="bg2"/>
                </a:solidFill>
                <a:latin typeface="Calibri" charset="0"/>
                <a:ea typeface="Calibri" charset="0"/>
                <a:cs typeface="Calibri" charset="0"/>
              </a:defRPr>
            </a:lvl3pPr>
            <a:lvl4pPr marL="1371600" indent="0">
              <a:buFontTx/>
              <a:buNone/>
              <a:defRPr sz="1400" b="0" i="0">
                <a:solidFill>
                  <a:schemeClr val="bg2"/>
                </a:solidFill>
                <a:latin typeface="Calibri" charset="0"/>
                <a:ea typeface="Calibri" charset="0"/>
                <a:cs typeface="Calibri" charset="0"/>
              </a:defRPr>
            </a:lvl4pPr>
            <a:lvl5pPr marL="1828800" indent="0">
              <a:buFontTx/>
              <a:buNone/>
              <a:defRPr sz="1400" b="0" i="0">
                <a:solidFill>
                  <a:schemeClr val="bg2"/>
                </a:solidFill>
                <a:latin typeface="Calibri" charset="0"/>
                <a:ea typeface="Calibri" charset="0"/>
                <a:cs typeface="Calibri" charset="0"/>
              </a:defRPr>
            </a:lvl5pPr>
          </a:lstStyle>
          <a:p>
            <a:pPr lvl="0"/>
            <a:r>
              <a:rPr lang="en-US"/>
              <a:t>Edit Master text styles</a:t>
            </a:r>
          </a:p>
        </p:txBody>
      </p:sp>
      <p:sp>
        <p:nvSpPr>
          <p:cNvPr id="9" name="Slide Number Placeholder 5"/>
          <p:cNvSpPr>
            <a:spLocks noGrp="1"/>
          </p:cNvSpPr>
          <p:nvPr>
            <p:ph type="sldNum" sz="quarter" idx="11"/>
          </p:nvPr>
        </p:nvSpPr>
        <p:spPr>
          <a:xfrm>
            <a:off x="9305544" y="6353376"/>
            <a:ext cx="2743200" cy="365125"/>
          </a:xfrm>
        </p:spPr>
        <p:txBody>
          <a:bodyPr/>
          <a:lstStyle>
            <a:lvl1pPr algn="r">
              <a:defRPr sz="1200">
                <a:solidFill>
                  <a:schemeClr val="accent1"/>
                </a:solidFill>
              </a:defRPr>
            </a:lvl1pPr>
          </a:lstStyle>
          <a:p>
            <a:pPr>
              <a:defRPr/>
            </a:pPr>
            <a:fld id="{35042C6F-1602-F743-B8DE-EAF7671583B8}" type="slidenum">
              <a:rPr lang="en-US" smtClean="0"/>
              <a:pPr>
                <a:defRPr/>
              </a:pPr>
              <a:t>‹#›</a:t>
            </a:fld>
            <a:endParaRPr lang="en-US"/>
          </a:p>
        </p:txBody>
      </p:sp>
      <p:sp>
        <p:nvSpPr>
          <p:cNvPr id="13" name="Text Placeholder 17"/>
          <p:cNvSpPr>
            <a:spLocks noGrp="1"/>
          </p:cNvSpPr>
          <p:nvPr>
            <p:ph type="body" sz="quarter" idx="14"/>
          </p:nvPr>
        </p:nvSpPr>
        <p:spPr>
          <a:xfrm>
            <a:off x="586996" y="1568270"/>
            <a:ext cx="10924931" cy="4334946"/>
          </a:xfrm>
          <a:prstGeom prst="rect">
            <a:avLst/>
          </a:prstGeom>
        </p:spPr>
        <p:txBody>
          <a:bodyPr numCol="1" spcCol="685800"/>
          <a:lstStyle>
            <a:lvl1pPr marL="0" indent="0" algn="l">
              <a:lnSpc>
                <a:spcPct val="100000"/>
              </a:lnSpc>
              <a:buFont typeface="Arial" charset="0"/>
              <a:buNone/>
              <a:defRPr lang="en-US" sz="2000" b="0" i="0" baseline="0" smtClean="0">
                <a:solidFill>
                  <a:schemeClr val="tx1"/>
                </a:solidFill>
                <a:effectLst/>
                <a:latin typeface="Averta" charset="0"/>
                <a:ea typeface="Averta" charset="0"/>
                <a:cs typeface="Averta" charset="0"/>
              </a:defRPr>
            </a:lvl1pPr>
            <a:lvl2pPr marL="457200" indent="0">
              <a:buFont typeface="Courier New" charset="0"/>
              <a:buNone/>
              <a:defRPr sz="2000" b="0" i="0">
                <a:solidFill>
                  <a:schemeClr val="tx1"/>
                </a:solidFill>
                <a:latin typeface="Averta" charset="0"/>
                <a:ea typeface="Averta" charset="0"/>
                <a:cs typeface="Averta" charset="0"/>
              </a:defRPr>
            </a:lvl2pPr>
            <a:lvl3pPr marL="914400" indent="0">
              <a:buFont typeface="Helvetica" charset="0"/>
              <a:buNone/>
              <a:defRPr sz="2000" b="0" i="0">
                <a:solidFill>
                  <a:schemeClr val="tx1"/>
                </a:solidFill>
                <a:latin typeface="Averta" charset="0"/>
                <a:ea typeface="Averta" charset="0"/>
                <a:cs typeface="Averta" charset="0"/>
              </a:defRPr>
            </a:lvl3pPr>
            <a:lvl4pPr marL="1371600" indent="0">
              <a:buFont typeface="Helvetica" charset="0"/>
              <a:buNone/>
              <a:defRPr sz="2000" b="0" i="0">
                <a:solidFill>
                  <a:schemeClr val="tx1"/>
                </a:solidFill>
                <a:latin typeface="Averta" charset="0"/>
                <a:ea typeface="Averta" charset="0"/>
                <a:cs typeface="Averta" charset="0"/>
              </a:defRPr>
            </a:lvl4pPr>
            <a:lvl5pPr marL="1828800" indent="0">
              <a:buFont typeface="Helvetica" charset="0"/>
              <a:buNone/>
              <a:defRPr sz="2000" b="0" i="0">
                <a:solidFill>
                  <a:schemeClr val="tx1"/>
                </a:solidFill>
                <a:latin typeface="Averta" charset="0"/>
                <a:ea typeface="Averta" charset="0"/>
                <a:cs typeface="Averta"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97D9050B-7BAB-4713-BBC5-F21DC5EAC39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86996" y="6327791"/>
            <a:ext cx="1683017" cy="208147"/>
          </a:xfrm>
          <a:prstGeom prst="rect">
            <a:avLst/>
          </a:prstGeom>
        </p:spPr>
      </p:pic>
    </p:spTree>
    <p:extLst>
      <p:ext uri="{BB962C8B-B14F-4D97-AF65-F5344CB8AC3E}">
        <p14:creationId xmlns:p14="http://schemas.microsoft.com/office/powerpoint/2010/main" val="443991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_White">
    <p:spTree>
      <p:nvGrpSpPr>
        <p:cNvPr id="1" name=""/>
        <p:cNvGrpSpPr/>
        <p:nvPr/>
      </p:nvGrpSpPr>
      <p:grpSpPr>
        <a:xfrm>
          <a:off x="0" y="0"/>
          <a:ext cx="0" cy="0"/>
          <a:chOff x="0" y="0"/>
          <a:chExt cx="0" cy="0"/>
        </a:xfrm>
      </p:grpSpPr>
      <p:sp>
        <p:nvSpPr>
          <p:cNvPr id="8" name="Rectangle 7"/>
          <p:cNvSpPr/>
          <p:nvPr userDrawn="1"/>
        </p:nvSpPr>
        <p:spPr>
          <a:xfrm>
            <a:off x="-25577" y="4491318"/>
            <a:ext cx="12217577" cy="1966632"/>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endParaRPr>
          </a:p>
        </p:txBody>
      </p:sp>
      <p:sp>
        <p:nvSpPr>
          <p:cNvPr id="11" name="Text Placeholder 10"/>
          <p:cNvSpPr>
            <a:spLocks noGrp="1"/>
          </p:cNvSpPr>
          <p:nvPr>
            <p:ph type="body" sz="quarter" idx="10"/>
          </p:nvPr>
        </p:nvSpPr>
        <p:spPr>
          <a:xfrm>
            <a:off x="401929" y="4839151"/>
            <a:ext cx="11336989" cy="600075"/>
          </a:xfrm>
          <a:prstGeom prst="rect">
            <a:avLst/>
          </a:prstGeom>
        </p:spPr>
        <p:txBody>
          <a:bodyPr/>
          <a:lstStyle>
            <a:lvl1pPr marL="0" indent="0" algn="l">
              <a:buFontTx/>
              <a:buNone/>
              <a:defRPr sz="4400" b="1" i="0" cap="all" baseline="0">
                <a:solidFill>
                  <a:schemeClr val="bg1"/>
                </a:solidFill>
                <a:latin typeface="+mj-lt"/>
                <a:ea typeface="Calibri Light" charset="0"/>
                <a:cs typeface="Calibri Light" charset="0"/>
              </a:defRPr>
            </a:lvl1pPr>
            <a:lvl2pPr algn="ctr">
              <a:defRPr>
                <a:solidFill>
                  <a:schemeClr val="bg2"/>
                </a:solidFill>
              </a:defRPr>
            </a:lvl2pPr>
            <a:lvl3pPr algn="ctr">
              <a:defRPr>
                <a:solidFill>
                  <a:schemeClr val="bg2"/>
                </a:solidFill>
              </a:defRPr>
            </a:lvl3pPr>
            <a:lvl4pPr marL="1371600" indent="0" algn="ctr">
              <a:buFontTx/>
              <a:buNone/>
              <a:defRPr>
                <a:solidFill>
                  <a:schemeClr val="bg2"/>
                </a:solidFill>
              </a:defRPr>
            </a:lvl4pPr>
            <a:lvl5pPr algn="ctr">
              <a:defRPr>
                <a:solidFill>
                  <a:schemeClr val="bg2"/>
                </a:solidFill>
              </a:defRPr>
            </a:lvl5pPr>
          </a:lstStyle>
          <a:p>
            <a:pPr lvl="0"/>
            <a:r>
              <a:rPr lang="en-US"/>
              <a:t>Edit Master text styles</a:t>
            </a:r>
          </a:p>
        </p:txBody>
      </p:sp>
      <p:sp>
        <p:nvSpPr>
          <p:cNvPr id="10" name="Text Placeholder 10"/>
          <p:cNvSpPr>
            <a:spLocks noGrp="1"/>
          </p:cNvSpPr>
          <p:nvPr>
            <p:ph type="body" sz="quarter" idx="11"/>
          </p:nvPr>
        </p:nvSpPr>
        <p:spPr>
          <a:xfrm>
            <a:off x="401930" y="5556134"/>
            <a:ext cx="11336988" cy="600075"/>
          </a:xfrm>
          <a:prstGeom prst="rect">
            <a:avLst/>
          </a:prstGeom>
        </p:spPr>
        <p:txBody>
          <a:bodyPr/>
          <a:lstStyle>
            <a:lvl1pPr marL="0" indent="0" algn="l">
              <a:buFontTx/>
              <a:buNone/>
              <a:defRPr sz="2400" b="0" i="1" baseline="0">
                <a:solidFill>
                  <a:schemeClr val="bg1"/>
                </a:solidFill>
                <a:latin typeface="+mn-lt"/>
                <a:ea typeface="Calibri Light" charset="0"/>
                <a:cs typeface="Calibri Light" charset="0"/>
              </a:defRPr>
            </a:lvl1pPr>
            <a:lvl2pPr algn="ctr">
              <a:defRPr>
                <a:solidFill>
                  <a:schemeClr val="bg2"/>
                </a:solidFill>
              </a:defRPr>
            </a:lvl2pPr>
            <a:lvl3pPr algn="ctr">
              <a:defRPr>
                <a:solidFill>
                  <a:schemeClr val="bg2"/>
                </a:solidFill>
              </a:defRPr>
            </a:lvl3pPr>
            <a:lvl4pPr marL="1371600" indent="0" algn="ctr">
              <a:buFontTx/>
              <a:buNone/>
              <a:defRPr>
                <a:solidFill>
                  <a:schemeClr val="bg2"/>
                </a:solidFill>
              </a:defRPr>
            </a:lvl4pPr>
            <a:lvl5pPr algn="ctr">
              <a:defRPr>
                <a:solidFill>
                  <a:schemeClr val="bg2"/>
                </a:solidFill>
              </a:defRPr>
            </a:lvl5pPr>
          </a:lstStyle>
          <a:p>
            <a:pPr lvl="0"/>
            <a:r>
              <a:rPr lang="en-US"/>
              <a:t>Edit Master text styles</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5367" y="347865"/>
            <a:ext cx="823552" cy="934843"/>
          </a:xfrm>
          <a:prstGeom prst="rect">
            <a:avLst/>
          </a:prstGeom>
        </p:spPr>
      </p:pic>
    </p:spTree>
    <p:extLst>
      <p:ext uri="{BB962C8B-B14F-4D97-AF65-F5344CB8AC3E}">
        <p14:creationId xmlns:p14="http://schemas.microsoft.com/office/powerpoint/2010/main" val="3949301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dvice Sheet">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l="53293" b="82232"/>
          <a:stretch/>
        </p:blipFill>
        <p:spPr>
          <a:xfrm>
            <a:off x="8376334" y="5012002"/>
            <a:ext cx="4274846" cy="1845998"/>
          </a:xfrm>
          <a:prstGeom prst="rect">
            <a:avLst/>
          </a:prstGeom>
        </p:spPr>
      </p:pic>
      <p:sp>
        <p:nvSpPr>
          <p:cNvPr id="11" name="Text Placeholder 17"/>
          <p:cNvSpPr>
            <a:spLocks noGrp="1"/>
          </p:cNvSpPr>
          <p:nvPr>
            <p:ph type="body" sz="quarter" idx="12" hasCustomPrompt="1"/>
          </p:nvPr>
        </p:nvSpPr>
        <p:spPr>
          <a:xfrm>
            <a:off x="586996" y="1569908"/>
            <a:ext cx="10924931" cy="4334946"/>
          </a:xfrm>
          <a:prstGeom prst="rect">
            <a:avLst/>
          </a:prstGeom>
        </p:spPr>
        <p:txBody>
          <a:bodyPr numCol="1" spcCol="685800"/>
          <a:lstStyle>
            <a:lvl1pPr marL="342900" indent="-342900" algn="l">
              <a:lnSpc>
                <a:spcPct val="100000"/>
              </a:lnSpc>
              <a:buFont typeface="Arial" charset="0"/>
              <a:buChar char="•"/>
              <a:defRPr lang="en-US" sz="2400" b="0" i="0" baseline="0" smtClean="0">
                <a:solidFill>
                  <a:schemeClr val="tx1"/>
                </a:solidFill>
                <a:effectLst/>
                <a:latin typeface="+mn-lt"/>
                <a:ea typeface="Calibri" charset="0"/>
                <a:cs typeface="Calibri" charset="0"/>
              </a:defRPr>
            </a:lvl1pPr>
            <a:lvl2pPr marL="800100" indent="-342900">
              <a:buFont typeface="Courier New" charset="0"/>
              <a:buChar char="o"/>
              <a:defRPr sz="2000" b="0" i="0">
                <a:solidFill>
                  <a:schemeClr val="tx1"/>
                </a:solidFill>
                <a:latin typeface="+mn-lt"/>
                <a:ea typeface="Calibri" charset="0"/>
                <a:cs typeface="Calibri" charset="0"/>
              </a:defRPr>
            </a:lvl2pPr>
            <a:lvl3pPr marL="1200150" indent="-285750">
              <a:buFont typeface="Helvetica" charset="0"/>
              <a:buChar char="−"/>
              <a:defRPr sz="2000" b="0" i="0">
                <a:solidFill>
                  <a:schemeClr val="tx1"/>
                </a:solidFill>
                <a:latin typeface="+mn-lt"/>
                <a:ea typeface="Calibri" charset="0"/>
                <a:cs typeface="Calibri" charset="0"/>
              </a:defRPr>
            </a:lvl3pPr>
            <a:lvl4pPr marL="1657350" indent="-285750">
              <a:buFont typeface="Helvetica" charset="0"/>
              <a:buChar char="−"/>
              <a:defRPr sz="2000" b="0" i="0">
                <a:solidFill>
                  <a:schemeClr val="tx1"/>
                </a:solidFill>
                <a:latin typeface="+mn-lt"/>
                <a:ea typeface="Calibri" charset="0"/>
                <a:cs typeface="Calibri" charset="0"/>
              </a:defRPr>
            </a:lvl4pPr>
            <a:lvl5pPr marL="2114550" indent="-285750">
              <a:buFont typeface="Helvetica" charset="0"/>
              <a:buChar char="−"/>
              <a:defRPr sz="2000" b="0" i="0">
                <a:solidFill>
                  <a:schemeClr val="tx1"/>
                </a:solidFill>
                <a:latin typeface="+mn-lt"/>
                <a:ea typeface="Calibri" charset="0"/>
                <a:cs typeface="Calibri" charset="0"/>
              </a:defRPr>
            </a:lvl5pPr>
          </a:lstStyle>
          <a:p>
            <a:r>
              <a:rPr lang="en-US"/>
              <a:t>Main headlines: blue, Franklin Gothic bold, all caps, 30pt</a:t>
            </a:r>
          </a:p>
          <a:p>
            <a:r>
              <a:rPr lang="en-US"/>
              <a:t>Secondary headlines: gray, Franklin Gothic italics, 24pt</a:t>
            </a:r>
          </a:p>
          <a:p>
            <a:pPr lvl="0"/>
            <a:r>
              <a:rPr lang="en-US"/>
              <a:t>Body copy: black, Franklin Gothic, 20pt</a:t>
            </a:r>
          </a:p>
          <a:p>
            <a:pPr lvl="0"/>
            <a:r>
              <a:rPr lang="en-US"/>
              <a:t>Avoid bolding, italicizing, or using all caps for long lines of text.</a:t>
            </a:r>
          </a:p>
          <a:p>
            <a:r>
              <a:rPr lang="en-US"/>
              <a:t>Graphs/charts/images should be placed within constraints of media boxes. </a:t>
            </a:r>
          </a:p>
          <a:p>
            <a:r>
              <a:rPr lang="en-US"/>
              <a:t>Margins should not be adjusted or stretched. Limit text per slide or adjust font size slightly if needed.</a:t>
            </a:r>
          </a:p>
          <a:p>
            <a:r>
              <a:rPr lang="en-US"/>
              <a:t>When possible use high quality images. Avoid if pixelate when scaled up</a:t>
            </a:r>
          </a:p>
          <a:p>
            <a:r>
              <a:rPr lang="en-US"/>
              <a:t>Please contact Simon Yardley with any questions at: </a:t>
            </a:r>
            <a:r>
              <a:rPr lang="en-US">
                <a:hlinkClick r:id="rId3"/>
              </a:rPr>
              <a:t>simon.yardley@husco.com</a:t>
            </a:r>
            <a:endParaRPr lang="en-US"/>
          </a:p>
        </p:txBody>
      </p:sp>
      <p:sp>
        <p:nvSpPr>
          <p:cNvPr id="18" name="Text Placeholder 17"/>
          <p:cNvSpPr>
            <a:spLocks noGrp="1"/>
          </p:cNvSpPr>
          <p:nvPr>
            <p:ph type="body" sz="quarter" idx="13" hasCustomPrompt="1"/>
          </p:nvPr>
        </p:nvSpPr>
        <p:spPr>
          <a:xfrm>
            <a:off x="586996" y="729614"/>
            <a:ext cx="10924931" cy="391772"/>
          </a:xfrm>
          <a:prstGeom prst="rect">
            <a:avLst/>
          </a:prstGeom>
        </p:spPr>
        <p:txBody>
          <a:bodyPr numCol="1" spcCol="685800"/>
          <a:lstStyle>
            <a:lvl1pPr marL="0" indent="0" algn="l">
              <a:lnSpc>
                <a:spcPct val="100000"/>
              </a:lnSpc>
              <a:buFontTx/>
              <a:buNone/>
              <a:defRPr lang="en-US" sz="2400" b="0" i="1" baseline="0" smtClean="0">
                <a:solidFill>
                  <a:srgbClr val="7C7E7F"/>
                </a:solidFill>
                <a:effectLst/>
                <a:latin typeface="+mn-lt"/>
                <a:ea typeface="Calibri" charset="0"/>
                <a:cs typeface="Calibri" charset="0"/>
              </a:defRPr>
            </a:lvl1pPr>
            <a:lvl2pPr marL="800100" indent="-342900">
              <a:buFont typeface="Courier New" charset="0"/>
              <a:buChar char="o"/>
              <a:defRPr sz="1400" b="0" i="0">
                <a:solidFill>
                  <a:schemeClr val="bg2"/>
                </a:solidFill>
                <a:latin typeface="Calibri" charset="0"/>
                <a:ea typeface="Calibri" charset="0"/>
                <a:cs typeface="Calibri" charset="0"/>
              </a:defRPr>
            </a:lvl2pPr>
            <a:lvl3pPr marL="914400" indent="0">
              <a:buFontTx/>
              <a:buNone/>
              <a:defRPr sz="1400" b="0" i="0">
                <a:solidFill>
                  <a:schemeClr val="bg2"/>
                </a:solidFill>
                <a:latin typeface="Calibri" charset="0"/>
                <a:ea typeface="Calibri" charset="0"/>
                <a:cs typeface="Calibri" charset="0"/>
              </a:defRPr>
            </a:lvl3pPr>
            <a:lvl4pPr marL="1371600" indent="0">
              <a:buFontTx/>
              <a:buNone/>
              <a:defRPr sz="1400" b="0" i="0">
                <a:solidFill>
                  <a:schemeClr val="bg2"/>
                </a:solidFill>
                <a:latin typeface="Calibri" charset="0"/>
                <a:ea typeface="Calibri" charset="0"/>
                <a:cs typeface="Calibri" charset="0"/>
              </a:defRPr>
            </a:lvl4pPr>
            <a:lvl5pPr marL="1828800" indent="0">
              <a:buFontTx/>
              <a:buNone/>
              <a:defRPr sz="1400" b="0" i="0">
                <a:solidFill>
                  <a:schemeClr val="bg2"/>
                </a:solidFill>
                <a:latin typeface="Calibri" charset="0"/>
                <a:ea typeface="Calibri" charset="0"/>
                <a:cs typeface="Calibri" charset="0"/>
              </a:defRPr>
            </a:lvl5pPr>
          </a:lstStyle>
          <a:p>
            <a:pPr lvl="0"/>
            <a:r>
              <a:rPr lang="en-US"/>
              <a:t>“Advice Sheet”</a:t>
            </a:r>
          </a:p>
        </p:txBody>
      </p:sp>
      <p:sp>
        <p:nvSpPr>
          <p:cNvPr id="23" name="Slide Number Placeholder 5"/>
          <p:cNvSpPr>
            <a:spLocks noGrp="1"/>
          </p:cNvSpPr>
          <p:nvPr>
            <p:ph type="sldNum" sz="quarter" idx="11"/>
          </p:nvPr>
        </p:nvSpPr>
        <p:spPr>
          <a:xfrm>
            <a:off x="9305544" y="6353376"/>
            <a:ext cx="2743200" cy="365125"/>
          </a:xfrm>
        </p:spPr>
        <p:txBody>
          <a:bodyPr/>
          <a:lstStyle>
            <a:lvl1pPr algn="r">
              <a:defRPr sz="1200">
                <a:solidFill>
                  <a:schemeClr val="bg2"/>
                </a:solidFill>
              </a:defRPr>
            </a:lvl1pPr>
          </a:lstStyle>
          <a:p>
            <a:pPr>
              <a:defRPr/>
            </a:pPr>
            <a:fld id="{35042C6F-1602-F743-B8DE-EAF7671583B8}" type="slidenum">
              <a:rPr lang="en-US" smtClean="0"/>
              <a:pPr>
                <a:defRPr/>
              </a:pPr>
              <a:t>‹#›</a:t>
            </a:fld>
            <a:endParaRPr lang="en-US"/>
          </a:p>
        </p:txBody>
      </p:sp>
      <p:sp>
        <p:nvSpPr>
          <p:cNvPr id="25" name="Title 1"/>
          <p:cNvSpPr>
            <a:spLocks noGrp="1"/>
          </p:cNvSpPr>
          <p:nvPr>
            <p:ph type="ctrTitle" hasCustomPrompt="1"/>
          </p:nvPr>
        </p:nvSpPr>
        <p:spPr>
          <a:xfrm>
            <a:off x="586996" y="348537"/>
            <a:ext cx="10924931" cy="476655"/>
          </a:xfrm>
          <a:prstGeom prst="rect">
            <a:avLst/>
          </a:prstGeom>
        </p:spPr>
        <p:txBody>
          <a:bodyPr anchor="t"/>
          <a:lstStyle>
            <a:lvl1pPr algn="l">
              <a:defRPr sz="3000" b="1" i="0" cap="all" baseline="0">
                <a:solidFill>
                  <a:srgbClr val="0033A0"/>
                </a:solidFill>
                <a:latin typeface="+mj-lt"/>
                <a:ea typeface="Calibri" charset="0"/>
                <a:cs typeface="Calibri" charset="0"/>
              </a:defRPr>
            </a:lvl1pPr>
          </a:lstStyle>
          <a:p>
            <a:r>
              <a:rPr lang="en-US"/>
              <a:t>Husco PowerPoint Template</a:t>
            </a:r>
          </a:p>
        </p:txBody>
      </p:sp>
      <p:pic>
        <p:nvPicPr>
          <p:cNvPr id="15" name="Picture 14">
            <a:extLst>
              <a:ext uri="{FF2B5EF4-FFF2-40B4-BE49-F238E27FC236}">
                <a16:creationId xmlns:a16="http://schemas.microsoft.com/office/drawing/2014/main" id="{3B574248-5604-4F64-BD7D-0B7E4C2054C7}"/>
              </a:ext>
            </a:extLst>
          </p:cNvPr>
          <p:cNvPicPr>
            <a:picLocks noChangeAspect="1"/>
          </p:cNvPicPr>
          <p:nvPr userDrawn="1"/>
        </p:nvPicPr>
        <p:blipFill>
          <a:blip r:embed="rId4"/>
          <a:stretch>
            <a:fillRect/>
          </a:stretch>
        </p:blipFill>
        <p:spPr>
          <a:xfrm>
            <a:off x="586996" y="6368194"/>
            <a:ext cx="817581" cy="182880"/>
          </a:xfrm>
          <a:prstGeom prst="rect">
            <a:avLst/>
          </a:prstGeom>
        </p:spPr>
      </p:pic>
      <p:sp>
        <p:nvSpPr>
          <p:cNvPr id="16" name="Rectangle 15">
            <a:extLst>
              <a:ext uri="{FF2B5EF4-FFF2-40B4-BE49-F238E27FC236}">
                <a16:creationId xmlns:a16="http://schemas.microsoft.com/office/drawing/2014/main" id="{8CD39D79-4857-48B2-93F3-55ED5364FD0F}"/>
              </a:ext>
            </a:extLst>
          </p:cNvPr>
          <p:cNvSpPr/>
          <p:nvPr userDrawn="1"/>
        </p:nvSpPr>
        <p:spPr>
          <a:xfrm>
            <a:off x="1362242" y="6303560"/>
            <a:ext cx="1200585" cy="338554"/>
          </a:xfrm>
          <a:prstGeom prst="rect">
            <a:avLst/>
          </a:prstGeom>
        </p:spPr>
        <p:txBody>
          <a:bodyPr wrap="none">
            <a:spAutoFit/>
          </a:bodyPr>
          <a:lstStyle/>
          <a:p>
            <a:r>
              <a:rPr lang="en-US" sz="1600">
                <a:solidFill>
                  <a:srgbClr val="FF0000"/>
                </a:solidFill>
                <a:cs typeface="Calibri" charset="0"/>
              </a:rPr>
              <a:t>confidential</a:t>
            </a:r>
            <a:endParaRPr lang="en-US" sz="1600">
              <a:solidFill>
                <a:srgbClr val="FF0000"/>
              </a:solidFill>
            </a:endParaRPr>
          </a:p>
        </p:txBody>
      </p:sp>
    </p:spTree>
    <p:extLst>
      <p:ext uri="{BB962C8B-B14F-4D97-AF65-F5344CB8AC3E}">
        <p14:creationId xmlns:p14="http://schemas.microsoft.com/office/powerpoint/2010/main" val="2541140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l="53293" b="82232"/>
          <a:stretch/>
        </p:blipFill>
        <p:spPr>
          <a:xfrm>
            <a:off x="8376334" y="5012002"/>
            <a:ext cx="4274846" cy="1845998"/>
          </a:xfrm>
          <a:prstGeom prst="rect">
            <a:avLst/>
          </a:prstGeom>
        </p:spPr>
      </p:pic>
      <p:sp>
        <p:nvSpPr>
          <p:cNvPr id="2" name="Title 1"/>
          <p:cNvSpPr>
            <a:spLocks noGrp="1"/>
          </p:cNvSpPr>
          <p:nvPr>
            <p:ph type="ctrTitle" hasCustomPrompt="1"/>
          </p:nvPr>
        </p:nvSpPr>
        <p:spPr>
          <a:xfrm>
            <a:off x="586996" y="348537"/>
            <a:ext cx="10924931" cy="476655"/>
          </a:xfrm>
          <a:prstGeom prst="rect">
            <a:avLst/>
          </a:prstGeom>
        </p:spPr>
        <p:txBody>
          <a:bodyPr anchor="t"/>
          <a:lstStyle>
            <a:lvl1pPr algn="l">
              <a:defRPr sz="3000" b="1" i="0" cap="all" baseline="0">
                <a:solidFill>
                  <a:srgbClr val="0033A0"/>
                </a:solidFill>
                <a:latin typeface="+mj-lt"/>
                <a:ea typeface="Calibri" charset="0"/>
                <a:cs typeface="Calibri" charset="0"/>
              </a:defRPr>
            </a:lvl1pPr>
          </a:lstStyle>
          <a:p>
            <a:r>
              <a:rPr lang="en-US"/>
              <a:t>CLICK TO EDIT MASTER TITLE STYLE</a:t>
            </a:r>
          </a:p>
        </p:txBody>
      </p:sp>
      <p:sp>
        <p:nvSpPr>
          <p:cNvPr id="22" name="Text Placeholder 17"/>
          <p:cNvSpPr>
            <a:spLocks noGrp="1"/>
          </p:cNvSpPr>
          <p:nvPr>
            <p:ph type="body" sz="quarter" idx="10"/>
          </p:nvPr>
        </p:nvSpPr>
        <p:spPr>
          <a:xfrm>
            <a:off x="586996" y="1569908"/>
            <a:ext cx="10924931" cy="4334946"/>
          </a:xfrm>
          <a:prstGeom prst="rect">
            <a:avLst/>
          </a:prstGeom>
        </p:spPr>
        <p:txBody>
          <a:bodyPr numCol="1" spcCol="685800"/>
          <a:lstStyle>
            <a:lvl1pPr marL="0" indent="0" algn="l">
              <a:lnSpc>
                <a:spcPct val="100000"/>
              </a:lnSpc>
              <a:buFontTx/>
              <a:buNone/>
              <a:defRPr lang="en-US" sz="2000" b="0" i="0" baseline="0" smtClean="0">
                <a:solidFill>
                  <a:schemeClr val="tx1"/>
                </a:solidFill>
                <a:effectLst/>
                <a:latin typeface="+mn-lt"/>
                <a:ea typeface="Calibri" charset="0"/>
                <a:cs typeface="Calibri" charset="0"/>
              </a:defRPr>
            </a:lvl1pPr>
            <a:lvl2pPr marL="800100" indent="-342900">
              <a:buFont typeface="Courier New" charset="0"/>
              <a:buChar char="o"/>
              <a:defRPr sz="1400" b="0" i="0">
                <a:solidFill>
                  <a:schemeClr val="bg2"/>
                </a:solidFill>
                <a:latin typeface="Calibri" charset="0"/>
                <a:ea typeface="Calibri" charset="0"/>
                <a:cs typeface="Calibri" charset="0"/>
              </a:defRPr>
            </a:lvl2pPr>
            <a:lvl3pPr marL="914400" indent="0">
              <a:buFontTx/>
              <a:buNone/>
              <a:defRPr sz="1400" b="0" i="0">
                <a:solidFill>
                  <a:schemeClr val="bg2"/>
                </a:solidFill>
                <a:latin typeface="Calibri" charset="0"/>
                <a:ea typeface="Calibri" charset="0"/>
                <a:cs typeface="Calibri" charset="0"/>
              </a:defRPr>
            </a:lvl3pPr>
            <a:lvl4pPr marL="1371600" indent="0">
              <a:buFontTx/>
              <a:buNone/>
              <a:defRPr sz="1400" b="0" i="0">
                <a:solidFill>
                  <a:schemeClr val="bg2"/>
                </a:solidFill>
                <a:latin typeface="Calibri" charset="0"/>
                <a:ea typeface="Calibri" charset="0"/>
                <a:cs typeface="Calibri" charset="0"/>
              </a:defRPr>
            </a:lvl4pPr>
            <a:lvl5pPr marL="1828800" indent="0">
              <a:buFontTx/>
              <a:buNone/>
              <a:defRPr sz="1400" b="0" i="0">
                <a:solidFill>
                  <a:schemeClr val="bg2"/>
                </a:solidFill>
                <a:latin typeface="Calibri" charset="0"/>
                <a:ea typeface="Calibri" charset="0"/>
                <a:cs typeface="Calibri" charset="0"/>
              </a:defRPr>
            </a:lvl5pPr>
          </a:lstStyle>
          <a:p>
            <a:pPr lvl="0"/>
            <a:r>
              <a:rPr lang="en-US"/>
              <a:t>Edit Master text styles</a:t>
            </a:r>
          </a:p>
        </p:txBody>
      </p:sp>
      <p:sp>
        <p:nvSpPr>
          <p:cNvPr id="11" name="Text Placeholder 17"/>
          <p:cNvSpPr>
            <a:spLocks noGrp="1"/>
          </p:cNvSpPr>
          <p:nvPr>
            <p:ph type="body" sz="quarter" idx="12"/>
          </p:nvPr>
        </p:nvSpPr>
        <p:spPr>
          <a:xfrm>
            <a:off x="586996" y="729614"/>
            <a:ext cx="10924931" cy="391772"/>
          </a:xfrm>
          <a:prstGeom prst="rect">
            <a:avLst/>
          </a:prstGeom>
        </p:spPr>
        <p:txBody>
          <a:bodyPr numCol="1" spcCol="685800"/>
          <a:lstStyle>
            <a:lvl1pPr marL="0" indent="0" algn="l">
              <a:lnSpc>
                <a:spcPct val="100000"/>
              </a:lnSpc>
              <a:buFontTx/>
              <a:buNone/>
              <a:defRPr lang="en-US" sz="2400" b="0" i="1" baseline="0" smtClean="0">
                <a:solidFill>
                  <a:srgbClr val="7C7E7F"/>
                </a:solidFill>
                <a:effectLst/>
                <a:latin typeface="+mn-lt"/>
                <a:ea typeface="Calibri" charset="0"/>
                <a:cs typeface="Calibri" charset="0"/>
              </a:defRPr>
            </a:lvl1pPr>
            <a:lvl2pPr marL="800100" indent="-342900">
              <a:buFont typeface="Courier New" charset="0"/>
              <a:buChar char="o"/>
              <a:defRPr sz="1400" b="0" i="0">
                <a:solidFill>
                  <a:schemeClr val="bg2"/>
                </a:solidFill>
                <a:latin typeface="Calibri" charset="0"/>
                <a:ea typeface="Calibri" charset="0"/>
                <a:cs typeface="Calibri" charset="0"/>
              </a:defRPr>
            </a:lvl2pPr>
            <a:lvl3pPr marL="914400" indent="0">
              <a:buFontTx/>
              <a:buNone/>
              <a:defRPr sz="1400" b="0" i="0">
                <a:solidFill>
                  <a:schemeClr val="bg2"/>
                </a:solidFill>
                <a:latin typeface="Calibri" charset="0"/>
                <a:ea typeface="Calibri" charset="0"/>
                <a:cs typeface="Calibri" charset="0"/>
              </a:defRPr>
            </a:lvl3pPr>
            <a:lvl4pPr marL="1371600" indent="0">
              <a:buFontTx/>
              <a:buNone/>
              <a:defRPr sz="1400" b="0" i="0">
                <a:solidFill>
                  <a:schemeClr val="bg2"/>
                </a:solidFill>
                <a:latin typeface="Calibri" charset="0"/>
                <a:ea typeface="Calibri" charset="0"/>
                <a:cs typeface="Calibri" charset="0"/>
              </a:defRPr>
            </a:lvl4pPr>
            <a:lvl5pPr marL="1828800" indent="0">
              <a:buFontTx/>
              <a:buNone/>
              <a:defRPr sz="1400" b="0" i="0">
                <a:solidFill>
                  <a:schemeClr val="bg2"/>
                </a:solidFill>
                <a:latin typeface="Calibri" charset="0"/>
                <a:ea typeface="Calibri" charset="0"/>
                <a:cs typeface="Calibri" charset="0"/>
              </a:defRPr>
            </a:lvl5pPr>
          </a:lstStyle>
          <a:p>
            <a:pPr lvl="0"/>
            <a:r>
              <a:rPr lang="en-US"/>
              <a:t>Edit Master text styles</a:t>
            </a:r>
          </a:p>
        </p:txBody>
      </p:sp>
      <p:sp>
        <p:nvSpPr>
          <p:cNvPr id="9" name="Slide Number Placeholder 5"/>
          <p:cNvSpPr>
            <a:spLocks noGrp="1"/>
          </p:cNvSpPr>
          <p:nvPr>
            <p:ph type="sldNum" sz="quarter" idx="11"/>
          </p:nvPr>
        </p:nvSpPr>
        <p:spPr>
          <a:xfrm>
            <a:off x="9305544" y="6353376"/>
            <a:ext cx="2743200" cy="365125"/>
          </a:xfrm>
        </p:spPr>
        <p:txBody>
          <a:bodyPr/>
          <a:lstStyle>
            <a:lvl1pPr algn="r">
              <a:defRPr sz="1200">
                <a:solidFill>
                  <a:schemeClr val="bg2"/>
                </a:solidFill>
              </a:defRPr>
            </a:lvl1pPr>
          </a:lstStyle>
          <a:p>
            <a:pPr>
              <a:defRPr/>
            </a:pPr>
            <a:fld id="{35042C6F-1602-F743-B8DE-EAF7671583B8}" type="slidenum">
              <a:rPr lang="en-US" smtClean="0"/>
              <a:pPr>
                <a:defRPr/>
              </a:pPr>
              <a:t>‹#›</a:t>
            </a:fld>
            <a:endParaRPr lang="en-US"/>
          </a:p>
        </p:txBody>
      </p:sp>
      <p:pic>
        <p:nvPicPr>
          <p:cNvPr id="10" name="Picture 9">
            <a:extLst>
              <a:ext uri="{FF2B5EF4-FFF2-40B4-BE49-F238E27FC236}">
                <a16:creationId xmlns:a16="http://schemas.microsoft.com/office/drawing/2014/main" id="{C26BE3BB-B0DB-4FCC-A312-37414CD07C61}"/>
              </a:ext>
            </a:extLst>
          </p:cNvPr>
          <p:cNvPicPr>
            <a:picLocks noChangeAspect="1"/>
          </p:cNvPicPr>
          <p:nvPr userDrawn="1"/>
        </p:nvPicPr>
        <p:blipFill>
          <a:blip r:embed="rId3"/>
          <a:stretch>
            <a:fillRect/>
          </a:stretch>
        </p:blipFill>
        <p:spPr>
          <a:xfrm>
            <a:off x="586996" y="6368194"/>
            <a:ext cx="817581" cy="182880"/>
          </a:xfrm>
          <a:prstGeom prst="rect">
            <a:avLst/>
          </a:prstGeom>
        </p:spPr>
      </p:pic>
      <p:sp>
        <p:nvSpPr>
          <p:cNvPr id="12" name="Rectangle 11">
            <a:extLst>
              <a:ext uri="{FF2B5EF4-FFF2-40B4-BE49-F238E27FC236}">
                <a16:creationId xmlns:a16="http://schemas.microsoft.com/office/drawing/2014/main" id="{7E4CD5CA-9AA6-4432-ACDE-D463C0B3C592}"/>
              </a:ext>
            </a:extLst>
          </p:cNvPr>
          <p:cNvSpPr/>
          <p:nvPr userDrawn="1"/>
        </p:nvSpPr>
        <p:spPr>
          <a:xfrm>
            <a:off x="1362242" y="6303560"/>
            <a:ext cx="1200585" cy="338554"/>
          </a:xfrm>
          <a:prstGeom prst="rect">
            <a:avLst/>
          </a:prstGeom>
        </p:spPr>
        <p:txBody>
          <a:bodyPr wrap="none">
            <a:spAutoFit/>
          </a:bodyPr>
          <a:lstStyle/>
          <a:p>
            <a:r>
              <a:rPr lang="en-US" sz="1600">
                <a:solidFill>
                  <a:srgbClr val="FF0000"/>
                </a:solidFill>
                <a:cs typeface="Calibri" charset="0"/>
              </a:rPr>
              <a:t>confidential</a:t>
            </a:r>
            <a:endParaRPr lang="en-US" sz="1600">
              <a:solidFill>
                <a:srgbClr val="FF0000"/>
              </a:solidFill>
            </a:endParaRPr>
          </a:p>
        </p:txBody>
      </p:sp>
    </p:spTree>
    <p:extLst>
      <p:ext uri="{BB962C8B-B14F-4D97-AF65-F5344CB8AC3E}">
        <p14:creationId xmlns:p14="http://schemas.microsoft.com/office/powerpoint/2010/main" val="552852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umn Bulleted List">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l="53293" b="82232"/>
          <a:stretch/>
        </p:blipFill>
        <p:spPr>
          <a:xfrm>
            <a:off x="8376334" y="5012002"/>
            <a:ext cx="4274846" cy="1845998"/>
          </a:xfrm>
          <a:prstGeom prst="rect">
            <a:avLst/>
          </a:prstGeom>
        </p:spPr>
      </p:pic>
      <p:sp>
        <p:nvSpPr>
          <p:cNvPr id="18" name="Text Placeholder 17"/>
          <p:cNvSpPr>
            <a:spLocks noGrp="1"/>
          </p:cNvSpPr>
          <p:nvPr>
            <p:ph type="body" sz="quarter" idx="13"/>
          </p:nvPr>
        </p:nvSpPr>
        <p:spPr>
          <a:xfrm>
            <a:off x="586996" y="729614"/>
            <a:ext cx="10924931" cy="391772"/>
          </a:xfrm>
          <a:prstGeom prst="rect">
            <a:avLst/>
          </a:prstGeom>
        </p:spPr>
        <p:txBody>
          <a:bodyPr numCol="1" spcCol="685800"/>
          <a:lstStyle>
            <a:lvl1pPr marL="0" indent="0" algn="l">
              <a:lnSpc>
                <a:spcPct val="100000"/>
              </a:lnSpc>
              <a:buFontTx/>
              <a:buNone/>
              <a:defRPr lang="en-US" sz="2400" b="0" i="1" baseline="0" smtClean="0">
                <a:solidFill>
                  <a:srgbClr val="7C7E7F"/>
                </a:solidFill>
                <a:effectLst/>
                <a:latin typeface="+mn-lt"/>
                <a:ea typeface="Calibri" charset="0"/>
                <a:cs typeface="Calibri" charset="0"/>
              </a:defRPr>
            </a:lvl1pPr>
            <a:lvl2pPr marL="800100" indent="-342900">
              <a:buFont typeface="Courier New" charset="0"/>
              <a:buChar char="o"/>
              <a:defRPr sz="1400" b="0" i="0">
                <a:solidFill>
                  <a:schemeClr val="bg2"/>
                </a:solidFill>
                <a:latin typeface="Calibri" charset="0"/>
                <a:ea typeface="Calibri" charset="0"/>
                <a:cs typeface="Calibri" charset="0"/>
              </a:defRPr>
            </a:lvl2pPr>
            <a:lvl3pPr marL="914400" indent="0">
              <a:buFontTx/>
              <a:buNone/>
              <a:defRPr sz="1400" b="0" i="0">
                <a:solidFill>
                  <a:schemeClr val="bg2"/>
                </a:solidFill>
                <a:latin typeface="Calibri" charset="0"/>
                <a:ea typeface="Calibri" charset="0"/>
                <a:cs typeface="Calibri" charset="0"/>
              </a:defRPr>
            </a:lvl3pPr>
            <a:lvl4pPr marL="1371600" indent="0">
              <a:buFontTx/>
              <a:buNone/>
              <a:defRPr sz="1400" b="0" i="0">
                <a:solidFill>
                  <a:schemeClr val="bg2"/>
                </a:solidFill>
                <a:latin typeface="Calibri" charset="0"/>
                <a:ea typeface="Calibri" charset="0"/>
                <a:cs typeface="Calibri" charset="0"/>
              </a:defRPr>
            </a:lvl4pPr>
            <a:lvl5pPr marL="1828800" indent="0">
              <a:buFontTx/>
              <a:buNone/>
              <a:defRPr sz="1400" b="0" i="0">
                <a:solidFill>
                  <a:schemeClr val="bg2"/>
                </a:solidFill>
                <a:latin typeface="Calibri" charset="0"/>
                <a:ea typeface="Calibri" charset="0"/>
                <a:cs typeface="Calibri" charset="0"/>
              </a:defRPr>
            </a:lvl5pPr>
          </a:lstStyle>
          <a:p>
            <a:pPr lvl="0"/>
            <a:r>
              <a:rPr lang="en-US"/>
              <a:t>Edit Master text styles</a:t>
            </a:r>
          </a:p>
        </p:txBody>
      </p:sp>
      <p:sp>
        <p:nvSpPr>
          <p:cNvPr id="25" name="Title 1"/>
          <p:cNvSpPr>
            <a:spLocks noGrp="1"/>
          </p:cNvSpPr>
          <p:nvPr>
            <p:ph type="ctrTitle" hasCustomPrompt="1"/>
          </p:nvPr>
        </p:nvSpPr>
        <p:spPr>
          <a:xfrm>
            <a:off x="586996" y="348537"/>
            <a:ext cx="10924931" cy="476655"/>
          </a:xfrm>
          <a:prstGeom prst="rect">
            <a:avLst/>
          </a:prstGeom>
        </p:spPr>
        <p:txBody>
          <a:bodyPr anchor="t"/>
          <a:lstStyle>
            <a:lvl1pPr algn="l">
              <a:defRPr sz="3000" b="1" i="0" cap="all" baseline="0">
                <a:solidFill>
                  <a:srgbClr val="0033A0"/>
                </a:solidFill>
                <a:latin typeface="+mj-lt"/>
                <a:ea typeface="Calibri" charset="0"/>
                <a:cs typeface="Calibri" charset="0"/>
              </a:defRPr>
            </a:lvl1pPr>
          </a:lstStyle>
          <a:p>
            <a:r>
              <a:rPr lang="en-US"/>
              <a:t>CLICK TO EDIT MASTER TITLE STYLE</a:t>
            </a:r>
          </a:p>
        </p:txBody>
      </p:sp>
      <p:sp>
        <p:nvSpPr>
          <p:cNvPr id="10" name="Slide Number Placeholder 5"/>
          <p:cNvSpPr>
            <a:spLocks noGrp="1"/>
          </p:cNvSpPr>
          <p:nvPr>
            <p:ph type="sldNum" sz="quarter" idx="11"/>
          </p:nvPr>
        </p:nvSpPr>
        <p:spPr>
          <a:xfrm>
            <a:off x="9305544" y="6353376"/>
            <a:ext cx="2743200" cy="365125"/>
          </a:xfrm>
        </p:spPr>
        <p:txBody>
          <a:bodyPr/>
          <a:lstStyle>
            <a:lvl1pPr algn="r">
              <a:defRPr sz="1200">
                <a:solidFill>
                  <a:schemeClr val="bg2"/>
                </a:solidFill>
              </a:defRPr>
            </a:lvl1pPr>
          </a:lstStyle>
          <a:p>
            <a:pPr>
              <a:defRPr/>
            </a:pPr>
            <a:fld id="{35042C6F-1602-F743-B8DE-EAF7671583B8}" type="slidenum">
              <a:rPr lang="en-US" smtClean="0"/>
              <a:pPr>
                <a:defRPr/>
              </a:pPr>
              <a:t>‹#›</a:t>
            </a:fld>
            <a:endParaRPr lang="en-US"/>
          </a:p>
        </p:txBody>
      </p:sp>
      <p:sp>
        <p:nvSpPr>
          <p:cNvPr id="12" name="Text Placeholder 17"/>
          <p:cNvSpPr>
            <a:spLocks noGrp="1"/>
          </p:cNvSpPr>
          <p:nvPr>
            <p:ph type="body" sz="quarter" idx="14"/>
          </p:nvPr>
        </p:nvSpPr>
        <p:spPr>
          <a:xfrm>
            <a:off x="586996" y="1600928"/>
            <a:ext cx="10924931" cy="4334946"/>
          </a:xfrm>
          <a:prstGeom prst="rect">
            <a:avLst/>
          </a:prstGeom>
        </p:spPr>
        <p:txBody>
          <a:bodyPr numCol="1" spcCol="685800"/>
          <a:lstStyle>
            <a:lvl1pPr marL="342900" indent="-342900" algn="l">
              <a:lnSpc>
                <a:spcPct val="100000"/>
              </a:lnSpc>
              <a:buFont typeface="Arial" charset="0"/>
              <a:buChar char="•"/>
              <a:defRPr lang="en-US" sz="2400" b="0" i="0" baseline="0" smtClean="0">
                <a:solidFill>
                  <a:schemeClr val="tx1"/>
                </a:solidFill>
                <a:effectLst/>
                <a:latin typeface="+mn-lt"/>
                <a:ea typeface="Calibri" charset="0"/>
                <a:cs typeface="Calibri" charset="0"/>
              </a:defRPr>
            </a:lvl1pPr>
            <a:lvl2pPr marL="800100" indent="-342900">
              <a:buFont typeface="Courier New" charset="0"/>
              <a:buChar char="o"/>
              <a:defRPr sz="2000" b="0" i="0">
                <a:solidFill>
                  <a:schemeClr val="tx1"/>
                </a:solidFill>
                <a:latin typeface="+mn-lt"/>
                <a:ea typeface="Calibri" charset="0"/>
                <a:cs typeface="Calibri" charset="0"/>
              </a:defRPr>
            </a:lvl2pPr>
            <a:lvl3pPr marL="1200150" indent="-285750">
              <a:buFont typeface="Helvetica" charset="0"/>
              <a:buChar char="−"/>
              <a:defRPr sz="2000" b="0" i="0">
                <a:solidFill>
                  <a:schemeClr val="tx1"/>
                </a:solidFill>
                <a:latin typeface="+mn-lt"/>
                <a:ea typeface="Calibri" charset="0"/>
                <a:cs typeface="Calibri" charset="0"/>
              </a:defRPr>
            </a:lvl3pPr>
            <a:lvl4pPr marL="1657350" indent="-285750">
              <a:buFont typeface="Helvetica" charset="0"/>
              <a:buChar char="−"/>
              <a:defRPr sz="2000" b="0" i="0">
                <a:solidFill>
                  <a:schemeClr val="tx1"/>
                </a:solidFill>
                <a:latin typeface="+mn-lt"/>
                <a:ea typeface="Calibri" charset="0"/>
                <a:cs typeface="Calibri" charset="0"/>
              </a:defRPr>
            </a:lvl4pPr>
            <a:lvl5pPr marL="2114550" indent="-285750">
              <a:buFont typeface="Helvetica" charset="0"/>
              <a:buChar char="−"/>
              <a:defRPr sz="2000" b="0" i="0">
                <a:solidFill>
                  <a:schemeClr val="tx1"/>
                </a:solidFill>
                <a:latin typeface="+mn-lt"/>
                <a:ea typeface="Calibri" charset="0"/>
                <a:cs typeface="Calibri"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5EA8D1CC-C352-4958-920D-E80C731F849A}"/>
              </a:ext>
            </a:extLst>
          </p:cNvPr>
          <p:cNvPicPr>
            <a:picLocks noChangeAspect="1"/>
          </p:cNvPicPr>
          <p:nvPr userDrawn="1"/>
        </p:nvPicPr>
        <p:blipFill>
          <a:blip r:embed="rId3"/>
          <a:stretch>
            <a:fillRect/>
          </a:stretch>
        </p:blipFill>
        <p:spPr>
          <a:xfrm>
            <a:off x="586996" y="6368194"/>
            <a:ext cx="817581" cy="182880"/>
          </a:xfrm>
          <a:prstGeom prst="rect">
            <a:avLst/>
          </a:prstGeom>
        </p:spPr>
      </p:pic>
      <p:sp>
        <p:nvSpPr>
          <p:cNvPr id="14" name="Rectangle 13">
            <a:extLst>
              <a:ext uri="{FF2B5EF4-FFF2-40B4-BE49-F238E27FC236}">
                <a16:creationId xmlns:a16="http://schemas.microsoft.com/office/drawing/2014/main" id="{FC220B0C-84F6-4169-BCEA-30E60905825B}"/>
              </a:ext>
            </a:extLst>
          </p:cNvPr>
          <p:cNvSpPr/>
          <p:nvPr userDrawn="1"/>
        </p:nvSpPr>
        <p:spPr>
          <a:xfrm>
            <a:off x="1362242" y="6303560"/>
            <a:ext cx="1200585" cy="338554"/>
          </a:xfrm>
          <a:prstGeom prst="rect">
            <a:avLst/>
          </a:prstGeom>
        </p:spPr>
        <p:txBody>
          <a:bodyPr wrap="none">
            <a:spAutoFit/>
          </a:bodyPr>
          <a:lstStyle/>
          <a:p>
            <a:r>
              <a:rPr lang="en-US" sz="1600">
                <a:solidFill>
                  <a:srgbClr val="FF0000"/>
                </a:solidFill>
                <a:cs typeface="Calibri" charset="0"/>
              </a:rPr>
              <a:t>confidential</a:t>
            </a:r>
            <a:endParaRPr lang="en-US" sz="1600">
              <a:solidFill>
                <a:srgbClr val="FF0000"/>
              </a:solidFill>
            </a:endParaRPr>
          </a:p>
        </p:txBody>
      </p:sp>
    </p:spTree>
    <p:extLst>
      <p:ext uri="{BB962C8B-B14F-4D97-AF65-F5344CB8AC3E}">
        <p14:creationId xmlns:p14="http://schemas.microsoft.com/office/powerpoint/2010/main" val="1076390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 Bulleted List">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l="53293" b="82232"/>
          <a:stretch/>
        </p:blipFill>
        <p:spPr>
          <a:xfrm>
            <a:off x="8376334" y="5012002"/>
            <a:ext cx="4274846" cy="1845998"/>
          </a:xfrm>
          <a:prstGeom prst="rect">
            <a:avLst/>
          </a:prstGeom>
        </p:spPr>
      </p:pic>
      <p:sp>
        <p:nvSpPr>
          <p:cNvPr id="18" name="Text Placeholder 17"/>
          <p:cNvSpPr>
            <a:spLocks noGrp="1"/>
          </p:cNvSpPr>
          <p:nvPr>
            <p:ph type="body" sz="quarter" idx="13"/>
          </p:nvPr>
        </p:nvSpPr>
        <p:spPr>
          <a:xfrm>
            <a:off x="586996" y="729614"/>
            <a:ext cx="10924931" cy="391772"/>
          </a:xfrm>
          <a:prstGeom prst="rect">
            <a:avLst/>
          </a:prstGeom>
        </p:spPr>
        <p:txBody>
          <a:bodyPr numCol="1" spcCol="685800"/>
          <a:lstStyle>
            <a:lvl1pPr marL="0" indent="0" algn="l">
              <a:lnSpc>
                <a:spcPct val="100000"/>
              </a:lnSpc>
              <a:buFontTx/>
              <a:buNone/>
              <a:defRPr lang="en-US" sz="2400" b="0" i="1" baseline="0" smtClean="0">
                <a:solidFill>
                  <a:srgbClr val="7C7E7F"/>
                </a:solidFill>
                <a:effectLst/>
                <a:latin typeface="+mn-lt"/>
                <a:ea typeface="Calibri" charset="0"/>
                <a:cs typeface="Calibri" charset="0"/>
              </a:defRPr>
            </a:lvl1pPr>
            <a:lvl2pPr marL="800100" indent="-342900">
              <a:buFont typeface="Courier New" charset="0"/>
              <a:buChar char="o"/>
              <a:defRPr sz="1400" b="0" i="0">
                <a:solidFill>
                  <a:schemeClr val="bg2"/>
                </a:solidFill>
                <a:latin typeface="Calibri" charset="0"/>
                <a:ea typeface="Calibri" charset="0"/>
                <a:cs typeface="Calibri" charset="0"/>
              </a:defRPr>
            </a:lvl2pPr>
            <a:lvl3pPr marL="914400" indent="0">
              <a:buFontTx/>
              <a:buNone/>
              <a:defRPr sz="1400" b="0" i="0">
                <a:solidFill>
                  <a:schemeClr val="bg2"/>
                </a:solidFill>
                <a:latin typeface="Calibri" charset="0"/>
                <a:ea typeface="Calibri" charset="0"/>
                <a:cs typeface="Calibri" charset="0"/>
              </a:defRPr>
            </a:lvl3pPr>
            <a:lvl4pPr marL="1371600" indent="0">
              <a:buFontTx/>
              <a:buNone/>
              <a:defRPr sz="1400" b="0" i="0">
                <a:solidFill>
                  <a:schemeClr val="bg2"/>
                </a:solidFill>
                <a:latin typeface="Calibri" charset="0"/>
                <a:ea typeface="Calibri" charset="0"/>
                <a:cs typeface="Calibri" charset="0"/>
              </a:defRPr>
            </a:lvl4pPr>
            <a:lvl5pPr marL="1828800" indent="0">
              <a:buFontTx/>
              <a:buNone/>
              <a:defRPr sz="1400" b="0" i="0">
                <a:solidFill>
                  <a:schemeClr val="bg2"/>
                </a:solidFill>
                <a:latin typeface="Calibri" charset="0"/>
                <a:ea typeface="Calibri" charset="0"/>
                <a:cs typeface="Calibri" charset="0"/>
              </a:defRPr>
            </a:lvl5pPr>
          </a:lstStyle>
          <a:p>
            <a:pPr lvl="0"/>
            <a:r>
              <a:rPr lang="en-US"/>
              <a:t>Edit Master text styles</a:t>
            </a:r>
          </a:p>
        </p:txBody>
      </p:sp>
      <p:sp>
        <p:nvSpPr>
          <p:cNvPr id="25" name="Title 1"/>
          <p:cNvSpPr>
            <a:spLocks noGrp="1"/>
          </p:cNvSpPr>
          <p:nvPr>
            <p:ph type="ctrTitle" hasCustomPrompt="1"/>
          </p:nvPr>
        </p:nvSpPr>
        <p:spPr>
          <a:xfrm>
            <a:off x="586996" y="348537"/>
            <a:ext cx="10924931" cy="476655"/>
          </a:xfrm>
          <a:prstGeom prst="rect">
            <a:avLst/>
          </a:prstGeom>
        </p:spPr>
        <p:txBody>
          <a:bodyPr anchor="t"/>
          <a:lstStyle>
            <a:lvl1pPr algn="l">
              <a:defRPr sz="3000" b="1" i="0" cap="all" baseline="0">
                <a:solidFill>
                  <a:srgbClr val="0033A0"/>
                </a:solidFill>
                <a:latin typeface="+mj-lt"/>
                <a:ea typeface="Calibri" charset="0"/>
                <a:cs typeface="Calibri" charset="0"/>
              </a:defRPr>
            </a:lvl1pPr>
          </a:lstStyle>
          <a:p>
            <a:r>
              <a:rPr lang="en-US"/>
              <a:t>CLICK TO EDIT MASTER TITLE STYLE</a:t>
            </a:r>
          </a:p>
        </p:txBody>
      </p:sp>
      <p:sp>
        <p:nvSpPr>
          <p:cNvPr id="10" name="Slide Number Placeholder 5"/>
          <p:cNvSpPr>
            <a:spLocks noGrp="1"/>
          </p:cNvSpPr>
          <p:nvPr>
            <p:ph type="sldNum" sz="quarter" idx="11"/>
          </p:nvPr>
        </p:nvSpPr>
        <p:spPr>
          <a:xfrm>
            <a:off x="9305544" y="6353376"/>
            <a:ext cx="2743200" cy="365125"/>
          </a:xfrm>
        </p:spPr>
        <p:txBody>
          <a:bodyPr/>
          <a:lstStyle>
            <a:lvl1pPr algn="r">
              <a:defRPr sz="1200">
                <a:solidFill>
                  <a:schemeClr val="bg2"/>
                </a:solidFill>
              </a:defRPr>
            </a:lvl1pPr>
          </a:lstStyle>
          <a:p>
            <a:pPr>
              <a:defRPr/>
            </a:pPr>
            <a:fld id="{35042C6F-1602-F743-B8DE-EAF7671583B8}" type="slidenum">
              <a:rPr lang="en-US" smtClean="0"/>
              <a:pPr>
                <a:defRPr/>
              </a:pPr>
              <a:t>‹#›</a:t>
            </a:fld>
            <a:endParaRPr lang="en-US"/>
          </a:p>
        </p:txBody>
      </p:sp>
      <p:sp>
        <p:nvSpPr>
          <p:cNvPr id="14" name="Text Placeholder 17"/>
          <p:cNvSpPr>
            <a:spLocks noGrp="1"/>
          </p:cNvSpPr>
          <p:nvPr>
            <p:ph type="body" sz="quarter" idx="14"/>
          </p:nvPr>
        </p:nvSpPr>
        <p:spPr>
          <a:xfrm>
            <a:off x="586996" y="1600928"/>
            <a:ext cx="10924931" cy="4334946"/>
          </a:xfrm>
          <a:prstGeom prst="rect">
            <a:avLst/>
          </a:prstGeom>
        </p:spPr>
        <p:txBody>
          <a:bodyPr numCol="2" spcCol="685800"/>
          <a:lstStyle>
            <a:lvl1pPr marL="342900" indent="-342900" algn="l">
              <a:lnSpc>
                <a:spcPct val="100000"/>
              </a:lnSpc>
              <a:buFont typeface="Arial" charset="0"/>
              <a:buChar char="•"/>
              <a:defRPr lang="en-US" sz="2400" b="0" i="0" baseline="0" smtClean="0">
                <a:solidFill>
                  <a:schemeClr val="tx1"/>
                </a:solidFill>
                <a:effectLst/>
                <a:latin typeface="+mn-lt"/>
                <a:ea typeface="Calibri" charset="0"/>
                <a:cs typeface="Calibri" charset="0"/>
              </a:defRPr>
            </a:lvl1pPr>
            <a:lvl2pPr marL="800100" indent="-342900">
              <a:buFont typeface="Courier New" charset="0"/>
              <a:buChar char="o"/>
              <a:defRPr sz="2000" b="0" i="0">
                <a:solidFill>
                  <a:schemeClr val="tx1"/>
                </a:solidFill>
                <a:latin typeface="+mn-lt"/>
                <a:ea typeface="Calibri" charset="0"/>
                <a:cs typeface="Calibri" charset="0"/>
              </a:defRPr>
            </a:lvl2pPr>
            <a:lvl3pPr marL="1200150" indent="-285750">
              <a:buFont typeface="Helvetica" charset="0"/>
              <a:buChar char="−"/>
              <a:defRPr sz="2000" b="0" i="0">
                <a:solidFill>
                  <a:schemeClr val="tx1"/>
                </a:solidFill>
                <a:latin typeface="+mn-lt"/>
                <a:ea typeface="Calibri" charset="0"/>
                <a:cs typeface="Calibri" charset="0"/>
              </a:defRPr>
            </a:lvl3pPr>
            <a:lvl4pPr marL="1657350" indent="-285750">
              <a:buFont typeface="Helvetica" charset="0"/>
              <a:buChar char="−"/>
              <a:defRPr sz="2000" b="0" i="0">
                <a:solidFill>
                  <a:schemeClr val="tx1"/>
                </a:solidFill>
                <a:latin typeface="+mn-lt"/>
                <a:ea typeface="Calibri" charset="0"/>
                <a:cs typeface="Calibri" charset="0"/>
              </a:defRPr>
            </a:lvl4pPr>
            <a:lvl5pPr marL="2114550" indent="-285750">
              <a:buFont typeface="Helvetica" charset="0"/>
              <a:buChar char="−"/>
              <a:defRPr sz="2000" b="0" i="0">
                <a:solidFill>
                  <a:schemeClr val="tx1"/>
                </a:solidFill>
                <a:latin typeface="+mn-lt"/>
                <a:ea typeface="Calibri" charset="0"/>
                <a:cs typeface="Calibri"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732D1B21-01E6-46EA-BFA5-1FA7F72283D4}"/>
              </a:ext>
            </a:extLst>
          </p:cNvPr>
          <p:cNvPicPr>
            <a:picLocks noChangeAspect="1"/>
          </p:cNvPicPr>
          <p:nvPr userDrawn="1"/>
        </p:nvPicPr>
        <p:blipFill>
          <a:blip r:embed="rId3"/>
          <a:stretch>
            <a:fillRect/>
          </a:stretch>
        </p:blipFill>
        <p:spPr>
          <a:xfrm>
            <a:off x="586996" y="6368194"/>
            <a:ext cx="817581" cy="182880"/>
          </a:xfrm>
          <a:prstGeom prst="rect">
            <a:avLst/>
          </a:prstGeom>
        </p:spPr>
      </p:pic>
      <p:sp>
        <p:nvSpPr>
          <p:cNvPr id="13" name="Rectangle 12">
            <a:extLst>
              <a:ext uri="{FF2B5EF4-FFF2-40B4-BE49-F238E27FC236}">
                <a16:creationId xmlns:a16="http://schemas.microsoft.com/office/drawing/2014/main" id="{AA440F74-318A-4045-94E2-7F4087A1820C}"/>
              </a:ext>
            </a:extLst>
          </p:cNvPr>
          <p:cNvSpPr/>
          <p:nvPr userDrawn="1"/>
        </p:nvSpPr>
        <p:spPr>
          <a:xfrm>
            <a:off x="1362242" y="6303560"/>
            <a:ext cx="1200585" cy="338554"/>
          </a:xfrm>
          <a:prstGeom prst="rect">
            <a:avLst/>
          </a:prstGeom>
        </p:spPr>
        <p:txBody>
          <a:bodyPr wrap="none">
            <a:spAutoFit/>
          </a:bodyPr>
          <a:lstStyle/>
          <a:p>
            <a:r>
              <a:rPr lang="en-US" sz="1600">
                <a:solidFill>
                  <a:srgbClr val="FF0000"/>
                </a:solidFill>
                <a:cs typeface="Calibri" charset="0"/>
              </a:rPr>
              <a:t>confidential</a:t>
            </a:r>
            <a:endParaRPr lang="en-US" sz="1600">
              <a:solidFill>
                <a:srgbClr val="FF0000"/>
              </a:solidFill>
            </a:endParaRPr>
          </a:p>
        </p:txBody>
      </p:sp>
    </p:spTree>
    <p:extLst>
      <p:ext uri="{BB962C8B-B14F-4D97-AF65-F5344CB8AC3E}">
        <p14:creationId xmlns:p14="http://schemas.microsoft.com/office/powerpoint/2010/main" val="3847120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l="53293" b="82232"/>
          <a:stretch/>
        </p:blipFill>
        <p:spPr>
          <a:xfrm>
            <a:off x="8376334" y="5012002"/>
            <a:ext cx="4274846" cy="1845998"/>
          </a:xfrm>
          <a:prstGeom prst="rect">
            <a:avLst/>
          </a:prstGeom>
        </p:spPr>
      </p:pic>
      <p:sp>
        <p:nvSpPr>
          <p:cNvPr id="23" name="Text Placeholder 17"/>
          <p:cNvSpPr>
            <a:spLocks noGrp="1"/>
          </p:cNvSpPr>
          <p:nvPr>
            <p:ph type="body" sz="quarter" idx="13"/>
          </p:nvPr>
        </p:nvSpPr>
        <p:spPr>
          <a:xfrm>
            <a:off x="586996" y="729614"/>
            <a:ext cx="10924931" cy="391772"/>
          </a:xfrm>
          <a:prstGeom prst="rect">
            <a:avLst/>
          </a:prstGeom>
        </p:spPr>
        <p:txBody>
          <a:bodyPr numCol="1" spcCol="685800"/>
          <a:lstStyle>
            <a:lvl1pPr marL="0" indent="0" algn="l">
              <a:lnSpc>
                <a:spcPct val="100000"/>
              </a:lnSpc>
              <a:buFontTx/>
              <a:buNone/>
              <a:defRPr lang="en-US" sz="2400" b="0" i="1" baseline="0" smtClean="0">
                <a:solidFill>
                  <a:srgbClr val="7C7E7F"/>
                </a:solidFill>
                <a:effectLst/>
                <a:latin typeface="+mn-lt"/>
                <a:ea typeface="Calibri" charset="0"/>
                <a:cs typeface="Calibri" charset="0"/>
              </a:defRPr>
            </a:lvl1pPr>
            <a:lvl2pPr marL="800100" indent="-342900">
              <a:buFont typeface="Courier New" charset="0"/>
              <a:buChar char="o"/>
              <a:defRPr sz="1400" b="0" i="0">
                <a:solidFill>
                  <a:schemeClr val="bg2"/>
                </a:solidFill>
                <a:latin typeface="Calibri" charset="0"/>
                <a:ea typeface="Calibri" charset="0"/>
                <a:cs typeface="Calibri" charset="0"/>
              </a:defRPr>
            </a:lvl2pPr>
            <a:lvl3pPr marL="914400" indent="0">
              <a:buFontTx/>
              <a:buNone/>
              <a:defRPr sz="1400" b="0" i="0">
                <a:solidFill>
                  <a:schemeClr val="bg2"/>
                </a:solidFill>
                <a:latin typeface="Calibri" charset="0"/>
                <a:ea typeface="Calibri" charset="0"/>
                <a:cs typeface="Calibri" charset="0"/>
              </a:defRPr>
            </a:lvl3pPr>
            <a:lvl4pPr marL="1371600" indent="0">
              <a:buFontTx/>
              <a:buNone/>
              <a:defRPr sz="1400" b="0" i="0">
                <a:solidFill>
                  <a:schemeClr val="bg2"/>
                </a:solidFill>
                <a:latin typeface="Calibri" charset="0"/>
                <a:ea typeface="Calibri" charset="0"/>
                <a:cs typeface="Calibri" charset="0"/>
              </a:defRPr>
            </a:lvl4pPr>
            <a:lvl5pPr marL="1828800" indent="0">
              <a:buFontTx/>
              <a:buNone/>
              <a:defRPr sz="1400" b="0" i="0">
                <a:solidFill>
                  <a:schemeClr val="bg2"/>
                </a:solidFill>
                <a:latin typeface="Calibri" charset="0"/>
                <a:ea typeface="Calibri" charset="0"/>
                <a:cs typeface="Calibri" charset="0"/>
              </a:defRPr>
            </a:lvl5pPr>
          </a:lstStyle>
          <a:p>
            <a:pPr lvl="0"/>
            <a:r>
              <a:rPr lang="en-US"/>
              <a:t>Edit Master text styles</a:t>
            </a:r>
          </a:p>
        </p:txBody>
      </p:sp>
      <p:sp>
        <p:nvSpPr>
          <p:cNvPr id="25" name="Text Placeholder 17"/>
          <p:cNvSpPr>
            <a:spLocks noGrp="1"/>
          </p:cNvSpPr>
          <p:nvPr>
            <p:ph type="body" sz="quarter" idx="14"/>
          </p:nvPr>
        </p:nvSpPr>
        <p:spPr>
          <a:xfrm>
            <a:off x="586996" y="1569908"/>
            <a:ext cx="10924931" cy="4334946"/>
          </a:xfrm>
          <a:prstGeom prst="rect">
            <a:avLst/>
          </a:prstGeom>
        </p:spPr>
        <p:txBody>
          <a:bodyPr numCol="2" spcCol="685800"/>
          <a:lstStyle>
            <a:lvl1pPr marL="0" indent="0" algn="l">
              <a:lnSpc>
                <a:spcPct val="100000"/>
              </a:lnSpc>
              <a:buFontTx/>
              <a:buNone/>
              <a:defRPr lang="en-US" sz="2000" b="0" i="0" baseline="0" smtClean="0">
                <a:effectLst/>
                <a:latin typeface="+mn-lt"/>
                <a:ea typeface="Calibri" charset="0"/>
                <a:cs typeface="Calibri" charset="0"/>
              </a:defRPr>
            </a:lvl1pPr>
            <a:lvl2pPr marL="800100" indent="-342900">
              <a:buFont typeface="Courier New" charset="0"/>
              <a:buChar char="o"/>
              <a:defRPr sz="1400" b="0" i="0">
                <a:solidFill>
                  <a:schemeClr val="bg2"/>
                </a:solidFill>
                <a:latin typeface="Calibri" charset="0"/>
                <a:ea typeface="Calibri" charset="0"/>
                <a:cs typeface="Calibri" charset="0"/>
              </a:defRPr>
            </a:lvl2pPr>
            <a:lvl3pPr marL="914400" indent="0">
              <a:buFontTx/>
              <a:buNone/>
              <a:defRPr sz="1400" b="0" i="0">
                <a:solidFill>
                  <a:schemeClr val="bg2"/>
                </a:solidFill>
                <a:latin typeface="Calibri" charset="0"/>
                <a:ea typeface="Calibri" charset="0"/>
                <a:cs typeface="Calibri" charset="0"/>
              </a:defRPr>
            </a:lvl3pPr>
            <a:lvl4pPr marL="1371600" indent="0">
              <a:buFontTx/>
              <a:buNone/>
              <a:defRPr sz="1400" b="0" i="0">
                <a:solidFill>
                  <a:schemeClr val="bg2"/>
                </a:solidFill>
                <a:latin typeface="Calibri" charset="0"/>
                <a:ea typeface="Calibri" charset="0"/>
                <a:cs typeface="Calibri" charset="0"/>
              </a:defRPr>
            </a:lvl4pPr>
            <a:lvl5pPr marL="1828800" indent="0">
              <a:buFontTx/>
              <a:buNone/>
              <a:defRPr sz="1400" b="0" i="0">
                <a:solidFill>
                  <a:schemeClr val="bg2"/>
                </a:solidFill>
                <a:latin typeface="Calibri" charset="0"/>
                <a:ea typeface="Calibri" charset="0"/>
                <a:cs typeface="Calibri" charset="0"/>
              </a:defRPr>
            </a:lvl5pPr>
          </a:lstStyle>
          <a:p>
            <a:pPr lvl="0"/>
            <a:r>
              <a:rPr lang="en-US"/>
              <a:t>Edit Master text styles</a:t>
            </a:r>
          </a:p>
        </p:txBody>
      </p:sp>
      <p:sp>
        <p:nvSpPr>
          <p:cNvPr id="29" name="Title 1"/>
          <p:cNvSpPr>
            <a:spLocks noGrp="1"/>
          </p:cNvSpPr>
          <p:nvPr>
            <p:ph type="ctrTitle" hasCustomPrompt="1"/>
          </p:nvPr>
        </p:nvSpPr>
        <p:spPr>
          <a:xfrm>
            <a:off x="586996" y="348537"/>
            <a:ext cx="10924931" cy="476655"/>
          </a:xfrm>
          <a:prstGeom prst="rect">
            <a:avLst/>
          </a:prstGeom>
        </p:spPr>
        <p:txBody>
          <a:bodyPr anchor="t"/>
          <a:lstStyle>
            <a:lvl1pPr algn="l">
              <a:defRPr sz="3000" b="1" i="0" cap="all" baseline="0">
                <a:solidFill>
                  <a:srgbClr val="0033A0"/>
                </a:solidFill>
                <a:latin typeface="+mj-lt"/>
                <a:ea typeface="Calibri" charset="0"/>
                <a:cs typeface="Calibri" charset="0"/>
              </a:defRPr>
            </a:lvl1pPr>
          </a:lstStyle>
          <a:p>
            <a:r>
              <a:rPr lang="en-US"/>
              <a:t>CLICK TO EDIT MASTER TITLE STYLE</a:t>
            </a:r>
          </a:p>
        </p:txBody>
      </p:sp>
      <p:sp>
        <p:nvSpPr>
          <p:cNvPr id="9" name="Slide Number Placeholder 5"/>
          <p:cNvSpPr>
            <a:spLocks noGrp="1"/>
          </p:cNvSpPr>
          <p:nvPr>
            <p:ph type="sldNum" sz="quarter" idx="11"/>
          </p:nvPr>
        </p:nvSpPr>
        <p:spPr>
          <a:xfrm>
            <a:off x="9305544" y="6353376"/>
            <a:ext cx="2743200" cy="365125"/>
          </a:xfrm>
        </p:spPr>
        <p:txBody>
          <a:bodyPr/>
          <a:lstStyle>
            <a:lvl1pPr algn="r">
              <a:defRPr sz="1200">
                <a:solidFill>
                  <a:schemeClr val="bg2"/>
                </a:solidFill>
              </a:defRPr>
            </a:lvl1pPr>
          </a:lstStyle>
          <a:p>
            <a:pPr>
              <a:defRPr/>
            </a:pPr>
            <a:fld id="{35042C6F-1602-F743-B8DE-EAF7671583B8}" type="slidenum">
              <a:rPr lang="en-US" smtClean="0"/>
              <a:pPr>
                <a:defRPr/>
              </a:pPr>
              <a:t>‹#›</a:t>
            </a:fld>
            <a:endParaRPr lang="en-US"/>
          </a:p>
        </p:txBody>
      </p:sp>
      <p:pic>
        <p:nvPicPr>
          <p:cNvPr id="11" name="Picture 10">
            <a:extLst>
              <a:ext uri="{FF2B5EF4-FFF2-40B4-BE49-F238E27FC236}">
                <a16:creationId xmlns:a16="http://schemas.microsoft.com/office/drawing/2014/main" id="{155B767A-DE43-4E27-AE8E-B01D73F23A21}"/>
              </a:ext>
            </a:extLst>
          </p:cNvPr>
          <p:cNvPicPr>
            <a:picLocks noChangeAspect="1"/>
          </p:cNvPicPr>
          <p:nvPr userDrawn="1"/>
        </p:nvPicPr>
        <p:blipFill>
          <a:blip r:embed="rId3"/>
          <a:stretch>
            <a:fillRect/>
          </a:stretch>
        </p:blipFill>
        <p:spPr>
          <a:xfrm>
            <a:off x="586996" y="6368194"/>
            <a:ext cx="817581" cy="182880"/>
          </a:xfrm>
          <a:prstGeom prst="rect">
            <a:avLst/>
          </a:prstGeom>
        </p:spPr>
      </p:pic>
      <p:sp>
        <p:nvSpPr>
          <p:cNvPr id="13" name="Rectangle 12">
            <a:extLst>
              <a:ext uri="{FF2B5EF4-FFF2-40B4-BE49-F238E27FC236}">
                <a16:creationId xmlns:a16="http://schemas.microsoft.com/office/drawing/2014/main" id="{3DF16D1D-7B7A-4D64-823A-7EB62C3BAC45}"/>
              </a:ext>
            </a:extLst>
          </p:cNvPr>
          <p:cNvSpPr/>
          <p:nvPr userDrawn="1"/>
        </p:nvSpPr>
        <p:spPr>
          <a:xfrm>
            <a:off x="1362242" y="6303560"/>
            <a:ext cx="1200585" cy="338554"/>
          </a:xfrm>
          <a:prstGeom prst="rect">
            <a:avLst/>
          </a:prstGeom>
        </p:spPr>
        <p:txBody>
          <a:bodyPr wrap="none">
            <a:spAutoFit/>
          </a:bodyPr>
          <a:lstStyle/>
          <a:p>
            <a:r>
              <a:rPr lang="en-US" sz="1600">
                <a:solidFill>
                  <a:srgbClr val="FF0000"/>
                </a:solidFill>
                <a:cs typeface="Calibri" charset="0"/>
              </a:rPr>
              <a:t>confidential</a:t>
            </a:r>
            <a:endParaRPr lang="en-US" sz="1600">
              <a:solidFill>
                <a:srgbClr val="FF0000"/>
              </a:solidFill>
            </a:endParaRPr>
          </a:p>
        </p:txBody>
      </p:sp>
    </p:spTree>
    <p:extLst>
      <p:ext uri="{BB962C8B-B14F-4D97-AF65-F5344CB8AC3E}">
        <p14:creationId xmlns:p14="http://schemas.microsoft.com/office/powerpoint/2010/main" val="1156140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Column and Image ">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l="53293" b="82232"/>
          <a:stretch/>
        </p:blipFill>
        <p:spPr>
          <a:xfrm>
            <a:off x="8376334" y="5012002"/>
            <a:ext cx="4274846" cy="1845998"/>
          </a:xfrm>
          <a:prstGeom prst="rect">
            <a:avLst/>
          </a:prstGeom>
        </p:spPr>
      </p:pic>
      <p:sp>
        <p:nvSpPr>
          <p:cNvPr id="21" name="Text Placeholder 17"/>
          <p:cNvSpPr>
            <a:spLocks noGrp="1"/>
          </p:cNvSpPr>
          <p:nvPr>
            <p:ph type="body" sz="quarter" idx="10"/>
          </p:nvPr>
        </p:nvSpPr>
        <p:spPr>
          <a:xfrm>
            <a:off x="586996" y="1569908"/>
            <a:ext cx="5486779" cy="4334946"/>
          </a:xfrm>
          <a:prstGeom prst="rect">
            <a:avLst/>
          </a:prstGeom>
        </p:spPr>
        <p:txBody>
          <a:bodyPr numCol="1" spcCol="685800"/>
          <a:lstStyle>
            <a:lvl1pPr marL="0" indent="0" algn="l">
              <a:lnSpc>
                <a:spcPct val="100000"/>
              </a:lnSpc>
              <a:buFontTx/>
              <a:buNone/>
              <a:defRPr lang="en-US" sz="2000" b="0" i="0" baseline="0" smtClean="0">
                <a:effectLst/>
                <a:latin typeface="+mn-lt"/>
                <a:ea typeface="Calibri" charset="0"/>
                <a:cs typeface="Calibri" charset="0"/>
              </a:defRPr>
            </a:lvl1pPr>
            <a:lvl2pPr marL="800100" indent="-342900">
              <a:buFont typeface="Courier New" charset="0"/>
              <a:buChar char="o"/>
              <a:defRPr sz="1400" b="0" i="0">
                <a:solidFill>
                  <a:schemeClr val="bg2"/>
                </a:solidFill>
                <a:latin typeface="Calibri" charset="0"/>
                <a:ea typeface="Calibri" charset="0"/>
                <a:cs typeface="Calibri" charset="0"/>
              </a:defRPr>
            </a:lvl2pPr>
            <a:lvl3pPr marL="914400" indent="0">
              <a:buFontTx/>
              <a:buNone/>
              <a:defRPr sz="1400" b="0" i="0">
                <a:solidFill>
                  <a:schemeClr val="bg2"/>
                </a:solidFill>
                <a:latin typeface="Calibri" charset="0"/>
                <a:ea typeface="Calibri" charset="0"/>
                <a:cs typeface="Calibri" charset="0"/>
              </a:defRPr>
            </a:lvl3pPr>
            <a:lvl4pPr marL="1371600" indent="0">
              <a:buFontTx/>
              <a:buNone/>
              <a:defRPr sz="1400" b="0" i="0">
                <a:solidFill>
                  <a:schemeClr val="bg2"/>
                </a:solidFill>
                <a:latin typeface="Calibri" charset="0"/>
                <a:ea typeface="Calibri" charset="0"/>
                <a:cs typeface="Calibri" charset="0"/>
              </a:defRPr>
            </a:lvl4pPr>
            <a:lvl5pPr marL="1828800" indent="0">
              <a:buFontTx/>
              <a:buNone/>
              <a:defRPr sz="1400" b="0" i="0">
                <a:solidFill>
                  <a:schemeClr val="bg2"/>
                </a:solidFill>
                <a:latin typeface="Calibri" charset="0"/>
                <a:ea typeface="Calibri" charset="0"/>
                <a:cs typeface="Calibri" charset="0"/>
              </a:defRPr>
            </a:lvl5pPr>
          </a:lstStyle>
          <a:p>
            <a:pPr lvl="0"/>
            <a:r>
              <a:rPr lang="en-US"/>
              <a:t>Edit Master text styles</a:t>
            </a:r>
          </a:p>
        </p:txBody>
      </p:sp>
      <p:sp>
        <p:nvSpPr>
          <p:cNvPr id="23" name="Text Placeholder 17"/>
          <p:cNvSpPr>
            <a:spLocks noGrp="1"/>
          </p:cNvSpPr>
          <p:nvPr>
            <p:ph type="body" sz="quarter" idx="13"/>
          </p:nvPr>
        </p:nvSpPr>
        <p:spPr>
          <a:xfrm>
            <a:off x="586996" y="729614"/>
            <a:ext cx="10924931" cy="391772"/>
          </a:xfrm>
          <a:prstGeom prst="rect">
            <a:avLst/>
          </a:prstGeom>
        </p:spPr>
        <p:txBody>
          <a:bodyPr numCol="1" spcCol="685800"/>
          <a:lstStyle>
            <a:lvl1pPr marL="0" indent="0" algn="l">
              <a:lnSpc>
                <a:spcPct val="100000"/>
              </a:lnSpc>
              <a:buFontTx/>
              <a:buNone/>
              <a:defRPr lang="en-US" sz="2400" b="0" i="1" baseline="0" smtClean="0">
                <a:solidFill>
                  <a:srgbClr val="7C7E7F"/>
                </a:solidFill>
                <a:effectLst/>
                <a:latin typeface="+mn-lt"/>
                <a:ea typeface="Calibri" charset="0"/>
                <a:cs typeface="Calibri" charset="0"/>
              </a:defRPr>
            </a:lvl1pPr>
            <a:lvl2pPr marL="800100" indent="-342900">
              <a:buFont typeface="Courier New" charset="0"/>
              <a:buChar char="o"/>
              <a:defRPr sz="1400" b="0" i="0">
                <a:solidFill>
                  <a:schemeClr val="bg2"/>
                </a:solidFill>
                <a:latin typeface="Calibri" charset="0"/>
                <a:ea typeface="Calibri" charset="0"/>
                <a:cs typeface="Calibri" charset="0"/>
              </a:defRPr>
            </a:lvl2pPr>
            <a:lvl3pPr marL="914400" indent="0">
              <a:buFontTx/>
              <a:buNone/>
              <a:defRPr sz="1400" b="0" i="0">
                <a:solidFill>
                  <a:schemeClr val="bg2"/>
                </a:solidFill>
                <a:latin typeface="Calibri" charset="0"/>
                <a:ea typeface="Calibri" charset="0"/>
                <a:cs typeface="Calibri" charset="0"/>
              </a:defRPr>
            </a:lvl3pPr>
            <a:lvl4pPr marL="1371600" indent="0">
              <a:buFontTx/>
              <a:buNone/>
              <a:defRPr sz="1400" b="0" i="0">
                <a:solidFill>
                  <a:schemeClr val="bg2"/>
                </a:solidFill>
                <a:latin typeface="Calibri" charset="0"/>
                <a:ea typeface="Calibri" charset="0"/>
                <a:cs typeface="Calibri" charset="0"/>
              </a:defRPr>
            </a:lvl4pPr>
            <a:lvl5pPr marL="1828800" indent="0">
              <a:buFontTx/>
              <a:buNone/>
              <a:defRPr sz="1400" b="0" i="0">
                <a:solidFill>
                  <a:schemeClr val="bg2"/>
                </a:solidFill>
                <a:latin typeface="Calibri" charset="0"/>
                <a:ea typeface="Calibri" charset="0"/>
                <a:cs typeface="Calibri" charset="0"/>
              </a:defRPr>
            </a:lvl5pPr>
          </a:lstStyle>
          <a:p>
            <a:pPr lvl="0"/>
            <a:r>
              <a:rPr lang="en-US"/>
              <a:t>Edit Master text styles</a:t>
            </a:r>
          </a:p>
        </p:txBody>
      </p:sp>
      <p:sp>
        <p:nvSpPr>
          <p:cNvPr id="29" name="Title 1"/>
          <p:cNvSpPr>
            <a:spLocks noGrp="1"/>
          </p:cNvSpPr>
          <p:nvPr>
            <p:ph type="ctrTitle" hasCustomPrompt="1"/>
          </p:nvPr>
        </p:nvSpPr>
        <p:spPr>
          <a:xfrm>
            <a:off x="586996" y="348537"/>
            <a:ext cx="10924931" cy="476655"/>
          </a:xfrm>
          <a:prstGeom prst="rect">
            <a:avLst/>
          </a:prstGeom>
        </p:spPr>
        <p:txBody>
          <a:bodyPr anchor="t"/>
          <a:lstStyle>
            <a:lvl1pPr algn="l">
              <a:defRPr sz="3000" b="1" i="0" cap="all" baseline="0">
                <a:solidFill>
                  <a:srgbClr val="0033A0"/>
                </a:solidFill>
                <a:latin typeface="+mj-lt"/>
                <a:ea typeface="Calibri" charset="0"/>
                <a:cs typeface="Calibri" charset="0"/>
              </a:defRPr>
            </a:lvl1pPr>
          </a:lstStyle>
          <a:p>
            <a:r>
              <a:rPr lang="en-US"/>
              <a:t>CLICK TO EDIT MASTER TITLE STYLE</a:t>
            </a:r>
          </a:p>
        </p:txBody>
      </p:sp>
      <p:sp>
        <p:nvSpPr>
          <p:cNvPr id="10" name="Slide Number Placeholder 5"/>
          <p:cNvSpPr>
            <a:spLocks noGrp="1"/>
          </p:cNvSpPr>
          <p:nvPr>
            <p:ph type="sldNum" sz="quarter" idx="14"/>
          </p:nvPr>
        </p:nvSpPr>
        <p:spPr>
          <a:xfrm>
            <a:off x="9305544" y="6353376"/>
            <a:ext cx="2743200" cy="365125"/>
          </a:xfrm>
        </p:spPr>
        <p:txBody>
          <a:bodyPr/>
          <a:lstStyle>
            <a:lvl1pPr algn="r">
              <a:defRPr sz="1200">
                <a:solidFill>
                  <a:schemeClr val="bg2"/>
                </a:solidFill>
              </a:defRPr>
            </a:lvl1pPr>
          </a:lstStyle>
          <a:p>
            <a:pPr>
              <a:defRPr/>
            </a:pPr>
            <a:fld id="{35042C6F-1602-F743-B8DE-EAF7671583B8}" type="slidenum">
              <a:rPr lang="en-US" smtClean="0"/>
              <a:pPr>
                <a:defRPr/>
              </a:pPr>
              <a:t>‹#›</a:t>
            </a:fld>
            <a:endParaRPr lang="en-US"/>
          </a:p>
        </p:txBody>
      </p:sp>
      <p:sp>
        <p:nvSpPr>
          <p:cNvPr id="11" name="Content Placeholder 8"/>
          <p:cNvSpPr>
            <a:spLocks noGrp="1"/>
          </p:cNvSpPr>
          <p:nvPr>
            <p:ph sz="quarter" idx="16"/>
          </p:nvPr>
        </p:nvSpPr>
        <p:spPr>
          <a:xfrm>
            <a:off x="6378576" y="1569909"/>
            <a:ext cx="5133351" cy="4334946"/>
          </a:xfrm>
          <a:prstGeom prst="rect">
            <a:avLst/>
          </a:prstGeom>
        </p:spPr>
        <p:txBody>
          <a:bodyPr/>
          <a:lstStyle>
            <a:lvl1pPr>
              <a:defRPr sz="2400" b="0" i="0">
                <a:solidFill>
                  <a:schemeClr val="tx1"/>
                </a:solidFill>
                <a:latin typeface="+mn-lt"/>
                <a:ea typeface="Calibri" charset="0"/>
                <a:cs typeface="Calibri" charset="0"/>
              </a:defRPr>
            </a:lvl1pPr>
            <a:lvl2pPr marL="685800" indent="-228600">
              <a:buFont typeface="Courier New" charset="0"/>
              <a:buChar char="o"/>
              <a:defRPr sz="2000" b="0" i="0">
                <a:solidFill>
                  <a:schemeClr val="tx1"/>
                </a:solidFill>
                <a:latin typeface="+mn-lt"/>
                <a:ea typeface="Calibri" charset="0"/>
                <a:cs typeface="Calibri" charset="0"/>
              </a:defRPr>
            </a:lvl2pPr>
            <a:lvl3pPr marL="1143000" indent="-228600">
              <a:buFont typeface="Helvetica" charset="0"/>
              <a:buChar char="−"/>
              <a:defRPr sz="2000" b="0" i="0">
                <a:solidFill>
                  <a:schemeClr val="tx1"/>
                </a:solidFill>
                <a:latin typeface="+mn-lt"/>
                <a:ea typeface="Calibri" charset="0"/>
                <a:cs typeface="Calibri" charset="0"/>
              </a:defRPr>
            </a:lvl3pPr>
            <a:lvl4pPr marL="1600200" indent="-228600">
              <a:buFont typeface="Helvetica" charset="0"/>
              <a:buChar char="−"/>
              <a:defRPr sz="2000" b="0" i="0">
                <a:solidFill>
                  <a:schemeClr val="tx1"/>
                </a:solidFill>
                <a:latin typeface="+mn-lt"/>
                <a:ea typeface="Calibri" charset="0"/>
                <a:cs typeface="Calibri" charset="0"/>
              </a:defRPr>
            </a:lvl4pPr>
            <a:lvl5pPr marL="2057400" indent="-228600">
              <a:buFont typeface="Helvetica" charset="0"/>
              <a:buChar char="−"/>
              <a:defRPr sz="2000" b="0" i="0">
                <a:solidFill>
                  <a:schemeClr val="tx1"/>
                </a:solidFill>
                <a:latin typeface="+mn-lt"/>
                <a:ea typeface="Calibri" charset="0"/>
                <a:cs typeface="Calibri"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E0F7A9A2-D9C8-4966-960A-32D663C563B5}"/>
              </a:ext>
            </a:extLst>
          </p:cNvPr>
          <p:cNvPicPr>
            <a:picLocks noChangeAspect="1"/>
          </p:cNvPicPr>
          <p:nvPr userDrawn="1"/>
        </p:nvPicPr>
        <p:blipFill>
          <a:blip r:embed="rId3"/>
          <a:stretch>
            <a:fillRect/>
          </a:stretch>
        </p:blipFill>
        <p:spPr>
          <a:xfrm>
            <a:off x="586996" y="6368194"/>
            <a:ext cx="817581" cy="182880"/>
          </a:xfrm>
          <a:prstGeom prst="rect">
            <a:avLst/>
          </a:prstGeom>
        </p:spPr>
      </p:pic>
      <p:sp>
        <p:nvSpPr>
          <p:cNvPr id="15" name="Rectangle 14">
            <a:extLst>
              <a:ext uri="{FF2B5EF4-FFF2-40B4-BE49-F238E27FC236}">
                <a16:creationId xmlns:a16="http://schemas.microsoft.com/office/drawing/2014/main" id="{57AB1841-1835-4B6A-B5E8-FB0B3CA7D2B0}"/>
              </a:ext>
            </a:extLst>
          </p:cNvPr>
          <p:cNvSpPr/>
          <p:nvPr userDrawn="1"/>
        </p:nvSpPr>
        <p:spPr>
          <a:xfrm>
            <a:off x="1362242" y="6303560"/>
            <a:ext cx="1200585" cy="338554"/>
          </a:xfrm>
          <a:prstGeom prst="rect">
            <a:avLst/>
          </a:prstGeom>
        </p:spPr>
        <p:txBody>
          <a:bodyPr wrap="none">
            <a:spAutoFit/>
          </a:bodyPr>
          <a:lstStyle/>
          <a:p>
            <a:r>
              <a:rPr lang="en-US" sz="1600">
                <a:solidFill>
                  <a:srgbClr val="FF0000"/>
                </a:solidFill>
                <a:cs typeface="Calibri" charset="0"/>
              </a:rPr>
              <a:t>confidential</a:t>
            </a:r>
            <a:endParaRPr lang="en-US" sz="1600">
              <a:solidFill>
                <a:srgbClr val="FF0000"/>
              </a:solidFill>
            </a:endParaRPr>
          </a:p>
        </p:txBody>
      </p:sp>
    </p:spTree>
    <p:extLst>
      <p:ext uri="{BB962C8B-B14F-4D97-AF65-F5344CB8AC3E}">
        <p14:creationId xmlns:p14="http://schemas.microsoft.com/office/powerpoint/2010/main" val="3036189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mp; single chart/graph">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l="53293" b="82232"/>
          <a:stretch/>
        </p:blipFill>
        <p:spPr>
          <a:xfrm>
            <a:off x="8376334" y="5012002"/>
            <a:ext cx="4274846" cy="1845998"/>
          </a:xfrm>
          <a:prstGeom prst="rect">
            <a:avLst/>
          </a:prstGeom>
        </p:spPr>
      </p:pic>
      <p:sp>
        <p:nvSpPr>
          <p:cNvPr id="18" name="Text Placeholder 17"/>
          <p:cNvSpPr>
            <a:spLocks noGrp="1"/>
          </p:cNvSpPr>
          <p:nvPr>
            <p:ph type="body" sz="quarter" idx="11"/>
          </p:nvPr>
        </p:nvSpPr>
        <p:spPr>
          <a:xfrm>
            <a:off x="586996" y="1569907"/>
            <a:ext cx="10924931" cy="1274669"/>
          </a:xfrm>
          <a:prstGeom prst="rect">
            <a:avLst/>
          </a:prstGeom>
        </p:spPr>
        <p:txBody>
          <a:bodyPr numCol="1" spcCol="685800"/>
          <a:lstStyle>
            <a:lvl1pPr marL="0" indent="0" algn="l">
              <a:lnSpc>
                <a:spcPct val="100000"/>
              </a:lnSpc>
              <a:buFontTx/>
              <a:buNone/>
              <a:defRPr lang="en-US" sz="2000" b="0" i="0" baseline="0" smtClean="0">
                <a:solidFill>
                  <a:schemeClr val="tx1"/>
                </a:solidFill>
                <a:effectLst/>
                <a:latin typeface="+mn-lt"/>
                <a:ea typeface="Calibri" charset="0"/>
                <a:cs typeface="Calibri" charset="0"/>
              </a:defRPr>
            </a:lvl1pPr>
            <a:lvl2pPr marL="800100" indent="-342900">
              <a:buFont typeface="Courier New" charset="0"/>
              <a:buChar char="o"/>
              <a:defRPr sz="1400" b="0" i="0">
                <a:solidFill>
                  <a:schemeClr val="bg2"/>
                </a:solidFill>
                <a:latin typeface="Calibri" charset="0"/>
                <a:ea typeface="Calibri" charset="0"/>
                <a:cs typeface="Calibri" charset="0"/>
              </a:defRPr>
            </a:lvl2pPr>
            <a:lvl3pPr marL="914400" indent="0">
              <a:buFontTx/>
              <a:buNone/>
              <a:defRPr sz="1400" b="0" i="0">
                <a:solidFill>
                  <a:schemeClr val="bg2"/>
                </a:solidFill>
                <a:latin typeface="Calibri" charset="0"/>
                <a:ea typeface="Calibri" charset="0"/>
                <a:cs typeface="Calibri" charset="0"/>
              </a:defRPr>
            </a:lvl3pPr>
            <a:lvl4pPr marL="1371600" indent="0">
              <a:buFontTx/>
              <a:buNone/>
              <a:defRPr sz="1400" b="0" i="0">
                <a:solidFill>
                  <a:schemeClr val="bg2"/>
                </a:solidFill>
                <a:latin typeface="Calibri" charset="0"/>
                <a:ea typeface="Calibri" charset="0"/>
                <a:cs typeface="Calibri" charset="0"/>
              </a:defRPr>
            </a:lvl4pPr>
            <a:lvl5pPr marL="1828800" indent="0">
              <a:buFontTx/>
              <a:buNone/>
              <a:defRPr sz="1400" b="0" i="0">
                <a:solidFill>
                  <a:schemeClr val="bg2"/>
                </a:solidFill>
                <a:latin typeface="Calibri" charset="0"/>
                <a:ea typeface="Calibri" charset="0"/>
                <a:cs typeface="Calibri" charset="0"/>
              </a:defRPr>
            </a:lvl5pPr>
          </a:lstStyle>
          <a:p>
            <a:pPr lvl="0"/>
            <a:r>
              <a:rPr lang="en-US"/>
              <a:t>Edit Master text styles</a:t>
            </a:r>
          </a:p>
        </p:txBody>
      </p:sp>
      <p:sp>
        <p:nvSpPr>
          <p:cNvPr id="17" name="Text Placeholder 17"/>
          <p:cNvSpPr>
            <a:spLocks noGrp="1"/>
          </p:cNvSpPr>
          <p:nvPr>
            <p:ph type="body" sz="quarter" idx="13"/>
          </p:nvPr>
        </p:nvSpPr>
        <p:spPr>
          <a:xfrm>
            <a:off x="586996" y="729614"/>
            <a:ext cx="10924931" cy="391772"/>
          </a:xfrm>
          <a:prstGeom prst="rect">
            <a:avLst/>
          </a:prstGeom>
        </p:spPr>
        <p:txBody>
          <a:bodyPr numCol="1" spcCol="685800"/>
          <a:lstStyle>
            <a:lvl1pPr marL="0" indent="0" algn="l">
              <a:lnSpc>
                <a:spcPct val="100000"/>
              </a:lnSpc>
              <a:buFontTx/>
              <a:buNone/>
              <a:defRPr lang="en-US" sz="2400" b="0" i="1" baseline="0" smtClean="0">
                <a:solidFill>
                  <a:srgbClr val="7C7E7F"/>
                </a:solidFill>
                <a:effectLst/>
                <a:latin typeface="+mn-lt"/>
                <a:ea typeface="Calibri" charset="0"/>
                <a:cs typeface="Calibri" charset="0"/>
              </a:defRPr>
            </a:lvl1pPr>
            <a:lvl2pPr marL="800100" indent="-342900">
              <a:buFont typeface="Courier New" charset="0"/>
              <a:buChar char="o"/>
              <a:defRPr sz="1400" b="0" i="0">
                <a:solidFill>
                  <a:schemeClr val="bg2"/>
                </a:solidFill>
                <a:latin typeface="Calibri" charset="0"/>
                <a:ea typeface="Calibri" charset="0"/>
                <a:cs typeface="Calibri" charset="0"/>
              </a:defRPr>
            </a:lvl2pPr>
            <a:lvl3pPr marL="914400" indent="0">
              <a:buFontTx/>
              <a:buNone/>
              <a:defRPr sz="1400" b="0" i="0">
                <a:solidFill>
                  <a:schemeClr val="bg2"/>
                </a:solidFill>
                <a:latin typeface="Calibri" charset="0"/>
                <a:ea typeface="Calibri" charset="0"/>
                <a:cs typeface="Calibri" charset="0"/>
              </a:defRPr>
            </a:lvl3pPr>
            <a:lvl4pPr marL="1371600" indent="0">
              <a:buFontTx/>
              <a:buNone/>
              <a:defRPr sz="1400" b="0" i="0">
                <a:solidFill>
                  <a:schemeClr val="bg2"/>
                </a:solidFill>
                <a:latin typeface="Calibri" charset="0"/>
                <a:ea typeface="Calibri" charset="0"/>
                <a:cs typeface="Calibri" charset="0"/>
              </a:defRPr>
            </a:lvl4pPr>
            <a:lvl5pPr marL="1828800" indent="0">
              <a:buFontTx/>
              <a:buNone/>
              <a:defRPr sz="1400" b="0" i="0">
                <a:solidFill>
                  <a:schemeClr val="bg2"/>
                </a:solidFill>
                <a:latin typeface="Calibri" charset="0"/>
                <a:ea typeface="Calibri" charset="0"/>
                <a:cs typeface="Calibri" charset="0"/>
              </a:defRPr>
            </a:lvl5pPr>
          </a:lstStyle>
          <a:p>
            <a:pPr lvl="0"/>
            <a:r>
              <a:rPr lang="en-US"/>
              <a:t>Edit Master text styles</a:t>
            </a:r>
          </a:p>
        </p:txBody>
      </p:sp>
      <p:sp>
        <p:nvSpPr>
          <p:cNvPr id="24" name="Title 1"/>
          <p:cNvSpPr>
            <a:spLocks noGrp="1"/>
          </p:cNvSpPr>
          <p:nvPr>
            <p:ph type="ctrTitle" hasCustomPrompt="1"/>
          </p:nvPr>
        </p:nvSpPr>
        <p:spPr>
          <a:xfrm>
            <a:off x="586996" y="348537"/>
            <a:ext cx="10924931" cy="476655"/>
          </a:xfrm>
          <a:prstGeom prst="rect">
            <a:avLst/>
          </a:prstGeom>
        </p:spPr>
        <p:txBody>
          <a:bodyPr anchor="t"/>
          <a:lstStyle>
            <a:lvl1pPr algn="l">
              <a:defRPr sz="3000" b="1" i="0" cap="all" baseline="0">
                <a:solidFill>
                  <a:srgbClr val="0033A0"/>
                </a:solidFill>
                <a:latin typeface="+mj-lt"/>
                <a:ea typeface="Calibri" charset="0"/>
                <a:cs typeface="Calibri" charset="0"/>
              </a:defRPr>
            </a:lvl1pPr>
          </a:lstStyle>
          <a:p>
            <a:r>
              <a:rPr lang="en-US"/>
              <a:t>CLICK TO EDIT MASTER TITLE STYLE</a:t>
            </a:r>
          </a:p>
        </p:txBody>
      </p:sp>
      <p:sp>
        <p:nvSpPr>
          <p:cNvPr id="9" name="Content Placeholder 8"/>
          <p:cNvSpPr>
            <a:spLocks noGrp="1"/>
          </p:cNvSpPr>
          <p:nvPr>
            <p:ph sz="quarter" idx="16"/>
          </p:nvPr>
        </p:nvSpPr>
        <p:spPr>
          <a:xfrm>
            <a:off x="586996" y="3295461"/>
            <a:ext cx="10924931" cy="2609393"/>
          </a:xfrm>
          <a:prstGeom prst="rect">
            <a:avLst/>
          </a:prstGeom>
        </p:spPr>
        <p:txBody>
          <a:bodyPr/>
          <a:lstStyle>
            <a:lvl1pPr>
              <a:defRPr sz="2400" b="0" i="0">
                <a:solidFill>
                  <a:schemeClr val="tx1"/>
                </a:solidFill>
                <a:latin typeface="+mn-lt"/>
                <a:ea typeface="Calibri" charset="0"/>
                <a:cs typeface="Calibri" charset="0"/>
              </a:defRPr>
            </a:lvl1pPr>
            <a:lvl2pPr marL="685800" indent="-228600">
              <a:buFont typeface="Courier New" charset="0"/>
              <a:buChar char="o"/>
              <a:defRPr sz="2000" b="0" i="0">
                <a:solidFill>
                  <a:schemeClr val="tx1"/>
                </a:solidFill>
                <a:latin typeface="+mn-lt"/>
                <a:ea typeface="Calibri" charset="0"/>
                <a:cs typeface="Calibri" charset="0"/>
              </a:defRPr>
            </a:lvl2pPr>
            <a:lvl3pPr marL="1143000" indent="-228600">
              <a:buFont typeface="Helvetica" charset="0"/>
              <a:buChar char="−"/>
              <a:defRPr sz="2000" b="0" i="0">
                <a:solidFill>
                  <a:schemeClr val="tx1"/>
                </a:solidFill>
                <a:latin typeface="+mn-lt"/>
                <a:ea typeface="Calibri" charset="0"/>
                <a:cs typeface="Calibri" charset="0"/>
              </a:defRPr>
            </a:lvl3pPr>
            <a:lvl4pPr marL="1600200" indent="-228600">
              <a:buFont typeface="Helvetica" charset="0"/>
              <a:buChar char="−"/>
              <a:defRPr sz="2000" b="0" i="0">
                <a:solidFill>
                  <a:schemeClr val="tx1"/>
                </a:solidFill>
                <a:latin typeface="+mn-lt"/>
                <a:ea typeface="Calibri" charset="0"/>
                <a:cs typeface="Calibri" charset="0"/>
              </a:defRPr>
            </a:lvl4pPr>
            <a:lvl5pPr marL="2057400" indent="-228600">
              <a:buFont typeface="Helvetica" charset="0"/>
              <a:buChar char="−"/>
              <a:defRPr sz="2000" b="0" i="0">
                <a:solidFill>
                  <a:schemeClr val="tx1"/>
                </a:solidFill>
                <a:latin typeface="+mn-lt"/>
                <a:ea typeface="Calibri" charset="0"/>
                <a:cs typeface="Calibri"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17"/>
          </p:nvPr>
        </p:nvSpPr>
        <p:spPr>
          <a:xfrm>
            <a:off x="9305544" y="6353376"/>
            <a:ext cx="2743200" cy="365125"/>
          </a:xfrm>
        </p:spPr>
        <p:txBody>
          <a:bodyPr/>
          <a:lstStyle>
            <a:lvl1pPr algn="r">
              <a:defRPr sz="1200">
                <a:solidFill>
                  <a:schemeClr val="bg2"/>
                </a:solidFill>
              </a:defRPr>
            </a:lvl1pPr>
          </a:lstStyle>
          <a:p>
            <a:pPr>
              <a:defRPr/>
            </a:pPr>
            <a:fld id="{35042C6F-1602-F743-B8DE-EAF7671583B8}" type="slidenum">
              <a:rPr lang="en-US" smtClean="0"/>
              <a:pPr>
                <a:defRPr/>
              </a:pPr>
              <a:t>‹#›</a:t>
            </a:fld>
            <a:endParaRPr lang="en-US"/>
          </a:p>
        </p:txBody>
      </p:sp>
      <p:pic>
        <p:nvPicPr>
          <p:cNvPr id="10" name="Picture 9">
            <a:extLst>
              <a:ext uri="{FF2B5EF4-FFF2-40B4-BE49-F238E27FC236}">
                <a16:creationId xmlns:a16="http://schemas.microsoft.com/office/drawing/2014/main" id="{D3D442F9-2486-4CA6-AD2C-640D24454803}"/>
              </a:ext>
            </a:extLst>
          </p:cNvPr>
          <p:cNvPicPr>
            <a:picLocks noChangeAspect="1"/>
          </p:cNvPicPr>
          <p:nvPr userDrawn="1"/>
        </p:nvPicPr>
        <p:blipFill>
          <a:blip r:embed="rId3"/>
          <a:stretch>
            <a:fillRect/>
          </a:stretch>
        </p:blipFill>
        <p:spPr>
          <a:xfrm>
            <a:off x="586996" y="6368194"/>
            <a:ext cx="817581" cy="182880"/>
          </a:xfrm>
          <a:prstGeom prst="rect">
            <a:avLst/>
          </a:prstGeom>
        </p:spPr>
      </p:pic>
      <p:sp>
        <p:nvSpPr>
          <p:cNvPr id="13" name="Rectangle 12">
            <a:extLst>
              <a:ext uri="{FF2B5EF4-FFF2-40B4-BE49-F238E27FC236}">
                <a16:creationId xmlns:a16="http://schemas.microsoft.com/office/drawing/2014/main" id="{962DA2F5-7121-4BEF-B278-BBAE993B1FF4}"/>
              </a:ext>
            </a:extLst>
          </p:cNvPr>
          <p:cNvSpPr/>
          <p:nvPr userDrawn="1"/>
        </p:nvSpPr>
        <p:spPr>
          <a:xfrm>
            <a:off x="1362242" y="6303560"/>
            <a:ext cx="1200585" cy="338554"/>
          </a:xfrm>
          <a:prstGeom prst="rect">
            <a:avLst/>
          </a:prstGeom>
        </p:spPr>
        <p:txBody>
          <a:bodyPr wrap="none">
            <a:spAutoFit/>
          </a:bodyPr>
          <a:lstStyle/>
          <a:p>
            <a:r>
              <a:rPr lang="en-US" sz="1600">
                <a:solidFill>
                  <a:srgbClr val="FF0000"/>
                </a:solidFill>
                <a:cs typeface="Calibri" charset="0"/>
              </a:rPr>
              <a:t>confidential</a:t>
            </a:r>
            <a:endParaRPr lang="en-US" sz="1600">
              <a:solidFill>
                <a:srgbClr val="FF0000"/>
              </a:solidFill>
            </a:endParaRPr>
          </a:p>
        </p:txBody>
      </p:sp>
    </p:spTree>
    <p:extLst>
      <p:ext uri="{BB962C8B-B14F-4D97-AF65-F5344CB8AC3E}">
        <p14:creationId xmlns:p14="http://schemas.microsoft.com/office/powerpoint/2010/main" val="1930428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EA697C85-E310-3D45-9126-EF790337E5DD}" type="slidenum">
              <a:rPr lang="en-US"/>
              <a:pPr>
                <a:defRPr/>
              </a:pPr>
              <a:t>‹#›</a:t>
            </a:fld>
            <a:endParaRPr lang="en-US"/>
          </a:p>
        </p:txBody>
      </p:sp>
      <p:sp>
        <p:nvSpPr>
          <p:cNvPr id="2" name="TextBox 1">
            <a:extLst>
              <a:ext uri="{FF2B5EF4-FFF2-40B4-BE49-F238E27FC236}">
                <a16:creationId xmlns:a16="http://schemas.microsoft.com/office/drawing/2014/main" id="{F8E5B67C-F937-8DA1-DF75-D156AF0A7666}"/>
              </a:ext>
            </a:extLst>
          </p:cNvPr>
          <p:cNvSpPr txBox="1"/>
          <p:nvPr userDrawn="1"/>
        </p:nvSpPr>
        <p:spPr>
          <a:xfrm rot="19650973">
            <a:off x="732889" y="2530815"/>
            <a:ext cx="10726221" cy="1569660"/>
          </a:xfrm>
          <a:prstGeom prst="rect">
            <a:avLst/>
          </a:prstGeom>
          <a:noFill/>
        </p:spPr>
        <p:txBody>
          <a:bodyPr wrap="square" rtlCol="0">
            <a:spAutoFit/>
          </a:bodyPr>
          <a:lstStyle/>
          <a:p>
            <a:pPr algn="ctr"/>
            <a:r>
              <a:rPr lang="en-US" sz="9600" b="1">
                <a:solidFill>
                  <a:schemeClr val="tx2">
                    <a:lumMod val="20000"/>
                    <a:lumOff val="80000"/>
                  </a:schemeClr>
                </a:solidFill>
              </a:rPr>
              <a:t>DRAFT VERSION</a:t>
            </a:r>
          </a:p>
        </p:txBody>
      </p:sp>
    </p:spTree>
    <p:extLst>
      <p:ext uri="{BB962C8B-B14F-4D97-AF65-F5344CB8AC3E}">
        <p14:creationId xmlns:p14="http://schemas.microsoft.com/office/powerpoint/2010/main" val="27814218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Lst>
  <p:hf hdr="0" ftr="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Franklin Gothic Medium" charset="0"/>
        </a:defRPr>
      </a:lvl2pPr>
      <a:lvl3pPr algn="l" rtl="0" eaLnBrk="1" fontAlgn="base" hangingPunct="1">
        <a:lnSpc>
          <a:spcPct val="90000"/>
        </a:lnSpc>
        <a:spcBef>
          <a:spcPct val="0"/>
        </a:spcBef>
        <a:spcAft>
          <a:spcPct val="0"/>
        </a:spcAft>
        <a:defRPr sz="4400">
          <a:solidFill>
            <a:schemeClr val="tx1"/>
          </a:solidFill>
          <a:latin typeface="Franklin Gothic Medium" charset="0"/>
        </a:defRPr>
      </a:lvl3pPr>
      <a:lvl4pPr algn="l" rtl="0" eaLnBrk="1" fontAlgn="base" hangingPunct="1">
        <a:lnSpc>
          <a:spcPct val="90000"/>
        </a:lnSpc>
        <a:spcBef>
          <a:spcPct val="0"/>
        </a:spcBef>
        <a:spcAft>
          <a:spcPct val="0"/>
        </a:spcAft>
        <a:defRPr sz="4400">
          <a:solidFill>
            <a:schemeClr val="tx1"/>
          </a:solidFill>
          <a:latin typeface="Franklin Gothic Medium" charset="0"/>
        </a:defRPr>
      </a:lvl4pPr>
      <a:lvl5pPr algn="l" rtl="0" eaLnBrk="1" fontAlgn="base" hangingPunct="1">
        <a:lnSpc>
          <a:spcPct val="90000"/>
        </a:lnSpc>
        <a:spcBef>
          <a:spcPct val="0"/>
        </a:spcBef>
        <a:spcAft>
          <a:spcPct val="0"/>
        </a:spcAft>
        <a:defRPr sz="4400">
          <a:solidFill>
            <a:schemeClr val="tx1"/>
          </a:solidFill>
          <a:latin typeface="Franklin Gothic Medium" charset="0"/>
        </a:defRPr>
      </a:lvl5pPr>
      <a:lvl6pPr marL="457200" algn="l" rtl="0" eaLnBrk="1" fontAlgn="base" hangingPunct="1">
        <a:lnSpc>
          <a:spcPct val="90000"/>
        </a:lnSpc>
        <a:spcBef>
          <a:spcPct val="0"/>
        </a:spcBef>
        <a:spcAft>
          <a:spcPct val="0"/>
        </a:spcAft>
        <a:defRPr sz="4400">
          <a:solidFill>
            <a:schemeClr val="tx1"/>
          </a:solidFill>
          <a:latin typeface="Franklin Gothic Medium" charset="0"/>
        </a:defRPr>
      </a:lvl6pPr>
      <a:lvl7pPr marL="914400" algn="l" rtl="0" eaLnBrk="1" fontAlgn="base" hangingPunct="1">
        <a:lnSpc>
          <a:spcPct val="90000"/>
        </a:lnSpc>
        <a:spcBef>
          <a:spcPct val="0"/>
        </a:spcBef>
        <a:spcAft>
          <a:spcPct val="0"/>
        </a:spcAft>
        <a:defRPr sz="4400">
          <a:solidFill>
            <a:schemeClr val="tx1"/>
          </a:solidFill>
          <a:latin typeface="Franklin Gothic Medium" charset="0"/>
        </a:defRPr>
      </a:lvl7pPr>
      <a:lvl8pPr marL="1371600" algn="l" rtl="0" eaLnBrk="1" fontAlgn="base" hangingPunct="1">
        <a:lnSpc>
          <a:spcPct val="90000"/>
        </a:lnSpc>
        <a:spcBef>
          <a:spcPct val="0"/>
        </a:spcBef>
        <a:spcAft>
          <a:spcPct val="0"/>
        </a:spcAft>
        <a:defRPr sz="4400">
          <a:solidFill>
            <a:schemeClr val="tx1"/>
          </a:solidFill>
          <a:latin typeface="Franklin Gothic Medium" charset="0"/>
        </a:defRPr>
      </a:lvl8pPr>
      <a:lvl9pPr marL="1828800" algn="l" rtl="0" eaLnBrk="1" fontAlgn="base" hangingPunct="1">
        <a:lnSpc>
          <a:spcPct val="90000"/>
        </a:lnSpc>
        <a:spcBef>
          <a:spcPct val="0"/>
        </a:spcBef>
        <a:spcAft>
          <a:spcPct val="0"/>
        </a:spcAft>
        <a:defRPr sz="4400">
          <a:solidFill>
            <a:schemeClr val="tx1"/>
          </a:solidFill>
          <a:latin typeface="Franklin Gothic Medium" charset="0"/>
        </a:defRPr>
      </a:lvl9pPr>
    </p:titleStyle>
    <p:body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22.png"/><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 Id="rId4" Type="http://schemas.openxmlformats.org/officeDocument/2006/relationships/image" Target="../media/image62.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3.xml"/><Relationship Id="rId7" Type="http://schemas.microsoft.com/office/2007/relationships/hdphoto" Target="../media/hdphoto4.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65.png"/><Relationship Id="rId11" Type="http://schemas.microsoft.com/office/2007/relationships/hdphoto" Target="../media/hdphoto5.wdp"/><Relationship Id="rId5" Type="http://schemas.openxmlformats.org/officeDocument/2006/relationships/image" Target="../media/image64.png"/><Relationship Id="rId10" Type="http://schemas.openxmlformats.org/officeDocument/2006/relationships/image" Target="../media/image68.png"/><Relationship Id="rId4" Type="http://schemas.openxmlformats.org/officeDocument/2006/relationships/image" Target="../media/image63.png"/><Relationship Id="rId9"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7.png"/><Relationship Id="rId2" Type="http://schemas.openxmlformats.org/officeDocument/2006/relationships/image" Target="../media/image75.jpeg"/><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6.jpeg"/><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1.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6.png"/><Relationship Id="rId12" Type="http://schemas.openxmlformats.org/officeDocument/2006/relationships/image" Target="../media/image89.png"/><Relationship Id="rId2" Type="http://schemas.openxmlformats.org/officeDocument/2006/relationships/image" Target="../media/image82.png"/><Relationship Id="rId1" Type="http://schemas.openxmlformats.org/officeDocument/2006/relationships/slideLayout" Target="../slideLayouts/slideLayout3.xml"/><Relationship Id="rId6" Type="http://schemas.openxmlformats.org/officeDocument/2006/relationships/image" Target="../media/image85.png"/><Relationship Id="rId11" Type="http://schemas.microsoft.com/office/2007/relationships/hdphoto" Target="../media/hdphoto10.wdp"/><Relationship Id="rId5" Type="http://schemas.openxmlformats.org/officeDocument/2006/relationships/image" Target="../media/image84.png"/><Relationship Id="rId10" Type="http://schemas.openxmlformats.org/officeDocument/2006/relationships/image" Target="../media/image88.png"/><Relationship Id="rId4" Type="http://schemas.microsoft.com/office/2007/relationships/hdphoto" Target="../media/hdphoto8.wdp"/><Relationship Id="rId9" Type="http://schemas.microsoft.com/office/2007/relationships/hdphoto" Target="../media/hdphoto9.wdp"/></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jpe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1.png"/><Relationship Id="rId5" Type="http://schemas.microsoft.com/office/2007/relationships/hdphoto" Target="../media/hdphoto1.wdp"/><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4708" y="6126657"/>
            <a:ext cx="11336988" cy="600075"/>
          </a:xfrm>
        </p:spPr>
        <p:txBody>
          <a:bodyPr lIns="91440" tIns="45720" rIns="91440" bIns="45720" anchor="t"/>
          <a:lstStyle/>
          <a:p>
            <a:r>
              <a:rPr lang="en-US" sz="1600">
                <a:ea typeface="Calibri Light"/>
                <a:cs typeface="Calibri Light"/>
              </a:rPr>
              <a:t>October 14</a:t>
            </a:r>
            <a:r>
              <a:rPr lang="en-US" sz="1600" baseline="30000">
                <a:ea typeface="Calibri Light"/>
                <a:cs typeface="Calibri Light"/>
              </a:rPr>
              <a:t>th</a:t>
            </a:r>
            <a:r>
              <a:rPr lang="en-US" sz="1600">
                <a:ea typeface="Calibri Light"/>
                <a:cs typeface="Calibri Light"/>
              </a:rPr>
              <a:t>, 2025</a:t>
            </a:r>
          </a:p>
        </p:txBody>
      </p:sp>
      <p:sp>
        <p:nvSpPr>
          <p:cNvPr id="4" name="TextBox 3">
            <a:extLst>
              <a:ext uri="{FF2B5EF4-FFF2-40B4-BE49-F238E27FC236}">
                <a16:creationId xmlns:a16="http://schemas.microsoft.com/office/drawing/2014/main" id="{491FD62A-3017-01F3-E075-106AC71BB244}"/>
              </a:ext>
            </a:extLst>
          </p:cNvPr>
          <p:cNvSpPr txBox="1"/>
          <p:nvPr/>
        </p:nvSpPr>
        <p:spPr>
          <a:xfrm>
            <a:off x="54708" y="5603437"/>
            <a:ext cx="10003692" cy="523220"/>
          </a:xfrm>
          <a:prstGeom prst="rect">
            <a:avLst/>
          </a:prstGeom>
          <a:noFill/>
        </p:spPr>
        <p:txBody>
          <a:bodyPr wrap="square" rtlCol="0">
            <a:spAutoFit/>
          </a:bodyPr>
          <a:lstStyle/>
          <a:p>
            <a:r>
              <a:rPr lang="en-US" sz="2800" b="1" i="1">
                <a:solidFill>
                  <a:schemeClr val="bg1"/>
                </a:solidFill>
              </a:rPr>
              <a:t>Flat-Out Innovation for Next-Gen Thermal Management</a:t>
            </a:r>
          </a:p>
        </p:txBody>
      </p:sp>
    </p:spTree>
    <p:extLst>
      <p:ext uri="{BB962C8B-B14F-4D97-AF65-F5344CB8AC3E}">
        <p14:creationId xmlns:p14="http://schemas.microsoft.com/office/powerpoint/2010/main" val="441177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9E8A2-0095-D5E5-AF6C-C1B4475D4A1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92D0505-6FBA-B1D1-7175-9E9D8350BD50}"/>
              </a:ext>
            </a:extLst>
          </p:cNvPr>
          <p:cNvSpPr>
            <a:spLocks noGrp="1"/>
          </p:cNvSpPr>
          <p:nvPr>
            <p:ph type="body" sz="quarter" idx="12"/>
          </p:nvPr>
        </p:nvSpPr>
        <p:spPr>
          <a:xfrm>
            <a:off x="586996" y="1069627"/>
            <a:ext cx="10924931" cy="4334946"/>
          </a:xfrm>
        </p:spPr>
        <p:txBody>
          <a:bodyPr/>
          <a:lstStyle/>
          <a:p>
            <a:r>
              <a:rPr lang="en-US"/>
              <a:t>Breakdown of cost drivers. </a:t>
            </a:r>
          </a:p>
        </p:txBody>
      </p:sp>
      <p:sp>
        <p:nvSpPr>
          <p:cNvPr id="4" name="Slide Number Placeholder 3">
            <a:extLst>
              <a:ext uri="{FF2B5EF4-FFF2-40B4-BE49-F238E27FC236}">
                <a16:creationId xmlns:a16="http://schemas.microsoft.com/office/drawing/2014/main" id="{DCA9F044-AF3D-2708-F16A-17EE78FB6C01}"/>
              </a:ext>
            </a:extLst>
          </p:cNvPr>
          <p:cNvSpPr>
            <a:spLocks noGrp="1"/>
          </p:cNvSpPr>
          <p:nvPr>
            <p:ph type="sldNum" sz="quarter" idx="11"/>
          </p:nvPr>
        </p:nvSpPr>
        <p:spPr/>
        <p:txBody>
          <a:bodyPr/>
          <a:lstStyle/>
          <a:p>
            <a:pPr>
              <a:defRPr/>
            </a:pPr>
            <a:fld id="{35042C6F-1602-F743-B8DE-EAF7671583B8}" type="slidenum">
              <a:rPr lang="en-US" smtClean="0"/>
              <a:pPr>
                <a:defRPr/>
              </a:pPr>
              <a:t>10</a:t>
            </a:fld>
            <a:endParaRPr lang="en-US"/>
          </a:p>
        </p:txBody>
      </p:sp>
      <p:sp>
        <p:nvSpPr>
          <p:cNvPr id="5" name="Title 4">
            <a:extLst>
              <a:ext uri="{FF2B5EF4-FFF2-40B4-BE49-F238E27FC236}">
                <a16:creationId xmlns:a16="http://schemas.microsoft.com/office/drawing/2014/main" id="{89C493E4-589F-5AD3-F431-29366080457C}"/>
              </a:ext>
            </a:extLst>
          </p:cNvPr>
          <p:cNvSpPr>
            <a:spLocks noGrp="1"/>
          </p:cNvSpPr>
          <p:nvPr>
            <p:ph type="ctrTitle"/>
          </p:nvPr>
        </p:nvSpPr>
        <p:spPr/>
        <p:txBody>
          <a:bodyPr lIns="91440" tIns="45720" rIns="91440" bIns="45720" anchor="t"/>
          <a:lstStyle/>
          <a:p>
            <a:r>
              <a:rPr lang="en-US">
                <a:latin typeface="Averta"/>
              </a:rPr>
              <a:t>Cost drivers in thermal valving solutions</a:t>
            </a:r>
            <a:endParaRPr lang="en-US"/>
          </a:p>
        </p:txBody>
      </p:sp>
      <p:sp>
        <p:nvSpPr>
          <p:cNvPr id="6" name="Text Placeholder 1">
            <a:extLst>
              <a:ext uri="{FF2B5EF4-FFF2-40B4-BE49-F238E27FC236}">
                <a16:creationId xmlns:a16="http://schemas.microsoft.com/office/drawing/2014/main" id="{1E5CA08D-E3BA-5BC3-BC82-9419E9DB43A5}"/>
              </a:ext>
            </a:extLst>
          </p:cNvPr>
          <p:cNvSpPr txBox="1">
            <a:spLocks/>
          </p:cNvSpPr>
          <p:nvPr/>
        </p:nvSpPr>
        <p:spPr>
          <a:xfrm>
            <a:off x="8349114" y="1830911"/>
            <a:ext cx="3699630" cy="3630577"/>
          </a:xfrm>
          <a:prstGeom prst="rect">
            <a:avLst/>
          </a:prstGeom>
        </p:spPr>
        <p:txBody>
          <a:bodyPr numCol="1" spcCol="685800"/>
          <a:lstStyle>
            <a:lvl1pPr marL="342900" indent="-342900" algn="l" rtl="0" eaLnBrk="1" fontAlgn="base" hangingPunct="1">
              <a:lnSpc>
                <a:spcPct val="100000"/>
              </a:lnSpc>
              <a:spcBef>
                <a:spcPts val="1000"/>
              </a:spcBef>
              <a:spcAft>
                <a:spcPct val="0"/>
              </a:spcAft>
              <a:buFont typeface="Arial" charset="0"/>
              <a:buChar char="•"/>
              <a:defRPr lang="en-US" sz="2000" b="0" i="0" kern="1200" baseline="0" smtClean="0">
                <a:solidFill>
                  <a:schemeClr val="tx1"/>
                </a:solidFill>
                <a:effectLst/>
                <a:latin typeface="Averta" charset="0"/>
                <a:ea typeface="Averta" charset="0"/>
                <a:cs typeface="Averta" charset="0"/>
              </a:defRPr>
            </a:lvl1pPr>
            <a:lvl2pPr marL="800100" indent="-342900" algn="l" rtl="0" eaLnBrk="1" fontAlgn="base" hangingPunct="1">
              <a:lnSpc>
                <a:spcPct val="90000"/>
              </a:lnSpc>
              <a:spcBef>
                <a:spcPts val="500"/>
              </a:spcBef>
              <a:spcAft>
                <a:spcPct val="0"/>
              </a:spcAft>
              <a:buFont typeface="Courier New" charset="0"/>
              <a:buChar char="o"/>
              <a:defRPr sz="2000" b="0" i="0" kern="1200">
                <a:solidFill>
                  <a:schemeClr val="tx1"/>
                </a:solidFill>
                <a:latin typeface="+mn-lt"/>
                <a:ea typeface="Calibri" charset="0"/>
                <a:cs typeface="Calibri" charset="0"/>
              </a:defRPr>
            </a:lvl2pPr>
            <a:lvl3pPr marL="1200150" indent="-285750" algn="l" rtl="0" eaLnBrk="1" fontAlgn="base" hangingPunct="1">
              <a:lnSpc>
                <a:spcPct val="90000"/>
              </a:lnSpc>
              <a:spcBef>
                <a:spcPts val="500"/>
              </a:spcBef>
              <a:spcAft>
                <a:spcPct val="0"/>
              </a:spcAft>
              <a:buFont typeface="Helvetica" charset="0"/>
              <a:buChar char="−"/>
              <a:defRPr sz="2000" b="0" i="0" kern="1200">
                <a:solidFill>
                  <a:schemeClr val="tx1"/>
                </a:solidFill>
                <a:latin typeface="+mn-lt"/>
                <a:ea typeface="Calibri" charset="0"/>
                <a:cs typeface="Calibri" charset="0"/>
              </a:defRPr>
            </a:lvl3pPr>
            <a:lvl4pPr marL="1657350" indent="-285750" algn="l" rtl="0" eaLnBrk="1" fontAlgn="base" hangingPunct="1">
              <a:lnSpc>
                <a:spcPct val="90000"/>
              </a:lnSpc>
              <a:spcBef>
                <a:spcPts val="500"/>
              </a:spcBef>
              <a:spcAft>
                <a:spcPct val="0"/>
              </a:spcAft>
              <a:buFont typeface="Helvetica" charset="0"/>
              <a:buChar char="−"/>
              <a:defRPr sz="2000" b="0" i="0" kern="1200">
                <a:solidFill>
                  <a:schemeClr val="tx1"/>
                </a:solidFill>
                <a:latin typeface="+mn-lt"/>
                <a:ea typeface="Calibri" charset="0"/>
                <a:cs typeface="Calibri" charset="0"/>
              </a:defRPr>
            </a:lvl4pPr>
            <a:lvl5pPr marL="2114550" indent="-285750" algn="l" rtl="0" eaLnBrk="1" fontAlgn="base" hangingPunct="1">
              <a:lnSpc>
                <a:spcPct val="90000"/>
              </a:lnSpc>
              <a:spcBef>
                <a:spcPts val="500"/>
              </a:spcBef>
              <a:spcAft>
                <a:spcPct val="0"/>
              </a:spcAft>
              <a:buFont typeface="Helvetica" charset="0"/>
              <a:buChar char="−"/>
              <a:defRPr sz="2000" b="0" i="0" kern="1200">
                <a:solidFill>
                  <a:schemeClr val="tx1"/>
                </a:solidFill>
                <a:latin typeface="+mn-lt"/>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t>Also need to consider:</a:t>
            </a:r>
          </a:p>
          <a:p>
            <a:pPr lvl="1"/>
            <a:r>
              <a:rPr lang="en-US"/>
              <a:t>Capital</a:t>
            </a:r>
          </a:p>
          <a:p>
            <a:pPr lvl="1"/>
            <a:r>
              <a:rPr lang="en-US"/>
              <a:t>Labor</a:t>
            </a:r>
          </a:p>
          <a:p>
            <a:pPr lvl="1"/>
            <a:r>
              <a:rPr lang="en-US"/>
              <a:t>Overhead</a:t>
            </a:r>
          </a:p>
          <a:p>
            <a:pPr lvl="1"/>
            <a:r>
              <a:rPr lang="en-US"/>
              <a:t>Plant Costs</a:t>
            </a:r>
          </a:p>
          <a:p>
            <a:pPr lvl="1"/>
            <a:r>
              <a:rPr lang="en-US"/>
              <a:t>Margin</a:t>
            </a:r>
          </a:p>
          <a:p>
            <a:endParaRPr lang="en-US"/>
          </a:p>
        </p:txBody>
      </p:sp>
      <p:pic>
        <p:nvPicPr>
          <p:cNvPr id="9" name="Picture 8">
            <a:extLst>
              <a:ext uri="{FF2B5EF4-FFF2-40B4-BE49-F238E27FC236}">
                <a16:creationId xmlns:a16="http://schemas.microsoft.com/office/drawing/2014/main" id="{CAE45DF2-75E3-1E6C-F5E9-D27102FE55CD}"/>
              </a:ext>
            </a:extLst>
          </p:cNvPr>
          <p:cNvPicPr>
            <a:picLocks noChangeAspect="1"/>
          </p:cNvPicPr>
          <p:nvPr/>
        </p:nvPicPr>
        <p:blipFill>
          <a:blip r:embed="rId3"/>
          <a:stretch>
            <a:fillRect/>
          </a:stretch>
        </p:blipFill>
        <p:spPr>
          <a:xfrm>
            <a:off x="1511876" y="1782758"/>
            <a:ext cx="6385764" cy="4005615"/>
          </a:xfrm>
          <a:prstGeom prst="rect">
            <a:avLst/>
          </a:prstGeom>
        </p:spPr>
      </p:pic>
    </p:spTree>
    <p:extLst>
      <p:ext uri="{BB962C8B-B14F-4D97-AF65-F5344CB8AC3E}">
        <p14:creationId xmlns:p14="http://schemas.microsoft.com/office/powerpoint/2010/main" val="1148413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581BE-F93F-0792-F650-A6C1BDA628E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FBB0C07-0174-A8EA-B15C-D0A28C4E21F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477220" y="1400516"/>
            <a:ext cx="5171429" cy="5171429"/>
          </a:xfrm>
          <a:prstGeom prst="rect">
            <a:avLst/>
          </a:prstGeom>
        </p:spPr>
      </p:pic>
      <p:cxnSp>
        <p:nvCxnSpPr>
          <p:cNvPr id="25" name="Straight Connector 24">
            <a:extLst>
              <a:ext uri="{FF2B5EF4-FFF2-40B4-BE49-F238E27FC236}">
                <a16:creationId xmlns:a16="http://schemas.microsoft.com/office/drawing/2014/main" id="{9894D365-ADCC-22B4-8711-47C9018A9FB0}"/>
              </a:ext>
            </a:extLst>
          </p:cNvPr>
          <p:cNvCxnSpPr>
            <a:cxnSpLocks/>
            <a:stCxn id="3" idx="4"/>
            <a:endCxn id="9" idx="0"/>
          </p:cNvCxnSpPr>
          <p:nvPr/>
        </p:nvCxnSpPr>
        <p:spPr>
          <a:xfrm flipH="1">
            <a:off x="8182642" y="1997379"/>
            <a:ext cx="265957" cy="4063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5742757-51E9-DBCD-2EE6-51AD76BA7CF3}"/>
              </a:ext>
            </a:extLst>
          </p:cNvPr>
          <p:cNvCxnSpPr>
            <a:cxnSpLocks/>
            <a:stCxn id="19" idx="1"/>
            <a:endCxn id="9" idx="5"/>
          </p:cNvCxnSpPr>
          <p:nvPr/>
        </p:nvCxnSpPr>
        <p:spPr>
          <a:xfrm flipH="1" flipV="1">
            <a:off x="8707987" y="3617859"/>
            <a:ext cx="471253" cy="1181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723452E-471F-3ED4-DECE-F0E093930887}"/>
              </a:ext>
            </a:extLst>
          </p:cNvPr>
          <p:cNvCxnSpPr>
            <a:cxnSpLocks/>
            <a:stCxn id="19" idx="3"/>
            <a:endCxn id="12" idx="7"/>
          </p:cNvCxnSpPr>
          <p:nvPr/>
        </p:nvCxnSpPr>
        <p:spPr>
          <a:xfrm flipH="1">
            <a:off x="8703156" y="4236483"/>
            <a:ext cx="476084" cy="997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868343A-3137-9384-B2A8-FFF09BF4D5BF}"/>
              </a:ext>
            </a:extLst>
          </p:cNvPr>
          <p:cNvCxnSpPr>
            <a:cxnSpLocks/>
            <a:stCxn id="22" idx="2"/>
            <a:endCxn id="38" idx="6"/>
          </p:cNvCxnSpPr>
          <p:nvPr/>
        </p:nvCxnSpPr>
        <p:spPr>
          <a:xfrm flipH="1" flipV="1">
            <a:off x="7663525" y="6083442"/>
            <a:ext cx="399983" cy="2603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DF0E5E3-E98E-6A5B-DCD2-99A58B70966F}"/>
              </a:ext>
            </a:extLst>
          </p:cNvPr>
          <p:cNvCxnSpPr>
            <a:cxnSpLocks/>
            <a:stCxn id="10" idx="2"/>
            <a:endCxn id="14" idx="6"/>
          </p:cNvCxnSpPr>
          <p:nvPr/>
        </p:nvCxnSpPr>
        <p:spPr>
          <a:xfrm flipH="1">
            <a:off x="4015966" y="6076883"/>
            <a:ext cx="420789" cy="3140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648207A-E61E-29CE-A7AD-54115878423F}"/>
              </a:ext>
            </a:extLst>
          </p:cNvPr>
          <p:cNvCxnSpPr>
            <a:cxnSpLocks/>
            <a:stCxn id="13" idx="4"/>
            <a:endCxn id="14" idx="0"/>
          </p:cNvCxnSpPr>
          <p:nvPr/>
        </p:nvCxnSpPr>
        <p:spPr>
          <a:xfrm flipH="1">
            <a:off x="3604123" y="5574389"/>
            <a:ext cx="321142" cy="4190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80F039B-83A8-641C-B3AA-E21C172991B6}"/>
              </a:ext>
            </a:extLst>
          </p:cNvPr>
          <p:cNvCxnSpPr>
            <a:cxnSpLocks/>
            <a:stCxn id="13" idx="3"/>
            <a:endCxn id="15" idx="6"/>
          </p:cNvCxnSpPr>
          <p:nvPr/>
        </p:nvCxnSpPr>
        <p:spPr>
          <a:xfrm flipH="1">
            <a:off x="2849079" y="5366083"/>
            <a:ext cx="550841" cy="137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0E2D89A-4A5F-A814-2006-BAE66C530EAD}"/>
              </a:ext>
            </a:extLst>
          </p:cNvPr>
          <p:cNvCxnSpPr>
            <a:cxnSpLocks/>
            <a:stCxn id="13" idx="1"/>
            <a:endCxn id="18" idx="5"/>
          </p:cNvCxnSpPr>
          <p:nvPr/>
        </p:nvCxnSpPr>
        <p:spPr>
          <a:xfrm flipH="1" flipV="1">
            <a:off x="2835969" y="4270962"/>
            <a:ext cx="563951" cy="893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D423B63-BCBF-774F-7CCF-E7B5FF1C60BF}"/>
              </a:ext>
            </a:extLst>
          </p:cNvPr>
          <p:cNvCxnSpPr>
            <a:cxnSpLocks/>
            <a:stCxn id="6" idx="1"/>
            <a:endCxn id="17" idx="6"/>
          </p:cNvCxnSpPr>
          <p:nvPr/>
        </p:nvCxnSpPr>
        <p:spPr>
          <a:xfrm flipH="1" flipV="1">
            <a:off x="2778839" y="2624680"/>
            <a:ext cx="602227" cy="99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641854-1D8A-9BD7-E7DD-54D4A2FF0FB0}"/>
              </a:ext>
            </a:extLst>
          </p:cNvPr>
          <p:cNvCxnSpPr>
            <a:cxnSpLocks/>
            <a:stCxn id="3" idx="2"/>
            <a:endCxn id="7" idx="6"/>
          </p:cNvCxnSpPr>
          <p:nvPr/>
        </p:nvCxnSpPr>
        <p:spPr>
          <a:xfrm flipH="1">
            <a:off x="7694583" y="1676235"/>
            <a:ext cx="417910" cy="2109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824477DF-8C10-D8FB-D4A1-FF7CF3C95710}"/>
              </a:ext>
            </a:extLst>
          </p:cNvPr>
          <p:cNvSpPr>
            <a:spLocks noGrp="1"/>
          </p:cNvSpPr>
          <p:nvPr>
            <p:ph type="body" sz="quarter" idx="13"/>
          </p:nvPr>
        </p:nvSpPr>
        <p:spPr/>
        <p:txBody>
          <a:bodyPr/>
          <a:lstStyle/>
          <a:p>
            <a:r>
              <a:rPr lang="en-US"/>
              <a:t>Design Requirements</a:t>
            </a:r>
          </a:p>
        </p:txBody>
      </p:sp>
      <p:sp>
        <p:nvSpPr>
          <p:cNvPr id="4" name="Slide Number Placeholder 3">
            <a:extLst>
              <a:ext uri="{FF2B5EF4-FFF2-40B4-BE49-F238E27FC236}">
                <a16:creationId xmlns:a16="http://schemas.microsoft.com/office/drawing/2014/main" id="{026427CE-DF47-8A0D-3A2C-CE5AEB10D997}"/>
              </a:ext>
            </a:extLst>
          </p:cNvPr>
          <p:cNvSpPr>
            <a:spLocks noGrp="1"/>
          </p:cNvSpPr>
          <p:nvPr>
            <p:ph type="sldNum" sz="quarter" idx="11"/>
          </p:nvPr>
        </p:nvSpPr>
        <p:spPr>
          <a:xfrm>
            <a:off x="9387840" y="6472248"/>
            <a:ext cx="2743200" cy="365125"/>
          </a:xfrm>
        </p:spPr>
        <p:txBody>
          <a:bodyPr/>
          <a:lstStyle/>
          <a:p>
            <a:pPr>
              <a:defRPr/>
            </a:pPr>
            <a:fld id="{35042C6F-1602-F743-B8DE-EAF7671583B8}" type="slidenum">
              <a:rPr lang="en-US" smtClean="0"/>
              <a:pPr>
                <a:defRPr/>
              </a:pPr>
              <a:t>11</a:t>
            </a:fld>
            <a:endParaRPr lang="en-US"/>
          </a:p>
        </p:txBody>
      </p:sp>
      <p:sp>
        <p:nvSpPr>
          <p:cNvPr id="5" name="Title 4">
            <a:extLst>
              <a:ext uri="{FF2B5EF4-FFF2-40B4-BE49-F238E27FC236}">
                <a16:creationId xmlns:a16="http://schemas.microsoft.com/office/drawing/2014/main" id="{440AAB7A-06A3-EC8F-4AC6-1F3A9FCCF397}"/>
              </a:ext>
            </a:extLst>
          </p:cNvPr>
          <p:cNvSpPr>
            <a:spLocks noGrp="1"/>
          </p:cNvSpPr>
          <p:nvPr>
            <p:ph type="ctrTitle"/>
          </p:nvPr>
        </p:nvSpPr>
        <p:spPr/>
        <p:txBody>
          <a:bodyPr lIns="91440" tIns="45720" rIns="91440" bIns="45720" anchor="t"/>
          <a:lstStyle/>
          <a:p>
            <a:r>
              <a:rPr lang="en-US">
                <a:latin typeface="Averta"/>
              </a:rPr>
              <a:t>Formation of development strategy</a:t>
            </a:r>
            <a:endParaRPr lang="en-US"/>
          </a:p>
        </p:txBody>
      </p:sp>
      <p:sp>
        <p:nvSpPr>
          <p:cNvPr id="6" name="Oval 5">
            <a:extLst>
              <a:ext uri="{FF2B5EF4-FFF2-40B4-BE49-F238E27FC236}">
                <a16:creationId xmlns:a16="http://schemas.microsoft.com/office/drawing/2014/main" id="{048EA92A-16FF-892E-1DCE-AB7FBD3B3734}"/>
              </a:ext>
            </a:extLst>
          </p:cNvPr>
          <p:cNvSpPr/>
          <p:nvPr/>
        </p:nvSpPr>
        <p:spPr>
          <a:xfrm>
            <a:off x="3163461" y="2426277"/>
            <a:ext cx="1485900" cy="1422400"/>
          </a:xfrm>
          <a:prstGeom prst="ellipse">
            <a:avLst/>
          </a:prstGeom>
          <a:solidFill>
            <a:srgbClr val="15608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Flexible to Circuit Layouts</a:t>
            </a:r>
          </a:p>
        </p:txBody>
      </p:sp>
      <p:sp>
        <p:nvSpPr>
          <p:cNvPr id="7" name="Oval 6">
            <a:extLst>
              <a:ext uri="{FF2B5EF4-FFF2-40B4-BE49-F238E27FC236}">
                <a16:creationId xmlns:a16="http://schemas.microsoft.com/office/drawing/2014/main" id="{CE9D05FA-D698-C766-6198-CC88933B2C47}"/>
              </a:ext>
            </a:extLst>
          </p:cNvPr>
          <p:cNvSpPr/>
          <p:nvPr/>
        </p:nvSpPr>
        <p:spPr>
          <a:xfrm>
            <a:off x="6208683" y="1175951"/>
            <a:ext cx="1485900" cy="1422400"/>
          </a:xfrm>
          <a:prstGeom prst="ellipse">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Low Pressure Drop</a:t>
            </a:r>
          </a:p>
        </p:txBody>
      </p:sp>
      <p:sp>
        <p:nvSpPr>
          <p:cNvPr id="9" name="Oval 8">
            <a:extLst>
              <a:ext uri="{FF2B5EF4-FFF2-40B4-BE49-F238E27FC236}">
                <a16:creationId xmlns:a16="http://schemas.microsoft.com/office/drawing/2014/main" id="{26A84127-34C3-635E-FAD4-4A6DD3BDF2ED}"/>
              </a:ext>
            </a:extLst>
          </p:cNvPr>
          <p:cNvSpPr/>
          <p:nvPr/>
        </p:nvSpPr>
        <p:spPr>
          <a:xfrm>
            <a:off x="7439692" y="2403765"/>
            <a:ext cx="1485900" cy="1422400"/>
          </a:xfrm>
          <a:prstGeom prst="ellipse">
            <a:avLst/>
          </a:prstGeom>
          <a:solidFill>
            <a:srgbClr val="4472C4"/>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Low Leakage</a:t>
            </a:r>
          </a:p>
        </p:txBody>
      </p:sp>
      <p:sp>
        <p:nvSpPr>
          <p:cNvPr id="10" name="Oval 9">
            <a:extLst>
              <a:ext uri="{FF2B5EF4-FFF2-40B4-BE49-F238E27FC236}">
                <a16:creationId xmlns:a16="http://schemas.microsoft.com/office/drawing/2014/main" id="{38E7BAB1-9493-FC35-52BB-37C24776CA8E}"/>
              </a:ext>
            </a:extLst>
          </p:cNvPr>
          <p:cNvSpPr/>
          <p:nvPr/>
        </p:nvSpPr>
        <p:spPr>
          <a:xfrm>
            <a:off x="4436755" y="5365683"/>
            <a:ext cx="1485900" cy="1422400"/>
          </a:xfrm>
          <a:prstGeom prst="ellipse">
            <a:avLst/>
          </a:prstGeom>
          <a:solidFill>
            <a:schemeClr val="accent4">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t>Maximize Functions per Actuator</a:t>
            </a:r>
          </a:p>
        </p:txBody>
      </p:sp>
      <p:sp>
        <p:nvSpPr>
          <p:cNvPr id="11" name="Oval 10">
            <a:extLst>
              <a:ext uri="{FF2B5EF4-FFF2-40B4-BE49-F238E27FC236}">
                <a16:creationId xmlns:a16="http://schemas.microsoft.com/office/drawing/2014/main" id="{D5922C2D-A39F-CCC6-2A6E-FE24683FB07D}"/>
              </a:ext>
            </a:extLst>
          </p:cNvPr>
          <p:cNvSpPr/>
          <p:nvPr/>
        </p:nvSpPr>
        <p:spPr>
          <a:xfrm>
            <a:off x="4400866" y="1175270"/>
            <a:ext cx="1485900" cy="1422400"/>
          </a:xfrm>
          <a:prstGeom prst="ellipse">
            <a:avLst/>
          </a:prstGeom>
          <a:solidFill>
            <a:schemeClr val="accent3">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t>Minimizes Space-claim</a:t>
            </a:r>
          </a:p>
        </p:txBody>
      </p:sp>
      <p:sp>
        <p:nvSpPr>
          <p:cNvPr id="12" name="Oval 11">
            <a:extLst>
              <a:ext uri="{FF2B5EF4-FFF2-40B4-BE49-F238E27FC236}">
                <a16:creationId xmlns:a16="http://schemas.microsoft.com/office/drawing/2014/main" id="{15A4E6BF-30B7-8D4D-DED8-D9387013A5D3}"/>
              </a:ext>
            </a:extLst>
          </p:cNvPr>
          <p:cNvSpPr/>
          <p:nvPr/>
        </p:nvSpPr>
        <p:spPr>
          <a:xfrm>
            <a:off x="7434861" y="4127975"/>
            <a:ext cx="1485900" cy="1422400"/>
          </a:xfrm>
          <a:prstGeom prst="ellipse">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Low Thermal Losses</a:t>
            </a:r>
          </a:p>
        </p:txBody>
      </p:sp>
      <p:sp>
        <p:nvSpPr>
          <p:cNvPr id="13" name="Oval 12">
            <a:extLst>
              <a:ext uri="{FF2B5EF4-FFF2-40B4-BE49-F238E27FC236}">
                <a16:creationId xmlns:a16="http://schemas.microsoft.com/office/drawing/2014/main" id="{0666A0D2-0476-F63C-13FE-D85AB627CF21}"/>
              </a:ext>
            </a:extLst>
          </p:cNvPr>
          <p:cNvSpPr/>
          <p:nvPr/>
        </p:nvSpPr>
        <p:spPr>
          <a:xfrm>
            <a:off x="3182315" y="4151989"/>
            <a:ext cx="1485900" cy="1422400"/>
          </a:xfrm>
          <a:prstGeom prst="ellipse">
            <a:avLst/>
          </a:prstGeom>
          <a:solidFill>
            <a:schemeClr val="accent4">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Easy to Process Parts</a:t>
            </a:r>
          </a:p>
        </p:txBody>
      </p:sp>
      <p:sp>
        <p:nvSpPr>
          <p:cNvPr id="16" name="Octagon 15">
            <a:extLst>
              <a:ext uri="{FF2B5EF4-FFF2-40B4-BE49-F238E27FC236}">
                <a16:creationId xmlns:a16="http://schemas.microsoft.com/office/drawing/2014/main" id="{FE4E5A97-A9FE-EF40-6986-7779BB454C72}"/>
              </a:ext>
            </a:extLst>
          </p:cNvPr>
          <p:cNvSpPr/>
          <p:nvPr/>
        </p:nvSpPr>
        <p:spPr>
          <a:xfrm>
            <a:off x="5070150" y="2996390"/>
            <a:ext cx="1980000" cy="1980000"/>
          </a:xfrm>
          <a:prstGeom prst="octagon">
            <a:avLst>
              <a:gd name="adj" fmla="val 28855"/>
            </a:avLst>
          </a:prstGeom>
          <a:solidFill>
            <a:schemeClr val="accent6">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1"/>
          </a:p>
          <a:p>
            <a:pPr algn="ctr"/>
            <a:r>
              <a:rPr lang="en-US" sz="1600" b="1">
                <a:solidFill>
                  <a:schemeClr val="tx1"/>
                </a:solidFill>
                <a:ea typeface="ADLaM Display" panose="020F0502020204030204" pitchFamily="2" charset="0"/>
                <a:cs typeface="ADLaM Display" panose="020F0502020204030204" pitchFamily="2" charset="0"/>
              </a:rPr>
              <a:t>Design Requirements</a:t>
            </a:r>
          </a:p>
          <a:p>
            <a:pPr algn="ctr"/>
            <a:endParaRPr lang="en-US"/>
          </a:p>
        </p:txBody>
      </p:sp>
      <p:sp>
        <p:nvSpPr>
          <p:cNvPr id="38" name="Oval 37">
            <a:extLst>
              <a:ext uri="{FF2B5EF4-FFF2-40B4-BE49-F238E27FC236}">
                <a16:creationId xmlns:a16="http://schemas.microsoft.com/office/drawing/2014/main" id="{B05FDFBB-0F9A-9E3D-A867-BA57B8198E17}"/>
              </a:ext>
            </a:extLst>
          </p:cNvPr>
          <p:cNvSpPr/>
          <p:nvPr/>
        </p:nvSpPr>
        <p:spPr>
          <a:xfrm>
            <a:off x="6177625" y="5372242"/>
            <a:ext cx="1485900" cy="1422400"/>
          </a:xfrm>
          <a:prstGeom prst="ellipse">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t>Robust to Durability</a:t>
            </a:r>
          </a:p>
        </p:txBody>
      </p:sp>
      <p:sp>
        <p:nvSpPr>
          <p:cNvPr id="3" name="Oval 2">
            <a:extLst>
              <a:ext uri="{FF2B5EF4-FFF2-40B4-BE49-F238E27FC236}">
                <a16:creationId xmlns:a16="http://schemas.microsoft.com/office/drawing/2014/main" id="{7237DDAB-1BA3-C52D-7F4A-F9EC3788243A}"/>
              </a:ext>
            </a:extLst>
          </p:cNvPr>
          <p:cNvSpPr/>
          <p:nvPr/>
        </p:nvSpPr>
        <p:spPr>
          <a:xfrm>
            <a:off x="8112493" y="1355091"/>
            <a:ext cx="672212" cy="642288"/>
          </a:xfrm>
          <a:prstGeom prst="ellipse">
            <a:avLst/>
          </a:prstGeom>
          <a:gradFill>
            <a:gsLst>
              <a:gs pos="0">
                <a:srgbClr val="4472C4"/>
              </a:gs>
              <a:gs pos="100000">
                <a:srgbClr val="BF9000"/>
              </a:gs>
            </a:gsLst>
            <a:lin ang="5400000" scaled="1"/>
          </a:gradFill>
          <a:ln w="2857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a:t>Reduce Pump Sizing</a:t>
            </a:r>
          </a:p>
        </p:txBody>
      </p:sp>
      <p:sp>
        <p:nvSpPr>
          <p:cNvPr id="14" name="Oval 13">
            <a:extLst>
              <a:ext uri="{FF2B5EF4-FFF2-40B4-BE49-F238E27FC236}">
                <a16:creationId xmlns:a16="http://schemas.microsoft.com/office/drawing/2014/main" id="{77B91B7F-7BC0-CF14-2C6C-B33EC6080785}"/>
              </a:ext>
            </a:extLst>
          </p:cNvPr>
          <p:cNvSpPr/>
          <p:nvPr/>
        </p:nvSpPr>
        <p:spPr>
          <a:xfrm>
            <a:off x="3192280" y="5993455"/>
            <a:ext cx="823686" cy="794914"/>
          </a:xfrm>
          <a:prstGeom prst="ellipse">
            <a:avLst/>
          </a:prstGeom>
          <a:solidFill>
            <a:srgbClr val="BF900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a:t>Minimize cost to customer</a:t>
            </a:r>
          </a:p>
        </p:txBody>
      </p:sp>
      <p:sp>
        <p:nvSpPr>
          <p:cNvPr id="15" name="Oval 14">
            <a:extLst>
              <a:ext uri="{FF2B5EF4-FFF2-40B4-BE49-F238E27FC236}">
                <a16:creationId xmlns:a16="http://schemas.microsoft.com/office/drawing/2014/main" id="{EAB5B50C-EEDB-08A7-83D4-EFB0F6DB4950}"/>
              </a:ext>
            </a:extLst>
          </p:cNvPr>
          <p:cNvSpPr/>
          <p:nvPr/>
        </p:nvSpPr>
        <p:spPr>
          <a:xfrm>
            <a:off x="2025393" y="5105783"/>
            <a:ext cx="823686" cy="794914"/>
          </a:xfrm>
          <a:prstGeom prst="ellipse">
            <a:avLst/>
          </a:prstGeom>
          <a:solidFill>
            <a:srgbClr val="BF900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a:t>Easier Assembly Lines</a:t>
            </a:r>
          </a:p>
        </p:txBody>
      </p:sp>
      <p:sp>
        <p:nvSpPr>
          <p:cNvPr id="17" name="Oval 16">
            <a:extLst>
              <a:ext uri="{FF2B5EF4-FFF2-40B4-BE49-F238E27FC236}">
                <a16:creationId xmlns:a16="http://schemas.microsoft.com/office/drawing/2014/main" id="{4F726057-E15C-0B6E-0C53-6D31132BEDCE}"/>
              </a:ext>
            </a:extLst>
          </p:cNvPr>
          <p:cNvSpPr/>
          <p:nvPr/>
        </p:nvSpPr>
        <p:spPr>
          <a:xfrm>
            <a:off x="1955153" y="2227223"/>
            <a:ext cx="823686" cy="794914"/>
          </a:xfrm>
          <a:prstGeom prst="ellipse">
            <a:avLst/>
          </a:prstGeom>
          <a:solidFill>
            <a:srgbClr val="2E75B6"/>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a:t>Faster Customer Turn Around</a:t>
            </a:r>
          </a:p>
        </p:txBody>
      </p:sp>
      <p:sp>
        <p:nvSpPr>
          <p:cNvPr id="18" name="Oval 17">
            <a:extLst>
              <a:ext uri="{FF2B5EF4-FFF2-40B4-BE49-F238E27FC236}">
                <a16:creationId xmlns:a16="http://schemas.microsoft.com/office/drawing/2014/main" id="{C07F90D4-7F91-DF77-F0BE-2EB8AD8E3734}"/>
              </a:ext>
            </a:extLst>
          </p:cNvPr>
          <p:cNvSpPr/>
          <p:nvPr/>
        </p:nvSpPr>
        <p:spPr>
          <a:xfrm>
            <a:off x="2132909" y="3592460"/>
            <a:ext cx="823686" cy="794914"/>
          </a:xfrm>
          <a:prstGeom prst="ellipse">
            <a:avLst/>
          </a:prstGeom>
          <a:solidFill>
            <a:srgbClr val="BF900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a:t>Common  parts across programs</a:t>
            </a:r>
          </a:p>
        </p:txBody>
      </p:sp>
      <p:sp>
        <p:nvSpPr>
          <p:cNvPr id="19" name="Oval 18">
            <a:extLst>
              <a:ext uri="{FF2B5EF4-FFF2-40B4-BE49-F238E27FC236}">
                <a16:creationId xmlns:a16="http://schemas.microsoft.com/office/drawing/2014/main" id="{276009EE-30D9-51DA-7AE8-23E3988B72E8}"/>
              </a:ext>
            </a:extLst>
          </p:cNvPr>
          <p:cNvSpPr/>
          <p:nvPr/>
        </p:nvSpPr>
        <p:spPr>
          <a:xfrm>
            <a:off x="9069438" y="3632318"/>
            <a:ext cx="749772" cy="707823"/>
          </a:xfrm>
          <a:prstGeom prst="ellipse">
            <a:avLst/>
          </a:prstGeom>
          <a:gradFill>
            <a:gsLst>
              <a:gs pos="0">
                <a:srgbClr val="4472C4"/>
              </a:gs>
              <a:gs pos="100000">
                <a:srgbClr val="BF9000"/>
              </a:gs>
            </a:gsLst>
            <a:lin ang="5400000" scaled="1"/>
          </a:gradFill>
          <a:ln w="2857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a:t>Reduced HEX sizing</a:t>
            </a:r>
          </a:p>
        </p:txBody>
      </p:sp>
      <p:sp>
        <p:nvSpPr>
          <p:cNvPr id="22" name="Oval 21">
            <a:extLst>
              <a:ext uri="{FF2B5EF4-FFF2-40B4-BE49-F238E27FC236}">
                <a16:creationId xmlns:a16="http://schemas.microsoft.com/office/drawing/2014/main" id="{E0F1ABD5-7350-277E-4769-81535B5DB1F1}"/>
              </a:ext>
            </a:extLst>
          </p:cNvPr>
          <p:cNvSpPr/>
          <p:nvPr/>
        </p:nvSpPr>
        <p:spPr>
          <a:xfrm>
            <a:off x="8063508" y="5989866"/>
            <a:ext cx="749772" cy="707823"/>
          </a:xfrm>
          <a:prstGeom prst="ellipse">
            <a:avLst/>
          </a:prstGeom>
          <a:solidFill>
            <a:srgbClr val="4472C4"/>
          </a:solidFill>
          <a:ln w="2857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t>Product lasts full life cycle</a:t>
            </a:r>
          </a:p>
        </p:txBody>
      </p:sp>
      <p:cxnSp>
        <p:nvCxnSpPr>
          <p:cNvPr id="79" name="Straight Connector 78">
            <a:extLst>
              <a:ext uri="{FF2B5EF4-FFF2-40B4-BE49-F238E27FC236}">
                <a16:creationId xmlns:a16="http://schemas.microsoft.com/office/drawing/2014/main" id="{11628DFA-2FA2-EEE4-2447-7E520E2CBCBF}"/>
              </a:ext>
            </a:extLst>
          </p:cNvPr>
          <p:cNvCxnSpPr>
            <a:cxnSpLocks/>
            <a:endCxn id="80" idx="6"/>
          </p:cNvCxnSpPr>
          <p:nvPr/>
        </p:nvCxnSpPr>
        <p:spPr>
          <a:xfrm flipH="1">
            <a:off x="3774541" y="1886470"/>
            <a:ext cx="626325" cy="774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80804137-AE96-C43E-D2B7-CF467E5A6EEC}"/>
              </a:ext>
            </a:extLst>
          </p:cNvPr>
          <p:cNvSpPr/>
          <p:nvPr/>
        </p:nvSpPr>
        <p:spPr>
          <a:xfrm>
            <a:off x="2950855" y="1566460"/>
            <a:ext cx="823686" cy="794914"/>
          </a:xfrm>
          <a:prstGeom prst="ellipse">
            <a:avLst/>
          </a:prstGeom>
          <a:solidFill>
            <a:srgbClr val="7C7C7C"/>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a:t>More room for B to C  sales points</a:t>
            </a:r>
          </a:p>
        </p:txBody>
      </p:sp>
      <p:sp>
        <p:nvSpPr>
          <p:cNvPr id="81" name="Oval 80">
            <a:extLst>
              <a:ext uri="{FF2B5EF4-FFF2-40B4-BE49-F238E27FC236}">
                <a16:creationId xmlns:a16="http://schemas.microsoft.com/office/drawing/2014/main" id="{5DBE989A-35E8-9127-49B7-6110454A64F8}"/>
              </a:ext>
            </a:extLst>
          </p:cNvPr>
          <p:cNvSpPr/>
          <p:nvPr/>
        </p:nvSpPr>
        <p:spPr>
          <a:xfrm>
            <a:off x="3613069" y="845211"/>
            <a:ext cx="823686" cy="794914"/>
          </a:xfrm>
          <a:prstGeom prst="ellipse">
            <a:avLst/>
          </a:prstGeom>
          <a:solidFill>
            <a:srgbClr val="7C7C7C"/>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a:t>Interface to other systems</a:t>
            </a:r>
          </a:p>
        </p:txBody>
      </p:sp>
      <p:cxnSp>
        <p:nvCxnSpPr>
          <p:cNvPr id="82" name="Straight Connector 81">
            <a:extLst>
              <a:ext uri="{FF2B5EF4-FFF2-40B4-BE49-F238E27FC236}">
                <a16:creationId xmlns:a16="http://schemas.microsoft.com/office/drawing/2014/main" id="{CF3F4922-C195-5677-4765-075B416D524A}"/>
              </a:ext>
            </a:extLst>
          </p:cNvPr>
          <p:cNvCxnSpPr>
            <a:cxnSpLocks/>
            <a:endCxn id="81" idx="6"/>
          </p:cNvCxnSpPr>
          <p:nvPr/>
        </p:nvCxnSpPr>
        <p:spPr>
          <a:xfrm flipH="1" flipV="1">
            <a:off x="4436755" y="1242668"/>
            <a:ext cx="181716" cy="1409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078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5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25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75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75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75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75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750"/>
                                        <p:tgtEl>
                                          <p:spTgt spid="3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75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75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750"/>
                                        <p:tgtEl>
                                          <p:spTgt spid="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750"/>
                                        <p:tgtEl>
                                          <p:spTgt spid="16"/>
                                        </p:tgtEl>
                                      </p:cBhvr>
                                    </p:animEffect>
                                  </p:childTnLst>
                                </p:cTn>
                              </p:par>
                              <p:par>
                                <p:cTn id="38" presetID="10" presetClass="entr" presetSubtype="0"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750"/>
                                        <p:tgtEl>
                                          <p:spTgt spid="24"/>
                                        </p:tgtEl>
                                      </p:cBhvr>
                                    </p:animEffect>
                                  </p:childTnLst>
                                </p:cTn>
                              </p:par>
                              <p:par>
                                <p:cTn id="41" presetID="10"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750"/>
                                        <p:tgtEl>
                                          <p:spTgt spid="29"/>
                                        </p:tgtEl>
                                      </p:cBhvr>
                                    </p:animEffect>
                                  </p:childTnLst>
                                </p:cTn>
                              </p:par>
                              <p:par>
                                <p:cTn id="44" presetID="10" presetClass="entr" presetSubtype="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750"/>
                                        <p:tgtEl>
                                          <p:spTgt spid="32"/>
                                        </p:tgtEl>
                                      </p:cBhvr>
                                    </p:animEffect>
                                  </p:childTnLst>
                                </p:cTn>
                              </p:par>
                              <p:par>
                                <p:cTn id="47" presetID="10" presetClass="entr" presetSubtype="0" fill="hold"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750"/>
                                        <p:tgtEl>
                                          <p:spTgt spid="35"/>
                                        </p:tgtEl>
                                      </p:cBhvr>
                                    </p:animEffect>
                                  </p:childTnLst>
                                </p:cTn>
                              </p:par>
                              <p:par>
                                <p:cTn id="50" presetID="10" presetClass="entr" presetSubtype="0" fill="hold"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750"/>
                                        <p:tgtEl>
                                          <p:spTgt spid="39"/>
                                        </p:tgtEl>
                                      </p:cBhvr>
                                    </p:animEffect>
                                  </p:childTnLst>
                                </p:cTn>
                              </p:par>
                              <p:par>
                                <p:cTn id="53" presetID="10" presetClass="entr" presetSubtype="0"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750"/>
                                        <p:tgtEl>
                                          <p:spTgt spid="41"/>
                                        </p:tgtEl>
                                      </p:cBhvr>
                                    </p:animEffect>
                                  </p:childTnLst>
                                </p:cTn>
                              </p:par>
                              <p:par>
                                <p:cTn id="56" presetID="10" presetClass="entr" presetSubtype="0" fill="hold"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750"/>
                                        <p:tgtEl>
                                          <p:spTgt spid="44"/>
                                        </p:tgtEl>
                                      </p:cBhvr>
                                    </p:animEffect>
                                  </p:childTnLst>
                                </p:cTn>
                              </p:par>
                              <p:par>
                                <p:cTn id="59" presetID="10" presetClass="entr" presetSubtype="0" fill="hold" nodeType="with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fade">
                                      <p:cBhvr>
                                        <p:cTn id="61" dur="750"/>
                                        <p:tgtEl>
                                          <p:spTgt spid="48"/>
                                        </p:tgtEl>
                                      </p:cBhvr>
                                    </p:animEffect>
                                  </p:childTnLst>
                                </p:cTn>
                              </p:par>
                              <p:par>
                                <p:cTn id="62" presetID="10" presetClass="entr" presetSubtype="0" fill="hold" nodeType="with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fade">
                                      <p:cBhvr>
                                        <p:cTn id="64" dur="750"/>
                                        <p:tgtEl>
                                          <p:spTgt spid="51"/>
                                        </p:tgtEl>
                                      </p:cBhvr>
                                    </p:animEffect>
                                  </p:childTnLst>
                                </p:cTn>
                              </p:par>
                              <p:par>
                                <p:cTn id="65" presetID="10" presetClass="entr" presetSubtype="0" fill="hold" nodeType="withEffect">
                                  <p:stCondLst>
                                    <p:cond delay="0"/>
                                  </p:stCondLst>
                                  <p:childTnLst>
                                    <p:set>
                                      <p:cBhvr>
                                        <p:cTn id="66" dur="1" fill="hold">
                                          <p:stCondLst>
                                            <p:cond delay="0"/>
                                          </p:stCondLst>
                                        </p:cTn>
                                        <p:tgtEl>
                                          <p:spTgt spid="79"/>
                                        </p:tgtEl>
                                        <p:attrNameLst>
                                          <p:attrName>style.visibility</p:attrName>
                                        </p:attrNameLst>
                                      </p:cBhvr>
                                      <p:to>
                                        <p:strVal val="visible"/>
                                      </p:to>
                                    </p:set>
                                    <p:animEffect transition="in" filter="fade">
                                      <p:cBhvr>
                                        <p:cTn id="67" dur="500"/>
                                        <p:tgtEl>
                                          <p:spTgt spid="79"/>
                                        </p:tgtEl>
                                      </p:cBhvr>
                                    </p:animEffect>
                                  </p:childTnLst>
                                </p:cTn>
                              </p:par>
                              <p:par>
                                <p:cTn id="68" presetID="10" presetClass="entr" presetSubtype="0" fill="hold" nodeType="withEffect">
                                  <p:stCondLst>
                                    <p:cond delay="0"/>
                                  </p:stCondLst>
                                  <p:childTnLst>
                                    <p:set>
                                      <p:cBhvr>
                                        <p:cTn id="69" dur="1" fill="hold">
                                          <p:stCondLst>
                                            <p:cond delay="0"/>
                                          </p:stCondLst>
                                        </p:cTn>
                                        <p:tgtEl>
                                          <p:spTgt spid="82"/>
                                        </p:tgtEl>
                                        <p:attrNameLst>
                                          <p:attrName>style.visibility</p:attrName>
                                        </p:attrNameLst>
                                      </p:cBhvr>
                                      <p:to>
                                        <p:strVal val="visible"/>
                                      </p:to>
                                    </p:set>
                                    <p:animEffect transition="in" filter="fade">
                                      <p:cBhvr>
                                        <p:cTn id="70"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P spid="12" grpId="0" animBg="1"/>
      <p:bldP spid="13" grpId="0" animBg="1"/>
      <p:bldP spid="16" grpId="0" animBg="1"/>
      <p:bldP spid="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5CFA9-B969-1C05-ADF7-550F4D3443D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CC1941F-634F-C923-7A24-C6353EC3A1A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477220" y="1400516"/>
            <a:ext cx="5171429" cy="5171429"/>
          </a:xfrm>
          <a:prstGeom prst="rect">
            <a:avLst/>
          </a:prstGeom>
        </p:spPr>
      </p:pic>
      <p:cxnSp>
        <p:nvCxnSpPr>
          <p:cNvPr id="25" name="Straight Connector 24">
            <a:extLst>
              <a:ext uri="{FF2B5EF4-FFF2-40B4-BE49-F238E27FC236}">
                <a16:creationId xmlns:a16="http://schemas.microsoft.com/office/drawing/2014/main" id="{ACA06088-0E12-BC71-2C1E-BD97D6EAF114}"/>
              </a:ext>
            </a:extLst>
          </p:cNvPr>
          <p:cNvCxnSpPr>
            <a:cxnSpLocks/>
            <a:stCxn id="3" idx="4"/>
            <a:endCxn id="9" idx="0"/>
          </p:cNvCxnSpPr>
          <p:nvPr/>
        </p:nvCxnSpPr>
        <p:spPr>
          <a:xfrm flipH="1">
            <a:off x="8182642" y="1997379"/>
            <a:ext cx="265957" cy="4063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141CA7C-ADC4-CE41-4D62-BB69C8757886}"/>
              </a:ext>
            </a:extLst>
          </p:cNvPr>
          <p:cNvCxnSpPr>
            <a:cxnSpLocks/>
            <a:stCxn id="19" idx="1"/>
            <a:endCxn id="9" idx="5"/>
          </p:cNvCxnSpPr>
          <p:nvPr/>
        </p:nvCxnSpPr>
        <p:spPr>
          <a:xfrm flipH="1" flipV="1">
            <a:off x="8707987" y="3617859"/>
            <a:ext cx="471253" cy="1181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298C3D8-4641-588E-6666-C41C9D393ED5}"/>
              </a:ext>
            </a:extLst>
          </p:cNvPr>
          <p:cNvCxnSpPr>
            <a:cxnSpLocks/>
            <a:stCxn id="19" idx="3"/>
            <a:endCxn id="12" idx="7"/>
          </p:cNvCxnSpPr>
          <p:nvPr/>
        </p:nvCxnSpPr>
        <p:spPr>
          <a:xfrm flipH="1">
            <a:off x="8703156" y="4236483"/>
            <a:ext cx="476084" cy="997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C3A62D7-BCDB-0B4A-0DAF-691703DE73CE}"/>
              </a:ext>
            </a:extLst>
          </p:cNvPr>
          <p:cNvCxnSpPr>
            <a:cxnSpLocks/>
            <a:stCxn id="22" idx="2"/>
            <a:endCxn id="38" idx="6"/>
          </p:cNvCxnSpPr>
          <p:nvPr/>
        </p:nvCxnSpPr>
        <p:spPr>
          <a:xfrm flipH="1" flipV="1">
            <a:off x="7663525" y="6083442"/>
            <a:ext cx="399983" cy="2603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14DCBDC-CCC9-4A3E-4CCB-48827996C1FE}"/>
              </a:ext>
            </a:extLst>
          </p:cNvPr>
          <p:cNvCxnSpPr>
            <a:cxnSpLocks/>
            <a:stCxn id="10" idx="2"/>
            <a:endCxn id="14" idx="6"/>
          </p:cNvCxnSpPr>
          <p:nvPr/>
        </p:nvCxnSpPr>
        <p:spPr>
          <a:xfrm flipH="1">
            <a:off x="4015966" y="6076883"/>
            <a:ext cx="420789" cy="3140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F223BEE-4D56-4B5E-A72D-70C37169EE41}"/>
              </a:ext>
            </a:extLst>
          </p:cNvPr>
          <p:cNvCxnSpPr>
            <a:cxnSpLocks/>
            <a:stCxn id="13" idx="4"/>
            <a:endCxn id="14" idx="0"/>
          </p:cNvCxnSpPr>
          <p:nvPr/>
        </p:nvCxnSpPr>
        <p:spPr>
          <a:xfrm flipH="1">
            <a:off x="3604123" y="5574389"/>
            <a:ext cx="321142" cy="4190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7D30507-108A-90A6-4168-7F1CC02EAFC4}"/>
              </a:ext>
            </a:extLst>
          </p:cNvPr>
          <p:cNvCxnSpPr>
            <a:cxnSpLocks/>
            <a:stCxn id="13" idx="3"/>
            <a:endCxn id="15" idx="6"/>
          </p:cNvCxnSpPr>
          <p:nvPr/>
        </p:nvCxnSpPr>
        <p:spPr>
          <a:xfrm flipH="1">
            <a:off x="2849079" y="5366083"/>
            <a:ext cx="550841" cy="137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356EF44-AFF3-FE05-C2E7-A8F2F6A82E82}"/>
              </a:ext>
            </a:extLst>
          </p:cNvPr>
          <p:cNvCxnSpPr>
            <a:cxnSpLocks/>
            <a:stCxn id="13" idx="1"/>
            <a:endCxn id="18" idx="5"/>
          </p:cNvCxnSpPr>
          <p:nvPr/>
        </p:nvCxnSpPr>
        <p:spPr>
          <a:xfrm flipH="1" flipV="1">
            <a:off x="2835969" y="4270962"/>
            <a:ext cx="563951" cy="893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30945E9-29E7-B857-481C-53CEB107A4A4}"/>
              </a:ext>
            </a:extLst>
          </p:cNvPr>
          <p:cNvCxnSpPr>
            <a:cxnSpLocks/>
            <a:stCxn id="6" idx="1"/>
            <a:endCxn id="17" idx="6"/>
          </p:cNvCxnSpPr>
          <p:nvPr/>
        </p:nvCxnSpPr>
        <p:spPr>
          <a:xfrm flipH="1" flipV="1">
            <a:off x="2778839" y="2624680"/>
            <a:ext cx="602227" cy="99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723FD23-27A7-01F5-13C4-A4A580AD3B34}"/>
              </a:ext>
            </a:extLst>
          </p:cNvPr>
          <p:cNvCxnSpPr>
            <a:cxnSpLocks/>
            <a:stCxn id="11" idx="2"/>
            <a:endCxn id="20" idx="6"/>
          </p:cNvCxnSpPr>
          <p:nvPr/>
        </p:nvCxnSpPr>
        <p:spPr>
          <a:xfrm flipH="1">
            <a:off x="3774541" y="1886470"/>
            <a:ext cx="626325" cy="774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06C082F-2F76-3C54-2CCF-2174D08C2E92}"/>
              </a:ext>
            </a:extLst>
          </p:cNvPr>
          <p:cNvCxnSpPr>
            <a:cxnSpLocks/>
            <a:stCxn id="3" idx="2"/>
            <a:endCxn id="7" idx="6"/>
          </p:cNvCxnSpPr>
          <p:nvPr/>
        </p:nvCxnSpPr>
        <p:spPr>
          <a:xfrm flipH="1">
            <a:off x="7694583" y="1676235"/>
            <a:ext cx="417910" cy="2109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32CF76AE-85AC-C491-E347-E3356A23FE4D}"/>
              </a:ext>
            </a:extLst>
          </p:cNvPr>
          <p:cNvSpPr>
            <a:spLocks noGrp="1"/>
          </p:cNvSpPr>
          <p:nvPr>
            <p:ph type="body" sz="quarter" idx="13"/>
          </p:nvPr>
        </p:nvSpPr>
        <p:spPr/>
        <p:txBody>
          <a:bodyPr/>
          <a:lstStyle/>
          <a:p>
            <a:r>
              <a:rPr lang="en-US"/>
              <a:t>Design Requirements</a:t>
            </a:r>
          </a:p>
        </p:txBody>
      </p:sp>
      <p:sp>
        <p:nvSpPr>
          <p:cNvPr id="4" name="Slide Number Placeholder 3">
            <a:extLst>
              <a:ext uri="{FF2B5EF4-FFF2-40B4-BE49-F238E27FC236}">
                <a16:creationId xmlns:a16="http://schemas.microsoft.com/office/drawing/2014/main" id="{7F1844F9-E09B-C878-9C3A-48341AA94374}"/>
              </a:ext>
            </a:extLst>
          </p:cNvPr>
          <p:cNvSpPr>
            <a:spLocks noGrp="1"/>
          </p:cNvSpPr>
          <p:nvPr>
            <p:ph type="sldNum" sz="quarter" idx="11"/>
          </p:nvPr>
        </p:nvSpPr>
        <p:spPr>
          <a:xfrm>
            <a:off x="9387840" y="6472248"/>
            <a:ext cx="2743200" cy="365125"/>
          </a:xfrm>
        </p:spPr>
        <p:txBody>
          <a:bodyPr/>
          <a:lstStyle/>
          <a:p>
            <a:pPr>
              <a:defRPr/>
            </a:pPr>
            <a:fld id="{35042C6F-1602-F743-B8DE-EAF7671583B8}" type="slidenum">
              <a:rPr lang="en-US" smtClean="0"/>
              <a:pPr>
                <a:defRPr/>
              </a:pPr>
              <a:t>12</a:t>
            </a:fld>
            <a:endParaRPr lang="en-US"/>
          </a:p>
        </p:txBody>
      </p:sp>
      <p:sp>
        <p:nvSpPr>
          <p:cNvPr id="5" name="Title 4">
            <a:extLst>
              <a:ext uri="{FF2B5EF4-FFF2-40B4-BE49-F238E27FC236}">
                <a16:creationId xmlns:a16="http://schemas.microsoft.com/office/drawing/2014/main" id="{AC2AD4DF-B93A-09E6-765B-F1FC316071EC}"/>
              </a:ext>
            </a:extLst>
          </p:cNvPr>
          <p:cNvSpPr>
            <a:spLocks noGrp="1"/>
          </p:cNvSpPr>
          <p:nvPr>
            <p:ph type="ctrTitle"/>
          </p:nvPr>
        </p:nvSpPr>
        <p:spPr/>
        <p:txBody>
          <a:bodyPr lIns="91440" tIns="45720" rIns="91440" bIns="45720" anchor="t"/>
          <a:lstStyle/>
          <a:p>
            <a:r>
              <a:rPr lang="en-US">
                <a:latin typeface="Averta"/>
              </a:rPr>
              <a:t>Formation of development strategy</a:t>
            </a:r>
            <a:endParaRPr lang="en-US"/>
          </a:p>
        </p:txBody>
      </p:sp>
      <p:sp>
        <p:nvSpPr>
          <p:cNvPr id="6" name="Oval 5">
            <a:extLst>
              <a:ext uri="{FF2B5EF4-FFF2-40B4-BE49-F238E27FC236}">
                <a16:creationId xmlns:a16="http://schemas.microsoft.com/office/drawing/2014/main" id="{0EB58F3E-B1BD-B191-7969-F8F5EE910583}"/>
              </a:ext>
            </a:extLst>
          </p:cNvPr>
          <p:cNvSpPr/>
          <p:nvPr/>
        </p:nvSpPr>
        <p:spPr>
          <a:xfrm>
            <a:off x="3163461" y="2426277"/>
            <a:ext cx="1485900" cy="1422400"/>
          </a:xfrm>
          <a:prstGeom prst="ellipse">
            <a:avLst/>
          </a:prstGeom>
          <a:solidFill>
            <a:srgbClr val="15608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Flexible to Circuit Layouts</a:t>
            </a:r>
          </a:p>
        </p:txBody>
      </p:sp>
      <p:sp>
        <p:nvSpPr>
          <p:cNvPr id="7" name="Oval 6">
            <a:extLst>
              <a:ext uri="{FF2B5EF4-FFF2-40B4-BE49-F238E27FC236}">
                <a16:creationId xmlns:a16="http://schemas.microsoft.com/office/drawing/2014/main" id="{C39BFC96-8C8F-290D-1481-E415F3DEC9B5}"/>
              </a:ext>
            </a:extLst>
          </p:cNvPr>
          <p:cNvSpPr/>
          <p:nvPr/>
        </p:nvSpPr>
        <p:spPr>
          <a:xfrm>
            <a:off x="6208683" y="1175951"/>
            <a:ext cx="1485900" cy="1422400"/>
          </a:xfrm>
          <a:prstGeom prst="ellipse">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Low Pressure Drop</a:t>
            </a:r>
          </a:p>
        </p:txBody>
      </p:sp>
      <p:sp>
        <p:nvSpPr>
          <p:cNvPr id="9" name="Oval 8">
            <a:extLst>
              <a:ext uri="{FF2B5EF4-FFF2-40B4-BE49-F238E27FC236}">
                <a16:creationId xmlns:a16="http://schemas.microsoft.com/office/drawing/2014/main" id="{A833CCA0-7E5F-6422-FEA9-7AE9BF6F20B6}"/>
              </a:ext>
            </a:extLst>
          </p:cNvPr>
          <p:cNvSpPr/>
          <p:nvPr/>
        </p:nvSpPr>
        <p:spPr>
          <a:xfrm>
            <a:off x="7439692" y="2403765"/>
            <a:ext cx="1485900" cy="1422400"/>
          </a:xfrm>
          <a:prstGeom prst="ellipse">
            <a:avLst/>
          </a:prstGeom>
          <a:solidFill>
            <a:srgbClr val="4472C4"/>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Low Leakage</a:t>
            </a:r>
          </a:p>
        </p:txBody>
      </p:sp>
      <p:sp>
        <p:nvSpPr>
          <p:cNvPr id="10" name="Oval 9">
            <a:extLst>
              <a:ext uri="{FF2B5EF4-FFF2-40B4-BE49-F238E27FC236}">
                <a16:creationId xmlns:a16="http://schemas.microsoft.com/office/drawing/2014/main" id="{50F7D6A4-733A-3918-62F5-0081CFAEAC3A}"/>
              </a:ext>
            </a:extLst>
          </p:cNvPr>
          <p:cNvSpPr/>
          <p:nvPr/>
        </p:nvSpPr>
        <p:spPr>
          <a:xfrm>
            <a:off x="4436755" y="5365683"/>
            <a:ext cx="1485900" cy="1422400"/>
          </a:xfrm>
          <a:prstGeom prst="ellipse">
            <a:avLst/>
          </a:prstGeom>
          <a:solidFill>
            <a:schemeClr val="accent4">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t>Maximize Functions per Actuator</a:t>
            </a:r>
          </a:p>
        </p:txBody>
      </p:sp>
      <p:sp>
        <p:nvSpPr>
          <p:cNvPr id="11" name="Oval 10">
            <a:extLst>
              <a:ext uri="{FF2B5EF4-FFF2-40B4-BE49-F238E27FC236}">
                <a16:creationId xmlns:a16="http://schemas.microsoft.com/office/drawing/2014/main" id="{C8602DE1-CF43-5358-43FE-25BDDD156D33}"/>
              </a:ext>
            </a:extLst>
          </p:cNvPr>
          <p:cNvSpPr/>
          <p:nvPr/>
        </p:nvSpPr>
        <p:spPr>
          <a:xfrm>
            <a:off x="4400866" y="1175270"/>
            <a:ext cx="1485900" cy="1422400"/>
          </a:xfrm>
          <a:prstGeom prst="ellipse">
            <a:avLst/>
          </a:prstGeom>
          <a:solidFill>
            <a:schemeClr val="accent3">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t>Minimizes Space-claim</a:t>
            </a:r>
          </a:p>
        </p:txBody>
      </p:sp>
      <p:sp>
        <p:nvSpPr>
          <p:cNvPr id="12" name="Oval 11">
            <a:extLst>
              <a:ext uri="{FF2B5EF4-FFF2-40B4-BE49-F238E27FC236}">
                <a16:creationId xmlns:a16="http://schemas.microsoft.com/office/drawing/2014/main" id="{6F9F0BC2-F3C4-98D9-D9A2-A489E518F35D}"/>
              </a:ext>
            </a:extLst>
          </p:cNvPr>
          <p:cNvSpPr/>
          <p:nvPr/>
        </p:nvSpPr>
        <p:spPr>
          <a:xfrm>
            <a:off x="7434861" y="4127975"/>
            <a:ext cx="1485900" cy="1422400"/>
          </a:xfrm>
          <a:prstGeom prst="ellipse">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Low Thermal Losses</a:t>
            </a:r>
          </a:p>
        </p:txBody>
      </p:sp>
      <p:sp>
        <p:nvSpPr>
          <p:cNvPr id="13" name="Oval 12">
            <a:extLst>
              <a:ext uri="{FF2B5EF4-FFF2-40B4-BE49-F238E27FC236}">
                <a16:creationId xmlns:a16="http://schemas.microsoft.com/office/drawing/2014/main" id="{CB9EA744-F1EC-A526-DB6A-3EA61524E61B}"/>
              </a:ext>
            </a:extLst>
          </p:cNvPr>
          <p:cNvSpPr/>
          <p:nvPr/>
        </p:nvSpPr>
        <p:spPr>
          <a:xfrm>
            <a:off x="3182315" y="4151989"/>
            <a:ext cx="1485900" cy="1422400"/>
          </a:xfrm>
          <a:prstGeom prst="ellipse">
            <a:avLst/>
          </a:prstGeom>
          <a:solidFill>
            <a:schemeClr val="accent4">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Easy to Process Parts</a:t>
            </a:r>
          </a:p>
        </p:txBody>
      </p:sp>
      <p:sp>
        <p:nvSpPr>
          <p:cNvPr id="16" name="Octagon 15">
            <a:extLst>
              <a:ext uri="{FF2B5EF4-FFF2-40B4-BE49-F238E27FC236}">
                <a16:creationId xmlns:a16="http://schemas.microsoft.com/office/drawing/2014/main" id="{2F3BD498-ACD7-3E28-B93A-6038EF65B225}"/>
              </a:ext>
            </a:extLst>
          </p:cNvPr>
          <p:cNvSpPr/>
          <p:nvPr/>
        </p:nvSpPr>
        <p:spPr>
          <a:xfrm>
            <a:off x="5070150" y="2996390"/>
            <a:ext cx="1980000" cy="1980000"/>
          </a:xfrm>
          <a:prstGeom prst="octagon">
            <a:avLst>
              <a:gd name="adj" fmla="val 28855"/>
            </a:avLst>
          </a:prstGeom>
          <a:solidFill>
            <a:schemeClr val="accent6">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1"/>
          </a:p>
          <a:p>
            <a:pPr algn="ctr"/>
            <a:r>
              <a:rPr lang="en-US" sz="1600" b="1">
                <a:solidFill>
                  <a:schemeClr val="tx1"/>
                </a:solidFill>
                <a:ea typeface="ADLaM Display" panose="020F0502020204030204" pitchFamily="2" charset="0"/>
                <a:cs typeface="ADLaM Display" panose="020F0502020204030204" pitchFamily="2" charset="0"/>
              </a:rPr>
              <a:t>Design Requirements</a:t>
            </a:r>
          </a:p>
          <a:p>
            <a:pPr algn="ctr"/>
            <a:endParaRPr lang="en-US"/>
          </a:p>
        </p:txBody>
      </p:sp>
      <p:sp>
        <p:nvSpPr>
          <p:cNvPr id="38" name="Oval 37">
            <a:extLst>
              <a:ext uri="{FF2B5EF4-FFF2-40B4-BE49-F238E27FC236}">
                <a16:creationId xmlns:a16="http://schemas.microsoft.com/office/drawing/2014/main" id="{0859506F-6670-C718-3339-2FF5E4D56F9A}"/>
              </a:ext>
            </a:extLst>
          </p:cNvPr>
          <p:cNvSpPr/>
          <p:nvPr/>
        </p:nvSpPr>
        <p:spPr>
          <a:xfrm>
            <a:off x="6177625" y="5372242"/>
            <a:ext cx="1485900" cy="1422400"/>
          </a:xfrm>
          <a:prstGeom prst="ellipse">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t>Robust to Durability</a:t>
            </a:r>
          </a:p>
        </p:txBody>
      </p:sp>
      <p:sp>
        <p:nvSpPr>
          <p:cNvPr id="3" name="Oval 2">
            <a:extLst>
              <a:ext uri="{FF2B5EF4-FFF2-40B4-BE49-F238E27FC236}">
                <a16:creationId xmlns:a16="http://schemas.microsoft.com/office/drawing/2014/main" id="{A934C7F2-0545-01BE-8E31-8ABB03283B54}"/>
              </a:ext>
            </a:extLst>
          </p:cNvPr>
          <p:cNvSpPr/>
          <p:nvPr/>
        </p:nvSpPr>
        <p:spPr>
          <a:xfrm>
            <a:off x="8112493" y="1355091"/>
            <a:ext cx="672212" cy="642288"/>
          </a:xfrm>
          <a:prstGeom prst="ellipse">
            <a:avLst/>
          </a:prstGeom>
          <a:gradFill>
            <a:gsLst>
              <a:gs pos="0">
                <a:srgbClr val="4472C4"/>
              </a:gs>
              <a:gs pos="100000">
                <a:srgbClr val="BF9000"/>
              </a:gs>
            </a:gsLst>
            <a:lin ang="5400000" scaled="1"/>
          </a:gradFill>
          <a:ln w="2857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a:t>Reduce Pump Sizing</a:t>
            </a:r>
          </a:p>
        </p:txBody>
      </p:sp>
      <p:sp>
        <p:nvSpPr>
          <p:cNvPr id="14" name="Oval 13">
            <a:extLst>
              <a:ext uri="{FF2B5EF4-FFF2-40B4-BE49-F238E27FC236}">
                <a16:creationId xmlns:a16="http://schemas.microsoft.com/office/drawing/2014/main" id="{88F49846-9E78-F927-F52B-15AF49F5CB80}"/>
              </a:ext>
            </a:extLst>
          </p:cNvPr>
          <p:cNvSpPr/>
          <p:nvPr/>
        </p:nvSpPr>
        <p:spPr>
          <a:xfrm>
            <a:off x="3192280" y="5993455"/>
            <a:ext cx="823686" cy="794914"/>
          </a:xfrm>
          <a:prstGeom prst="ellipse">
            <a:avLst/>
          </a:prstGeom>
          <a:solidFill>
            <a:srgbClr val="BF900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a:t>Minimize cost to customer</a:t>
            </a:r>
          </a:p>
        </p:txBody>
      </p:sp>
      <p:sp>
        <p:nvSpPr>
          <p:cNvPr id="15" name="Oval 14">
            <a:extLst>
              <a:ext uri="{FF2B5EF4-FFF2-40B4-BE49-F238E27FC236}">
                <a16:creationId xmlns:a16="http://schemas.microsoft.com/office/drawing/2014/main" id="{D7A2C30A-0201-DECF-998C-2B278548DE64}"/>
              </a:ext>
            </a:extLst>
          </p:cNvPr>
          <p:cNvSpPr/>
          <p:nvPr/>
        </p:nvSpPr>
        <p:spPr>
          <a:xfrm>
            <a:off x="2025393" y="5105783"/>
            <a:ext cx="823686" cy="794914"/>
          </a:xfrm>
          <a:prstGeom prst="ellipse">
            <a:avLst/>
          </a:prstGeom>
          <a:solidFill>
            <a:srgbClr val="BF900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a:t>Easier Assembly Lines</a:t>
            </a:r>
          </a:p>
        </p:txBody>
      </p:sp>
      <p:sp>
        <p:nvSpPr>
          <p:cNvPr id="17" name="Oval 16">
            <a:extLst>
              <a:ext uri="{FF2B5EF4-FFF2-40B4-BE49-F238E27FC236}">
                <a16:creationId xmlns:a16="http://schemas.microsoft.com/office/drawing/2014/main" id="{79B38F48-951E-9C95-17F3-74B1A03D1CEA}"/>
              </a:ext>
            </a:extLst>
          </p:cNvPr>
          <p:cNvSpPr/>
          <p:nvPr/>
        </p:nvSpPr>
        <p:spPr>
          <a:xfrm>
            <a:off x="1955153" y="2227223"/>
            <a:ext cx="823686" cy="794914"/>
          </a:xfrm>
          <a:prstGeom prst="ellipse">
            <a:avLst/>
          </a:prstGeom>
          <a:solidFill>
            <a:srgbClr val="2E75B6"/>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a:t>Faster Customer Turn Around</a:t>
            </a:r>
          </a:p>
        </p:txBody>
      </p:sp>
      <p:sp>
        <p:nvSpPr>
          <p:cNvPr id="18" name="Oval 17">
            <a:extLst>
              <a:ext uri="{FF2B5EF4-FFF2-40B4-BE49-F238E27FC236}">
                <a16:creationId xmlns:a16="http://schemas.microsoft.com/office/drawing/2014/main" id="{91BE7A66-35B8-D083-1BAC-D90ED4F7F8A5}"/>
              </a:ext>
            </a:extLst>
          </p:cNvPr>
          <p:cNvSpPr/>
          <p:nvPr/>
        </p:nvSpPr>
        <p:spPr>
          <a:xfrm>
            <a:off x="2132909" y="3592460"/>
            <a:ext cx="823686" cy="794914"/>
          </a:xfrm>
          <a:prstGeom prst="ellipse">
            <a:avLst/>
          </a:prstGeom>
          <a:solidFill>
            <a:srgbClr val="BF900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a:t>Common  parts across programs</a:t>
            </a:r>
          </a:p>
        </p:txBody>
      </p:sp>
      <p:sp>
        <p:nvSpPr>
          <p:cNvPr id="19" name="Oval 18">
            <a:extLst>
              <a:ext uri="{FF2B5EF4-FFF2-40B4-BE49-F238E27FC236}">
                <a16:creationId xmlns:a16="http://schemas.microsoft.com/office/drawing/2014/main" id="{3ABB0163-D761-A67C-C79C-A5E0D3E886E0}"/>
              </a:ext>
            </a:extLst>
          </p:cNvPr>
          <p:cNvSpPr/>
          <p:nvPr/>
        </p:nvSpPr>
        <p:spPr>
          <a:xfrm>
            <a:off x="9069438" y="3632318"/>
            <a:ext cx="749772" cy="707823"/>
          </a:xfrm>
          <a:prstGeom prst="ellipse">
            <a:avLst/>
          </a:prstGeom>
          <a:gradFill>
            <a:gsLst>
              <a:gs pos="0">
                <a:srgbClr val="4472C4"/>
              </a:gs>
              <a:gs pos="100000">
                <a:srgbClr val="BF9000"/>
              </a:gs>
            </a:gsLst>
            <a:lin ang="5400000" scaled="1"/>
          </a:gradFill>
          <a:ln w="2857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a:t>Reduced HEX sizing</a:t>
            </a:r>
          </a:p>
        </p:txBody>
      </p:sp>
      <p:sp>
        <p:nvSpPr>
          <p:cNvPr id="20" name="Oval 19">
            <a:extLst>
              <a:ext uri="{FF2B5EF4-FFF2-40B4-BE49-F238E27FC236}">
                <a16:creationId xmlns:a16="http://schemas.microsoft.com/office/drawing/2014/main" id="{20E894B9-441E-0155-E7F5-9E8872807920}"/>
              </a:ext>
            </a:extLst>
          </p:cNvPr>
          <p:cNvSpPr/>
          <p:nvPr/>
        </p:nvSpPr>
        <p:spPr>
          <a:xfrm>
            <a:off x="2950855" y="1566460"/>
            <a:ext cx="823686" cy="794914"/>
          </a:xfrm>
          <a:prstGeom prst="ellipse">
            <a:avLst/>
          </a:prstGeom>
          <a:solidFill>
            <a:srgbClr val="7C7C7C"/>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a:t>More room for B to C  sales points</a:t>
            </a:r>
          </a:p>
        </p:txBody>
      </p:sp>
      <p:sp>
        <p:nvSpPr>
          <p:cNvPr id="22" name="Oval 21">
            <a:extLst>
              <a:ext uri="{FF2B5EF4-FFF2-40B4-BE49-F238E27FC236}">
                <a16:creationId xmlns:a16="http://schemas.microsoft.com/office/drawing/2014/main" id="{7AB0A2FF-5611-49D7-2762-54782E3A3A21}"/>
              </a:ext>
            </a:extLst>
          </p:cNvPr>
          <p:cNvSpPr/>
          <p:nvPr/>
        </p:nvSpPr>
        <p:spPr>
          <a:xfrm>
            <a:off x="8063508" y="5989866"/>
            <a:ext cx="749772" cy="707823"/>
          </a:xfrm>
          <a:prstGeom prst="ellipse">
            <a:avLst/>
          </a:prstGeom>
          <a:solidFill>
            <a:srgbClr val="4472C4"/>
          </a:solidFill>
          <a:ln w="2857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t>Product lasts full life cycle</a:t>
            </a:r>
          </a:p>
        </p:txBody>
      </p:sp>
      <p:sp>
        <p:nvSpPr>
          <p:cNvPr id="57" name="Oval 56">
            <a:extLst>
              <a:ext uri="{FF2B5EF4-FFF2-40B4-BE49-F238E27FC236}">
                <a16:creationId xmlns:a16="http://schemas.microsoft.com/office/drawing/2014/main" id="{03AB2E95-5883-637B-C672-2D4AE7A8B167}"/>
              </a:ext>
            </a:extLst>
          </p:cNvPr>
          <p:cNvSpPr/>
          <p:nvPr/>
        </p:nvSpPr>
        <p:spPr>
          <a:xfrm>
            <a:off x="3613069" y="845211"/>
            <a:ext cx="823686" cy="794914"/>
          </a:xfrm>
          <a:prstGeom prst="ellipse">
            <a:avLst/>
          </a:prstGeom>
          <a:solidFill>
            <a:srgbClr val="7C7C7C"/>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a:t>Interface to other systems</a:t>
            </a:r>
          </a:p>
        </p:txBody>
      </p:sp>
      <p:cxnSp>
        <p:nvCxnSpPr>
          <p:cNvPr id="60" name="Straight Connector 59">
            <a:extLst>
              <a:ext uri="{FF2B5EF4-FFF2-40B4-BE49-F238E27FC236}">
                <a16:creationId xmlns:a16="http://schemas.microsoft.com/office/drawing/2014/main" id="{9061F5D2-03E5-882D-48F0-F3E1AB18CAFF}"/>
              </a:ext>
            </a:extLst>
          </p:cNvPr>
          <p:cNvCxnSpPr>
            <a:cxnSpLocks/>
            <a:stCxn id="11" idx="1"/>
            <a:endCxn id="57" idx="6"/>
          </p:cNvCxnSpPr>
          <p:nvPr/>
        </p:nvCxnSpPr>
        <p:spPr>
          <a:xfrm flipH="1" flipV="1">
            <a:off x="4436755" y="1242668"/>
            <a:ext cx="181716" cy="1409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035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20"/>
                                        </p:tgtEl>
                                      </p:cBhvr>
                                    </p:animEffect>
                                    <p:set>
                                      <p:cBhvr>
                                        <p:cTn id="7" dur="1" fill="hold">
                                          <p:stCondLst>
                                            <p:cond delay="999"/>
                                          </p:stCondLst>
                                        </p:cTn>
                                        <p:tgtEl>
                                          <p:spTgt spid="2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51"/>
                                        </p:tgtEl>
                                      </p:cBhvr>
                                    </p:animEffect>
                                    <p:set>
                                      <p:cBhvr>
                                        <p:cTn id="10" dur="1" fill="hold">
                                          <p:stCondLst>
                                            <p:cond delay="999"/>
                                          </p:stCondLst>
                                        </p:cTn>
                                        <p:tgtEl>
                                          <p:spTgt spid="5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17"/>
                                        </p:tgtEl>
                                      </p:cBhvr>
                                    </p:animEffect>
                                    <p:set>
                                      <p:cBhvr>
                                        <p:cTn id="13" dur="1" fill="hold">
                                          <p:stCondLst>
                                            <p:cond delay="999"/>
                                          </p:stCondLst>
                                        </p:cTn>
                                        <p:tgtEl>
                                          <p:spTgt spid="1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18"/>
                                        </p:tgtEl>
                                      </p:cBhvr>
                                    </p:animEffect>
                                    <p:set>
                                      <p:cBhvr>
                                        <p:cTn id="16" dur="1" fill="hold">
                                          <p:stCondLst>
                                            <p:cond delay="999"/>
                                          </p:stCondLst>
                                        </p:cTn>
                                        <p:tgtEl>
                                          <p:spTgt spid="18"/>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000"/>
                                        <p:tgtEl>
                                          <p:spTgt spid="48"/>
                                        </p:tgtEl>
                                      </p:cBhvr>
                                    </p:animEffect>
                                    <p:set>
                                      <p:cBhvr>
                                        <p:cTn id="19" dur="1" fill="hold">
                                          <p:stCondLst>
                                            <p:cond delay="999"/>
                                          </p:stCondLst>
                                        </p:cTn>
                                        <p:tgtEl>
                                          <p:spTgt spid="4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15"/>
                                        </p:tgtEl>
                                      </p:cBhvr>
                                    </p:animEffect>
                                    <p:set>
                                      <p:cBhvr>
                                        <p:cTn id="22" dur="1" fill="hold">
                                          <p:stCondLst>
                                            <p:cond delay="999"/>
                                          </p:stCondLst>
                                        </p:cTn>
                                        <p:tgtEl>
                                          <p:spTgt spid="15"/>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00"/>
                                        <p:tgtEl>
                                          <p:spTgt spid="44"/>
                                        </p:tgtEl>
                                      </p:cBhvr>
                                    </p:animEffect>
                                    <p:set>
                                      <p:cBhvr>
                                        <p:cTn id="25" dur="1" fill="hold">
                                          <p:stCondLst>
                                            <p:cond delay="999"/>
                                          </p:stCondLst>
                                        </p:cTn>
                                        <p:tgtEl>
                                          <p:spTgt spid="44"/>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1000"/>
                                        <p:tgtEl>
                                          <p:spTgt spid="14"/>
                                        </p:tgtEl>
                                      </p:cBhvr>
                                    </p:animEffect>
                                    <p:set>
                                      <p:cBhvr>
                                        <p:cTn id="28" dur="1" fill="hold">
                                          <p:stCondLst>
                                            <p:cond delay="999"/>
                                          </p:stCondLst>
                                        </p:cTn>
                                        <p:tgtEl>
                                          <p:spTgt spid="14"/>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1000"/>
                                        <p:tgtEl>
                                          <p:spTgt spid="41"/>
                                        </p:tgtEl>
                                      </p:cBhvr>
                                    </p:animEffect>
                                    <p:set>
                                      <p:cBhvr>
                                        <p:cTn id="31" dur="1" fill="hold">
                                          <p:stCondLst>
                                            <p:cond delay="999"/>
                                          </p:stCondLst>
                                        </p:cTn>
                                        <p:tgtEl>
                                          <p:spTgt spid="41"/>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1000"/>
                                        <p:tgtEl>
                                          <p:spTgt spid="39"/>
                                        </p:tgtEl>
                                      </p:cBhvr>
                                    </p:animEffect>
                                    <p:set>
                                      <p:cBhvr>
                                        <p:cTn id="34" dur="1" fill="hold">
                                          <p:stCondLst>
                                            <p:cond delay="999"/>
                                          </p:stCondLst>
                                        </p:cTn>
                                        <p:tgtEl>
                                          <p:spTgt spid="39"/>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1000"/>
                                        <p:tgtEl>
                                          <p:spTgt spid="35"/>
                                        </p:tgtEl>
                                      </p:cBhvr>
                                    </p:animEffect>
                                    <p:set>
                                      <p:cBhvr>
                                        <p:cTn id="37" dur="1" fill="hold">
                                          <p:stCondLst>
                                            <p:cond delay="999"/>
                                          </p:stCondLst>
                                        </p:cTn>
                                        <p:tgtEl>
                                          <p:spTgt spid="35"/>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00"/>
                                        <p:tgtEl>
                                          <p:spTgt spid="22"/>
                                        </p:tgtEl>
                                      </p:cBhvr>
                                    </p:animEffect>
                                    <p:set>
                                      <p:cBhvr>
                                        <p:cTn id="40" dur="1" fill="hold">
                                          <p:stCondLst>
                                            <p:cond delay="999"/>
                                          </p:stCondLst>
                                        </p:cTn>
                                        <p:tgtEl>
                                          <p:spTgt spid="22"/>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1000"/>
                                        <p:tgtEl>
                                          <p:spTgt spid="19"/>
                                        </p:tgtEl>
                                      </p:cBhvr>
                                    </p:animEffect>
                                    <p:set>
                                      <p:cBhvr>
                                        <p:cTn id="43" dur="1" fill="hold">
                                          <p:stCondLst>
                                            <p:cond delay="999"/>
                                          </p:stCondLst>
                                        </p:cTn>
                                        <p:tgtEl>
                                          <p:spTgt spid="19"/>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1000"/>
                                        <p:tgtEl>
                                          <p:spTgt spid="32"/>
                                        </p:tgtEl>
                                      </p:cBhvr>
                                    </p:animEffect>
                                    <p:set>
                                      <p:cBhvr>
                                        <p:cTn id="46" dur="1" fill="hold">
                                          <p:stCondLst>
                                            <p:cond delay="999"/>
                                          </p:stCondLst>
                                        </p:cTn>
                                        <p:tgtEl>
                                          <p:spTgt spid="32"/>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1000"/>
                                        <p:tgtEl>
                                          <p:spTgt spid="29"/>
                                        </p:tgtEl>
                                      </p:cBhvr>
                                    </p:animEffect>
                                    <p:set>
                                      <p:cBhvr>
                                        <p:cTn id="49" dur="1" fill="hold">
                                          <p:stCondLst>
                                            <p:cond delay="999"/>
                                          </p:stCondLst>
                                        </p:cTn>
                                        <p:tgtEl>
                                          <p:spTgt spid="29"/>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1000"/>
                                        <p:tgtEl>
                                          <p:spTgt spid="25"/>
                                        </p:tgtEl>
                                      </p:cBhvr>
                                    </p:animEffect>
                                    <p:set>
                                      <p:cBhvr>
                                        <p:cTn id="52" dur="1" fill="hold">
                                          <p:stCondLst>
                                            <p:cond delay="999"/>
                                          </p:stCondLst>
                                        </p:cTn>
                                        <p:tgtEl>
                                          <p:spTgt spid="25"/>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1000"/>
                                        <p:tgtEl>
                                          <p:spTgt spid="3"/>
                                        </p:tgtEl>
                                      </p:cBhvr>
                                    </p:animEffect>
                                    <p:set>
                                      <p:cBhvr>
                                        <p:cTn id="55" dur="1" fill="hold">
                                          <p:stCondLst>
                                            <p:cond delay="999"/>
                                          </p:stCondLst>
                                        </p:cTn>
                                        <p:tgtEl>
                                          <p:spTgt spid="3"/>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1000"/>
                                        <p:tgtEl>
                                          <p:spTgt spid="24"/>
                                        </p:tgtEl>
                                      </p:cBhvr>
                                    </p:animEffect>
                                    <p:set>
                                      <p:cBhvr>
                                        <p:cTn id="58" dur="1" fill="hold">
                                          <p:stCondLst>
                                            <p:cond delay="999"/>
                                          </p:stCondLst>
                                        </p:cTn>
                                        <p:tgtEl>
                                          <p:spTgt spid="24"/>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1000"/>
                                        <p:tgtEl>
                                          <p:spTgt spid="53"/>
                                        </p:tgtEl>
                                      </p:cBhvr>
                                    </p:animEffect>
                                    <p:set>
                                      <p:cBhvr>
                                        <p:cTn id="61" dur="1" fill="hold">
                                          <p:stCondLst>
                                            <p:cond delay="999"/>
                                          </p:stCondLst>
                                        </p:cTn>
                                        <p:tgtEl>
                                          <p:spTgt spid="53"/>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1000"/>
                                        <p:tgtEl>
                                          <p:spTgt spid="57"/>
                                        </p:tgtEl>
                                      </p:cBhvr>
                                    </p:animEffect>
                                    <p:set>
                                      <p:cBhvr>
                                        <p:cTn id="64" dur="1" fill="hold">
                                          <p:stCondLst>
                                            <p:cond delay="999"/>
                                          </p:stCondLst>
                                        </p:cTn>
                                        <p:tgtEl>
                                          <p:spTgt spid="57"/>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1000"/>
                                        <p:tgtEl>
                                          <p:spTgt spid="60"/>
                                        </p:tgtEl>
                                      </p:cBhvr>
                                    </p:animEffect>
                                    <p:set>
                                      <p:cBhvr>
                                        <p:cTn id="67" dur="1" fill="hold">
                                          <p:stCondLst>
                                            <p:cond delay="99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7" grpId="0" animBg="1"/>
      <p:bldP spid="18" grpId="0" animBg="1"/>
      <p:bldP spid="19" grpId="0" animBg="1"/>
      <p:bldP spid="20" grpId="0" animBg="1"/>
      <p:bldP spid="22" grpId="0" animBg="1"/>
      <p:bldP spid="5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61D61-6317-7E8B-8E41-DB64B615C9CF}"/>
            </a:ext>
          </a:extLst>
        </p:cNvPr>
        <p:cNvGrpSpPr/>
        <p:nvPr/>
      </p:nvGrpSpPr>
      <p:grpSpPr>
        <a:xfrm>
          <a:off x="0" y="0"/>
          <a:ext cx="0" cy="0"/>
          <a:chOff x="0" y="0"/>
          <a:chExt cx="0" cy="0"/>
        </a:xfrm>
      </p:grpSpPr>
      <p:pic>
        <p:nvPicPr>
          <p:cNvPr id="51" name="Picture 50">
            <a:extLst>
              <a:ext uri="{FF2B5EF4-FFF2-40B4-BE49-F238E27FC236}">
                <a16:creationId xmlns:a16="http://schemas.microsoft.com/office/drawing/2014/main" id="{F12C9C75-15CF-DF8F-88B6-2515ABD8504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477220" y="1400516"/>
            <a:ext cx="5171429" cy="5171429"/>
          </a:xfrm>
          <a:prstGeom prst="rect">
            <a:avLst/>
          </a:prstGeom>
        </p:spPr>
      </p:pic>
      <p:sp>
        <p:nvSpPr>
          <p:cNvPr id="54" name="TextBox 53">
            <a:extLst>
              <a:ext uri="{FF2B5EF4-FFF2-40B4-BE49-F238E27FC236}">
                <a16:creationId xmlns:a16="http://schemas.microsoft.com/office/drawing/2014/main" id="{E772908A-B758-3C03-40E1-BFA3C4BE85ED}"/>
              </a:ext>
            </a:extLst>
          </p:cNvPr>
          <p:cNvSpPr txBox="1"/>
          <p:nvPr/>
        </p:nvSpPr>
        <p:spPr>
          <a:xfrm>
            <a:off x="153284" y="4192189"/>
            <a:ext cx="2845948" cy="1293971"/>
          </a:xfrm>
          <a:prstGeom prst="roundRect">
            <a:avLst/>
          </a:prstGeom>
          <a:solidFill>
            <a:srgbClr val="BF9000"/>
          </a:solidFill>
          <a:ln w="38100">
            <a:solidFill>
              <a:schemeClr val="tx1"/>
            </a:solidFill>
          </a:ln>
        </p:spPr>
        <p:txBody>
          <a:bodyPr wrap="square" rtlCol="0">
            <a:spAutoFit/>
          </a:bodyPr>
          <a:lstStyle/>
          <a:p>
            <a:pPr marL="285750" indent="-285750">
              <a:buFont typeface="Arial" panose="020B0604020202020204" pitchFamily="34" charset="0"/>
              <a:buChar char="•"/>
            </a:pPr>
            <a:r>
              <a:rPr lang="en-US" sz="1400" b="1">
                <a:solidFill>
                  <a:schemeClr val="bg1"/>
                </a:solidFill>
              </a:rPr>
              <a:t>Flat surfaces/planar designs</a:t>
            </a:r>
          </a:p>
          <a:p>
            <a:pPr marL="285750" indent="-285750">
              <a:buFont typeface="Arial" panose="020B0604020202020204" pitchFamily="34" charset="0"/>
              <a:buChar char="•"/>
            </a:pPr>
            <a:r>
              <a:rPr lang="en-US" sz="1400" b="1">
                <a:solidFill>
                  <a:schemeClr val="bg1"/>
                </a:solidFill>
              </a:rPr>
              <a:t>Simple drop in assembly processes</a:t>
            </a:r>
          </a:p>
          <a:p>
            <a:pPr marL="285750" indent="-285750">
              <a:buFont typeface="Arial" panose="020B0604020202020204" pitchFamily="34" charset="0"/>
              <a:buChar char="•"/>
            </a:pPr>
            <a:r>
              <a:rPr lang="en-US" sz="1400" b="1">
                <a:solidFill>
                  <a:schemeClr val="bg1"/>
                </a:solidFill>
              </a:rPr>
              <a:t>Single pull direction for plastic parts</a:t>
            </a:r>
          </a:p>
        </p:txBody>
      </p:sp>
      <p:sp>
        <p:nvSpPr>
          <p:cNvPr id="3" name="TextBox 2">
            <a:extLst>
              <a:ext uri="{FF2B5EF4-FFF2-40B4-BE49-F238E27FC236}">
                <a16:creationId xmlns:a16="http://schemas.microsoft.com/office/drawing/2014/main" id="{CE9E528F-8147-07E4-A16E-3F0AE154F69D}"/>
              </a:ext>
            </a:extLst>
          </p:cNvPr>
          <p:cNvSpPr txBox="1"/>
          <p:nvPr/>
        </p:nvSpPr>
        <p:spPr>
          <a:xfrm>
            <a:off x="7952834" y="5617897"/>
            <a:ext cx="4088104" cy="1055608"/>
          </a:xfrm>
          <a:prstGeom prst="roundRect">
            <a:avLst/>
          </a:prstGeom>
          <a:solidFill>
            <a:srgbClr val="4472C4"/>
          </a:solidFill>
          <a:ln w="38100">
            <a:solidFill>
              <a:schemeClr val="tx1"/>
            </a:solidFill>
          </a:ln>
        </p:spPr>
        <p:txBody>
          <a:bodyPr wrap="square" rtlCol="0">
            <a:spAutoFit/>
          </a:bodyPr>
          <a:lstStyle/>
          <a:p>
            <a:pPr marL="285750" indent="-285750">
              <a:buFont typeface="Arial" panose="020B0604020202020204" pitchFamily="34" charset="0"/>
              <a:buChar char="•"/>
            </a:pPr>
            <a:r>
              <a:rPr lang="en-US" sz="1400" b="1" dirty="0">
                <a:solidFill>
                  <a:schemeClr val="bg1"/>
                </a:solidFill>
              </a:rPr>
              <a:t>No parting lines on dynamic sealing surfaces</a:t>
            </a:r>
          </a:p>
          <a:p>
            <a:pPr marL="285750" indent="-285750">
              <a:buFont typeface="Arial" panose="020B0604020202020204" pitchFamily="34" charset="0"/>
              <a:buChar char="•"/>
            </a:pPr>
            <a:r>
              <a:rPr lang="en-US" sz="1400" b="1" dirty="0">
                <a:solidFill>
                  <a:schemeClr val="bg1"/>
                </a:solidFill>
              </a:rPr>
              <a:t>Seal robust to wear/material removal</a:t>
            </a:r>
          </a:p>
          <a:p>
            <a:pPr marL="285750" indent="-285750">
              <a:buFont typeface="Arial" panose="020B0604020202020204" pitchFamily="34" charset="0"/>
              <a:buChar char="•"/>
            </a:pPr>
            <a:r>
              <a:rPr lang="en-US" sz="1400" b="1" dirty="0">
                <a:solidFill>
                  <a:schemeClr val="accent4"/>
                </a:solidFill>
              </a:rPr>
              <a:t>De-coupling</a:t>
            </a:r>
            <a:r>
              <a:rPr lang="en-US" sz="1400" b="1" dirty="0">
                <a:solidFill>
                  <a:schemeClr val="bg1"/>
                </a:solidFill>
              </a:rPr>
              <a:t> - only move valving elements that are changing state</a:t>
            </a:r>
          </a:p>
        </p:txBody>
      </p:sp>
      <p:sp>
        <p:nvSpPr>
          <p:cNvPr id="22" name="TextBox 21">
            <a:extLst>
              <a:ext uri="{FF2B5EF4-FFF2-40B4-BE49-F238E27FC236}">
                <a16:creationId xmlns:a16="http://schemas.microsoft.com/office/drawing/2014/main" id="{C3AF4439-DE2E-CD56-7C00-9E2BD3E7884B}"/>
              </a:ext>
            </a:extLst>
          </p:cNvPr>
          <p:cNvSpPr txBox="1"/>
          <p:nvPr/>
        </p:nvSpPr>
        <p:spPr>
          <a:xfrm>
            <a:off x="9305472" y="4214618"/>
            <a:ext cx="2735466" cy="1293971"/>
          </a:xfrm>
          <a:prstGeom prst="roundRect">
            <a:avLst/>
          </a:prstGeom>
          <a:solidFill>
            <a:srgbClr val="4472C4"/>
          </a:solidFill>
          <a:ln w="38100">
            <a:solidFill>
              <a:schemeClr val="tx1"/>
            </a:solidFill>
          </a:ln>
        </p:spPr>
        <p:txBody>
          <a:bodyPr wrap="square" rtlCol="0">
            <a:spAutoFit/>
          </a:bodyPr>
          <a:lstStyle/>
          <a:p>
            <a:pPr marL="285750" indent="-285750">
              <a:buFont typeface="Arial" panose="020B0604020202020204" pitchFamily="34" charset="0"/>
              <a:buChar char="•"/>
            </a:pPr>
            <a:r>
              <a:rPr lang="en-US" sz="1400" b="1" dirty="0">
                <a:solidFill>
                  <a:schemeClr val="accent4"/>
                </a:solidFill>
              </a:rPr>
              <a:t>De-coupling</a:t>
            </a:r>
            <a:r>
              <a:rPr lang="en-US" sz="1400" b="1" dirty="0">
                <a:solidFill>
                  <a:schemeClr val="bg1"/>
                </a:solidFill>
              </a:rPr>
              <a:t> of hot and cold flow channel locations</a:t>
            </a:r>
          </a:p>
          <a:p>
            <a:pPr marL="285750" indent="-285750">
              <a:buFont typeface="Arial" panose="020B0604020202020204" pitchFamily="34" charset="0"/>
              <a:buChar char="•"/>
            </a:pPr>
            <a:r>
              <a:rPr lang="en-US" sz="1400" b="1" dirty="0">
                <a:solidFill>
                  <a:schemeClr val="bg1"/>
                </a:solidFill>
              </a:rPr>
              <a:t>Easily able to integrate thermal insulation barriers – single pull directions</a:t>
            </a:r>
          </a:p>
        </p:txBody>
      </p:sp>
      <p:sp>
        <p:nvSpPr>
          <p:cNvPr id="23" name="TextBox 22">
            <a:extLst>
              <a:ext uri="{FF2B5EF4-FFF2-40B4-BE49-F238E27FC236}">
                <a16:creationId xmlns:a16="http://schemas.microsoft.com/office/drawing/2014/main" id="{4E9D48AA-223F-BD72-3B27-D6EA6C1DE089}"/>
              </a:ext>
            </a:extLst>
          </p:cNvPr>
          <p:cNvSpPr txBox="1"/>
          <p:nvPr/>
        </p:nvSpPr>
        <p:spPr>
          <a:xfrm>
            <a:off x="9305472" y="2467979"/>
            <a:ext cx="2735466" cy="1293971"/>
          </a:xfrm>
          <a:prstGeom prst="roundRect">
            <a:avLst/>
          </a:prstGeom>
          <a:solidFill>
            <a:srgbClr val="4472C4"/>
          </a:solidFill>
          <a:ln w="38100">
            <a:solidFill>
              <a:schemeClr val="tx1"/>
            </a:solidFill>
          </a:ln>
        </p:spPr>
        <p:txBody>
          <a:bodyPr wrap="square" rtlCol="0">
            <a:spAutoFit/>
          </a:bodyPr>
          <a:lstStyle/>
          <a:p>
            <a:pPr marL="285750" indent="-285750">
              <a:buFont typeface="Arial" panose="020B0604020202020204" pitchFamily="34" charset="0"/>
              <a:buChar char="•"/>
            </a:pPr>
            <a:r>
              <a:rPr lang="en-US" sz="1400" b="1">
                <a:solidFill>
                  <a:schemeClr val="bg1"/>
                </a:solidFill>
              </a:rPr>
              <a:t>High overlap</a:t>
            </a:r>
          </a:p>
          <a:p>
            <a:pPr marL="285750" indent="-285750">
              <a:buFont typeface="Arial" panose="020B0604020202020204" pitchFamily="34" charset="0"/>
              <a:buChar char="•"/>
            </a:pPr>
            <a:r>
              <a:rPr lang="en-US" sz="1400" b="1">
                <a:solidFill>
                  <a:schemeClr val="bg1"/>
                </a:solidFill>
              </a:rPr>
              <a:t>Good conformity between surfaces</a:t>
            </a:r>
          </a:p>
          <a:p>
            <a:pPr marL="285750" indent="-285750">
              <a:buFont typeface="Arial" panose="020B0604020202020204" pitchFamily="34" charset="0"/>
              <a:buChar char="•"/>
            </a:pPr>
            <a:r>
              <a:rPr lang="en-US" sz="1400" b="1">
                <a:solidFill>
                  <a:schemeClr val="bg1"/>
                </a:solidFill>
              </a:rPr>
              <a:t>No parting lines at critical seal surface</a:t>
            </a:r>
          </a:p>
        </p:txBody>
      </p:sp>
      <p:sp>
        <p:nvSpPr>
          <p:cNvPr id="24" name="TextBox 23">
            <a:extLst>
              <a:ext uri="{FF2B5EF4-FFF2-40B4-BE49-F238E27FC236}">
                <a16:creationId xmlns:a16="http://schemas.microsoft.com/office/drawing/2014/main" id="{0211E98C-9B7A-E465-F115-F7BC93F06E20}"/>
              </a:ext>
            </a:extLst>
          </p:cNvPr>
          <p:cNvSpPr txBox="1"/>
          <p:nvPr/>
        </p:nvSpPr>
        <p:spPr>
          <a:xfrm>
            <a:off x="8546904" y="1477847"/>
            <a:ext cx="3494034" cy="817245"/>
          </a:xfrm>
          <a:prstGeom prst="roundRect">
            <a:avLst/>
          </a:prstGeom>
          <a:solidFill>
            <a:srgbClr val="4472C4"/>
          </a:solidFill>
          <a:ln w="38100">
            <a:solidFill>
              <a:schemeClr val="tx1"/>
            </a:solidFill>
          </a:ln>
        </p:spPr>
        <p:txBody>
          <a:bodyPr wrap="square" rtlCol="0">
            <a:spAutoFit/>
          </a:bodyPr>
          <a:lstStyle/>
          <a:p>
            <a:pPr marL="285750" indent="-285750">
              <a:buFont typeface="Arial" panose="020B0604020202020204" pitchFamily="34" charset="0"/>
              <a:buChar char="•"/>
            </a:pPr>
            <a:r>
              <a:rPr lang="en-US" sz="1400" b="1">
                <a:solidFill>
                  <a:schemeClr val="bg1"/>
                </a:solidFill>
              </a:rPr>
              <a:t>High area gain</a:t>
            </a:r>
          </a:p>
          <a:p>
            <a:pPr marL="285750" indent="-285750">
              <a:buFont typeface="Arial" panose="020B0604020202020204" pitchFamily="34" charset="0"/>
              <a:buChar char="•"/>
            </a:pPr>
            <a:r>
              <a:rPr lang="en-US" sz="1400" b="1">
                <a:solidFill>
                  <a:schemeClr val="bg1"/>
                </a:solidFill>
              </a:rPr>
              <a:t>Easy to sculpt flow paths – stacked planar plates</a:t>
            </a:r>
          </a:p>
        </p:txBody>
      </p:sp>
      <p:sp>
        <p:nvSpPr>
          <p:cNvPr id="25" name="TextBox 24">
            <a:extLst>
              <a:ext uri="{FF2B5EF4-FFF2-40B4-BE49-F238E27FC236}">
                <a16:creationId xmlns:a16="http://schemas.microsoft.com/office/drawing/2014/main" id="{CB794ECF-0F82-AAEC-0D98-6FF86F92E73C}"/>
              </a:ext>
            </a:extLst>
          </p:cNvPr>
          <p:cNvSpPr txBox="1"/>
          <p:nvPr/>
        </p:nvSpPr>
        <p:spPr>
          <a:xfrm>
            <a:off x="153284" y="5767069"/>
            <a:ext cx="4175314" cy="578882"/>
          </a:xfrm>
          <a:prstGeom prst="roundRect">
            <a:avLst/>
          </a:prstGeom>
          <a:solidFill>
            <a:srgbClr val="BF9000"/>
          </a:solidFill>
          <a:ln w="38100">
            <a:solidFill>
              <a:schemeClr val="tx1"/>
            </a:solidFill>
          </a:ln>
        </p:spPr>
        <p:txBody>
          <a:bodyPr wrap="square" rtlCol="0">
            <a:spAutoFit/>
          </a:bodyPr>
          <a:lstStyle/>
          <a:p>
            <a:pPr marL="285750" indent="-285750">
              <a:buFont typeface="Arial" panose="020B0604020202020204" pitchFamily="34" charset="0"/>
              <a:buChar char="•"/>
            </a:pPr>
            <a:r>
              <a:rPr lang="en-US" sz="1400" b="1" dirty="0">
                <a:solidFill>
                  <a:schemeClr val="accent4"/>
                </a:solidFill>
              </a:rPr>
              <a:t>De-coupling</a:t>
            </a:r>
            <a:r>
              <a:rPr lang="en-US" sz="1400" b="1" dirty="0">
                <a:solidFill>
                  <a:schemeClr val="bg1"/>
                </a:solidFill>
              </a:rPr>
              <a:t> - only move valving elements that are changing state</a:t>
            </a:r>
          </a:p>
        </p:txBody>
      </p:sp>
      <p:sp>
        <p:nvSpPr>
          <p:cNvPr id="26" name="TextBox 25">
            <a:extLst>
              <a:ext uri="{FF2B5EF4-FFF2-40B4-BE49-F238E27FC236}">
                <a16:creationId xmlns:a16="http://schemas.microsoft.com/office/drawing/2014/main" id="{BE6FADC7-4915-D9F5-330C-59112A7C0705}"/>
              </a:ext>
            </a:extLst>
          </p:cNvPr>
          <p:cNvSpPr txBox="1"/>
          <p:nvPr/>
        </p:nvSpPr>
        <p:spPr>
          <a:xfrm>
            <a:off x="161443" y="2490491"/>
            <a:ext cx="2853954" cy="1293971"/>
          </a:xfrm>
          <a:prstGeom prst="roundRect">
            <a:avLst/>
          </a:prstGeom>
          <a:solidFill>
            <a:srgbClr val="156082"/>
          </a:solidFill>
          <a:ln w="38100">
            <a:solidFill>
              <a:schemeClr val="tx1"/>
            </a:solidFill>
          </a:ln>
        </p:spPr>
        <p:txBody>
          <a:bodyPr wrap="square" rtlCol="0">
            <a:spAutoFit/>
          </a:bodyPr>
          <a:lstStyle/>
          <a:p>
            <a:pPr marL="285750" indent="-285750">
              <a:buFont typeface="Arial" panose="020B0604020202020204" pitchFamily="34" charset="0"/>
              <a:buChar char="•"/>
            </a:pPr>
            <a:r>
              <a:rPr lang="en-US" sz="1400" b="1" dirty="0">
                <a:solidFill>
                  <a:schemeClr val="accent4"/>
                </a:solidFill>
              </a:rPr>
              <a:t>De-coupling </a:t>
            </a:r>
            <a:r>
              <a:rPr lang="en-US" sz="1400" b="1" dirty="0">
                <a:solidFill>
                  <a:schemeClr val="bg1"/>
                </a:solidFill>
              </a:rPr>
              <a:t>- only move valving elements that are changing state </a:t>
            </a:r>
          </a:p>
          <a:p>
            <a:pPr marL="285750" indent="-285750">
              <a:buFont typeface="Arial" panose="020B0604020202020204" pitchFamily="34" charset="0"/>
              <a:buChar char="•"/>
            </a:pPr>
            <a:r>
              <a:rPr lang="en-US" sz="1400" b="1" dirty="0">
                <a:solidFill>
                  <a:schemeClr val="bg1"/>
                </a:solidFill>
              </a:rPr>
              <a:t>Planar plates for connecting individual valve functions</a:t>
            </a:r>
          </a:p>
        </p:txBody>
      </p:sp>
      <p:sp>
        <p:nvSpPr>
          <p:cNvPr id="27" name="TextBox 26">
            <a:extLst>
              <a:ext uri="{FF2B5EF4-FFF2-40B4-BE49-F238E27FC236}">
                <a16:creationId xmlns:a16="http://schemas.microsoft.com/office/drawing/2014/main" id="{DB8BC1AA-DA16-067A-9624-4646940F8809}"/>
              </a:ext>
            </a:extLst>
          </p:cNvPr>
          <p:cNvSpPr txBox="1"/>
          <p:nvPr/>
        </p:nvSpPr>
        <p:spPr>
          <a:xfrm>
            <a:off x="161443" y="1480465"/>
            <a:ext cx="3962480" cy="817245"/>
          </a:xfrm>
          <a:prstGeom prst="roundRect">
            <a:avLst/>
          </a:prstGeom>
          <a:solidFill>
            <a:srgbClr val="7C7C7C"/>
          </a:solidFill>
          <a:ln w="38100">
            <a:solidFill>
              <a:schemeClr val="tx1"/>
            </a:solidFill>
          </a:ln>
        </p:spPr>
        <p:txBody>
          <a:bodyPr wrap="square" rtlCol="0">
            <a:spAutoFit/>
          </a:bodyPr>
          <a:lstStyle/>
          <a:p>
            <a:pPr marL="285750" indent="-285750">
              <a:buFont typeface="Arial" panose="020B0604020202020204" pitchFamily="34" charset="0"/>
              <a:buChar char="•"/>
            </a:pPr>
            <a:r>
              <a:rPr lang="en-US" sz="1400" b="1" dirty="0">
                <a:solidFill>
                  <a:schemeClr val="accent4"/>
                </a:solidFill>
              </a:rPr>
              <a:t>De-couple</a:t>
            </a:r>
            <a:r>
              <a:rPr lang="en-US" sz="1400" b="1" dirty="0">
                <a:solidFill>
                  <a:schemeClr val="bg1"/>
                </a:solidFill>
              </a:rPr>
              <a:t> valve elements for optimal placement within manifold</a:t>
            </a:r>
          </a:p>
          <a:p>
            <a:pPr marL="285750" indent="-285750">
              <a:buFont typeface="Arial" panose="020B0604020202020204" pitchFamily="34" charset="0"/>
              <a:buChar char="•"/>
            </a:pPr>
            <a:r>
              <a:rPr lang="en-US" sz="1400" b="1" dirty="0">
                <a:solidFill>
                  <a:schemeClr val="bg1"/>
                </a:solidFill>
              </a:rPr>
              <a:t>High utilization of flow paths across planes</a:t>
            </a:r>
          </a:p>
        </p:txBody>
      </p:sp>
      <p:sp>
        <p:nvSpPr>
          <p:cNvPr id="28" name="Arrow: Right 27">
            <a:extLst>
              <a:ext uri="{FF2B5EF4-FFF2-40B4-BE49-F238E27FC236}">
                <a16:creationId xmlns:a16="http://schemas.microsoft.com/office/drawing/2014/main" id="{6070B994-A92A-6C53-A959-599E77E91DDA}"/>
              </a:ext>
            </a:extLst>
          </p:cNvPr>
          <p:cNvSpPr/>
          <p:nvPr/>
        </p:nvSpPr>
        <p:spPr>
          <a:xfrm flipH="1">
            <a:off x="4025275" y="1666234"/>
            <a:ext cx="411480" cy="440469"/>
          </a:xfrm>
          <a:prstGeom prst="rightArrow">
            <a:avLst/>
          </a:prstGeom>
          <a:solidFill>
            <a:srgbClr val="7C7C7C"/>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E930A606-3933-EB98-EB63-AEB2877BA076}"/>
              </a:ext>
            </a:extLst>
          </p:cNvPr>
          <p:cNvSpPr/>
          <p:nvPr/>
        </p:nvSpPr>
        <p:spPr>
          <a:xfrm flipH="1">
            <a:off x="2850691" y="2940451"/>
            <a:ext cx="411480" cy="440469"/>
          </a:xfrm>
          <a:prstGeom prst="rightArrow">
            <a:avLst/>
          </a:prstGeom>
          <a:solidFill>
            <a:srgbClr val="156082"/>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9517CD3A-1C28-EC19-E7AB-CCF3007664D5}"/>
              </a:ext>
            </a:extLst>
          </p:cNvPr>
          <p:cNvSpPr/>
          <p:nvPr/>
        </p:nvSpPr>
        <p:spPr>
          <a:xfrm flipH="1">
            <a:off x="2862132" y="4683859"/>
            <a:ext cx="411480" cy="440469"/>
          </a:xfrm>
          <a:prstGeom prst="rightArrow">
            <a:avLst/>
          </a:prstGeom>
          <a:solidFill>
            <a:srgbClr val="BF900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854AB22B-D2CC-97AA-4E31-45CFC40632CA}"/>
              </a:ext>
            </a:extLst>
          </p:cNvPr>
          <p:cNvSpPr/>
          <p:nvPr/>
        </p:nvSpPr>
        <p:spPr>
          <a:xfrm flipH="1">
            <a:off x="4176568" y="5863207"/>
            <a:ext cx="411480" cy="440469"/>
          </a:xfrm>
          <a:prstGeom prst="rightArrow">
            <a:avLst/>
          </a:prstGeom>
          <a:solidFill>
            <a:srgbClr val="BF900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39B4ACB8-F138-6AF7-68F9-4E8477B0C437}"/>
              </a:ext>
            </a:extLst>
          </p:cNvPr>
          <p:cNvSpPr/>
          <p:nvPr/>
        </p:nvSpPr>
        <p:spPr>
          <a:xfrm rot="10800000" flipH="1">
            <a:off x="7621640" y="5925466"/>
            <a:ext cx="411480" cy="440469"/>
          </a:xfrm>
          <a:prstGeom prst="rightArrow">
            <a:avLst/>
          </a:prstGeom>
          <a:solidFill>
            <a:srgbClr val="4472C4"/>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D16423F9-AFF7-407A-0EDF-A7BB6FEEDEAB}"/>
              </a:ext>
            </a:extLst>
          </p:cNvPr>
          <p:cNvSpPr/>
          <p:nvPr/>
        </p:nvSpPr>
        <p:spPr>
          <a:xfrm rot="10800000" flipH="1">
            <a:off x="8918388" y="4641368"/>
            <a:ext cx="411480" cy="440469"/>
          </a:xfrm>
          <a:prstGeom prst="rightArrow">
            <a:avLst/>
          </a:prstGeom>
          <a:solidFill>
            <a:srgbClr val="4472C4"/>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FE9A3035-9786-15BE-70CE-D26FB4438B44}"/>
              </a:ext>
            </a:extLst>
          </p:cNvPr>
          <p:cNvSpPr/>
          <p:nvPr/>
        </p:nvSpPr>
        <p:spPr>
          <a:xfrm rot="10800000" flipH="1">
            <a:off x="8909792" y="2857872"/>
            <a:ext cx="411480" cy="440469"/>
          </a:xfrm>
          <a:prstGeom prst="rightArrow">
            <a:avLst/>
          </a:prstGeom>
          <a:solidFill>
            <a:srgbClr val="4472C4"/>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EA096BDB-B7F2-ECC5-8453-2D31E8513D04}"/>
              </a:ext>
            </a:extLst>
          </p:cNvPr>
          <p:cNvSpPr/>
          <p:nvPr/>
        </p:nvSpPr>
        <p:spPr>
          <a:xfrm rot="10800000" flipH="1">
            <a:off x="7652697" y="1685877"/>
            <a:ext cx="995951" cy="440469"/>
          </a:xfrm>
          <a:prstGeom prst="rightArrow">
            <a:avLst/>
          </a:prstGeom>
          <a:solidFill>
            <a:srgbClr val="4472C4"/>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42D69973-81ED-A15B-D8EF-4466F3FD7A82}"/>
              </a:ext>
            </a:extLst>
          </p:cNvPr>
          <p:cNvSpPr>
            <a:spLocks noGrp="1"/>
          </p:cNvSpPr>
          <p:nvPr>
            <p:ph type="body" sz="quarter" idx="13"/>
          </p:nvPr>
        </p:nvSpPr>
        <p:spPr/>
        <p:txBody>
          <a:bodyPr/>
          <a:lstStyle/>
          <a:p>
            <a:r>
              <a:rPr lang="en-US"/>
              <a:t>Solution Direction</a:t>
            </a:r>
          </a:p>
        </p:txBody>
      </p:sp>
      <p:sp>
        <p:nvSpPr>
          <p:cNvPr id="4" name="Slide Number Placeholder 3">
            <a:extLst>
              <a:ext uri="{FF2B5EF4-FFF2-40B4-BE49-F238E27FC236}">
                <a16:creationId xmlns:a16="http://schemas.microsoft.com/office/drawing/2014/main" id="{9BE946D4-299F-4822-5AEB-5CFA83C3409D}"/>
              </a:ext>
            </a:extLst>
          </p:cNvPr>
          <p:cNvSpPr>
            <a:spLocks noGrp="1"/>
          </p:cNvSpPr>
          <p:nvPr>
            <p:ph type="sldNum" sz="quarter" idx="11"/>
          </p:nvPr>
        </p:nvSpPr>
        <p:spPr>
          <a:xfrm>
            <a:off x="9387840" y="6509463"/>
            <a:ext cx="2743200" cy="327910"/>
          </a:xfrm>
        </p:spPr>
        <p:txBody>
          <a:bodyPr/>
          <a:lstStyle/>
          <a:p>
            <a:pPr>
              <a:defRPr/>
            </a:pPr>
            <a:fld id="{35042C6F-1602-F743-B8DE-EAF7671583B8}" type="slidenum">
              <a:rPr lang="en-US" smtClean="0"/>
              <a:pPr>
                <a:defRPr/>
              </a:pPr>
              <a:t>13</a:t>
            </a:fld>
            <a:endParaRPr lang="en-US" dirty="0"/>
          </a:p>
        </p:txBody>
      </p:sp>
      <p:sp>
        <p:nvSpPr>
          <p:cNvPr id="5" name="Title 4">
            <a:extLst>
              <a:ext uri="{FF2B5EF4-FFF2-40B4-BE49-F238E27FC236}">
                <a16:creationId xmlns:a16="http://schemas.microsoft.com/office/drawing/2014/main" id="{9A8D5300-40D7-0522-0819-DBCC7C80523E}"/>
              </a:ext>
            </a:extLst>
          </p:cNvPr>
          <p:cNvSpPr>
            <a:spLocks noGrp="1"/>
          </p:cNvSpPr>
          <p:nvPr>
            <p:ph type="ctrTitle"/>
          </p:nvPr>
        </p:nvSpPr>
        <p:spPr/>
        <p:txBody>
          <a:bodyPr lIns="91440" tIns="45720" rIns="91440" bIns="45720" anchor="t"/>
          <a:lstStyle/>
          <a:p>
            <a:r>
              <a:rPr lang="en-US">
                <a:latin typeface="Averta"/>
              </a:rPr>
              <a:t>Formation of development strategy</a:t>
            </a:r>
            <a:endParaRPr lang="en-US"/>
          </a:p>
        </p:txBody>
      </p:sp>
      <p:sp>
        <p:nvSpPr>
          <p:cNvPr id="6" name="Oval 5">
            <a:extLst>
              <a:ext uri="{FF2B5EF4-FFF2-40B4-BE49-F238E27FC236}">
                <a16:creationId xmlns:a16="http://schemas.microsoft.com/office/drawing/2014/main" id="{1F9C0206-428C-0DCB-A111-19BBC26775D4}"/>
              </a:ext>
            </a:extLst>
          </p:cNvPr>
          <p:cNvSpPr/>
          <p:nvPr/>
        </p:nvSpPr>
        <p:spPr>
          <a:xfrm>
            <a:off x="3163461" y="2426277"/>
            <a:ext cx="1485900" cy="1422400"/>
          </a:xfrm>
          <a:prstGeom prst="ellipse">
            <a:avLst/>
          </a:prstGeom>
          <a:solidFill>
            <a:srgbClr val="15608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Flexible to Circuit Layouts</a:t>
            </a:r>
          </a:p>
        </p:txBody>
      </p:sp>
      <p:sp>
        <p:nvSpPr>
          <p:cNvPr id="7" name="Oval 6">
            <a:extLst>
              <a:ext uri="{FF2B5EF4-FFF2-40B4-BE49-F238E27FC236}">
                <a16:creationId xmlns:a16="http://schemas.microsoft.com/office/drawing/2014/main" id="{4F437833-46EA-D6DE-8453-FD4BAE770AED}"/>
              </a:ext>
            </a:extLst>
          </p:cNvPr>
          <p:cNvSpPr/>
          <p:nvPr/>
        </p:nvSpPr>
        <p:spPr>
          <a:xfrm>
            <a:off x="6208683" y="1175951"/>
            <a:ext cx="1485900" cy="1422400"/>
          </a:xfrm>
          <a:prstGeom prst="ellipse">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Low Pressure Drop</a:t>
            </a:r>
          </a:p>
        </p:txBody>
      </p:sp>
      <p:sp>
        <p:nvSpPr>
          <p:cNvPr id="9" name="Oval 8">
            <a:extLst>
              <a:ext uri="{FF2B5EF4-FFF2-40B4-BE49-F238E27FC236}">
                <a16:creationId xmlns:a16="http://schemas.microsoft.com/office/drawing/2014/main" id="{3F72AE6B-EDAA-80B6-1AE3-E9F16DA83982}"/>
              </a:ext>
            </a:extLst>
          </p:cNvPr>
          <p:cNvSpPr/>
          <p:nvPr/>
        </p:nvSpPr>
        <p:spPr>
          <a:xfrm>
            <a:off x="7439692" y="2403765"/>
            <a:ext cx="1485900" cy="1422400"/>
          </a:xfrm>
          <a:prstGeom prst="ellipse">
            <a:avLst/>
          </a:prstGeom>
          <a:solidFill>
            <a:srgbClr val="4472C4"/>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Low Leakage</a:t>
            </a:r>
          </a:p>
        </p:txBody>
      </p:sp>
      <p:sp>
        <p:nvSpPr>
          <p:cNvPr id="10" name="Oval 9">
            <a:extLst>
              <a:ext uri="{FF2B5EF4-FFF2-40B4-BE49-F238E27FC236}">
                <a16:creationId xmlns:a16="http://schemas.microsoft.com/office/drawing/2014/main" id="{2A335211-7F93-3185-81E0-D791FDEAE254}"/>
              </a:ext>
            </a:extLst>
          </p:cNvPr>
          <p:cNvSpPr/>
          <p:nvPr/>
        </p:nvSpPr>
        <p:spPr>
          <a:xfrm>
            <a:off x="4436755" y="5365683"/>
            <a:ext cx="1485900" cy="1422400"/>
          </a:xfrm>
          <a:prstGeom prst="ellipse">
            <a:avLst/>
          </a:prstGeom>
          <a:solidFill>
            <a:schemeClr val="accent4">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t>Maximize Functions per Actuator</a:t>
            </a:r>
          </a:p>
        </p:txBody>
      </p:sp>
      <p:sp>
        <p:nvSpPr>
          <p:cNvPr id="11" name="Oval 10">
            <a:extLst>
              <a:ext uri="{FF2B5EF4-FFF2-40B4-BE49-F238E27FC236}">
                <a16:creationId xmlns:a16="http://schemas.microsoft.com/office/drawing/2014/main" id="{471B570C-D8C1-2E1A-068A-F35A49060427}"/>
              </a:ext>
            </a:extLst>
          </p:cNvPr>
          <p:cNvSpPr/>
          <p:nvPr/>
        </p:nvSpPr>
        <p:spPr>
          <a:xfrm>
            <a:off x="4400866" y="1175270"/>
            <a:ext cx="1485900" cy="1422400"/>
          </a:xfrm>
          <a:prstGeom prst="ellipse">
            <a:avLst/>
          </a:prstGeom>
          <a:solidFill>
            <a:schemeClr val="accent3">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t>Minimizes Space-claim</a:t>
            </a:r>
          </a:p>
        </p:txBody>
      </p:sp>
      <p:sp>
        <p:nvSpPr>
          <p:cNvPr id="12" name="Oval 11">
            <a:extLst>
              <a:ext uri="{FF2B5EF4-FFF2-40B4-BE49-F238E27FC236}">
                <a16:creationId xmlns:a16="http://schemas.microsoft.com/office/drawing/2014/main" id="{4F28E6D0-6255-1F64-D780-581C6D195ED6}"/>
              </a:ext>
            </a:extLst>
          </p:cNvPr>
          <p:cNvSpPr/>
          <p:nvPr/>
        </p:nvSpPr>
        <p:spPr>
          <a:xfrm>
            <a:off x="7434861" y="4127975"/>
            <a:ext cx="1485900" cy="1422400"/>
          </a:xfrm>
          <a:prstGeom prst="ellipse">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Low Thermal Losses</a:t>
            </a:r>
          </a:p>
        </p:txBody>
      </p:sp>
      <p:sp>
        <p:nvSpPr>
          <p:cNvPr id="13" name="Oval 12">
            <a:extLst>
              <a:ext uri="{FF2B5EF4-FFF2-40B4-BE49-F238E27FC236}">
                <a16:creationId xmlns:a16="http://schemas.microsoft.com/office/drawing/2014/main" id="{08F24EF3-CF4D-2AE3-C8C0-AD710DFB5441}"/>
              </a:ext>
            </a:extLst>
          </p:cNvPr>
          <p:cNvSpPr/>
          <p:nvPr/>
        </p:nvSpPr>
        <p:spPr>
          <a:xfrm>
            <a:off x="3182315" y="4151989"/>
            <a:ext cx="1485900" cy="1422400"/>
          </a:xfrm>
          <a:prstGeom prst="ellipse">
            <a:avLst/>
          </a:prstGeom>
          <a:solidFill>
            <a:schemeClr val="accent4">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Easy to Process Parts</a:t>
            </a:r>
          </a:p>
        </p:txBody>
      </p:sp>
      <p:sp>
        <p:nvSpPr>
          <p:cNvPr id="16" name="Octagon 15">
            <a:extLst>
              <a:ext uri="{FF2B5EF4-FFF2-40B4-BE49-F238E27FC236}">
                <a16:creationId xmlns:a16="http://schemas.microsoft.com/office/drawing/2014/main" id="{F8CB610E-7E67-BEFD-F512-84FCEA74F22E}"/>
              </a:ext>
            </a:extLst>
          </p:cNvPr>
          <p:cNvSpPr/>
          <p:nvPr/>
        </p:nvSpPr>
        <p:spPr>
          <a:xfrm>
            <a:off x="5070150" y="2996390"/>
            <a:ext cx="1980000" cy="1980000"/>
          </a:xfrm>
          <a:prstGeom prst="octagon">
            <a:avLst>
              <a:gd name="adj" fmla="val 28855"/>
            </a:avLst>
          </a:prstGeom>
          <a:solidFill>
            <a:schemeClr val="accent6">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1"/>
          </a:p>
          <a:p>
            <a:pPr algn="ctr"/>
            <a:r>
              <a:rPr lang="en-US" sz="1600" b="1">
                <a:solidFill>
                  <a:schemeClr val="tx1"/>
                </a:solidFill>
                <a:ea typeface="ADLaM Display" panose="020F0502020204030204" pitchFamily="2" charset="0"/>
                <a:cs typeface="ADLaM Display" panose="020F0502020204030204" pitchFamily="2" charset="0"/>
              </a:rPr>
              <a:t>Design Requirements</a:t>
            </a:r>
          </a:p>
          <a:p>
            <a:pPr algn="ctr"/>
            <a:endParaRPr lang="en-US"/>
          </a:p>
        </p:txBody>
      </p:sp>
      <p:sp>
        <p:nvSpPr>
          <p:cNvPr id="38" name="Oval 37">
            <a:extLst>
              <a:ext uri="{FF2B5EF4-FFF2-40B4-BE49-F238E27FC236}">
                <a16:creationId xmlns:a16="http://schemas.microsoft.com/office/drawing/2014/main" id="{646A3F0C-0783-9787-7531-C776A49978A0}"/>
              </a:ext>
            </a:extLst>
          </p:cNvPr>
          <p:cNvSpPr/>
          <p:nvPr/>
        </p:nvSpPr>
        <p:spPr>
          <a:xfrm>
            <a:off x="6177625" y="5372242"/>
            <a:ext cx="1485900" cy="1422400"/>
          </a:xfrm>
          <a:prstGeom prst="ellipse">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t>Robust to Durability</a:t>
            </a:r>
          </a:p>
        </p:txBody>
      </p:sp>
    </p:spTree>
    <p:extLst>
      <p:ext uri="{BB962C8B-B14F-4D97-AF65-F5344CB8AC3E}">
        <p14:creationId xmlns:p14="http://schemas.microsoft.com/office/powerpoint/2010/main" val="84280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10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1000"/>
                                        <p:tgtEl>
                                          <p:spTgt spid="3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fade">
                                      <p:cBhvr>
                                        <p:cTn id="40" dur="1000"/>
                                        <p:tgtEl>
                                          <p:spTgt spid="5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1000"/>
                                        <p:tgtEl>
                                          <p:spTgt spid="2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1000"/>
                                        <p:tgtEl>
                                          <p:spTgt spid="2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3"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F68767-4DB0-9AC8-FB46-61F5BE7C901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9820" y="1"/>
            <a:ext cx="3566618" cy="2939688"/>
          </a:xfrm>
          <a:prstGeom prst="rect">
            <a:avLst/>
          </a:prstGeom>
        </p:spPr>
      </p:pic>
      <p:pic>
        <p:nvPicPr>
          <p:cNvPr id="34" name="Picture 33">
            <a:extLst>
              <a:ext uri="{FF2B5EF4-FFF2-40B4-BE49-F238E27FC236}">
                <a16:creationId xmlns:a16="http://schemas.microsoft.com/office/drawing/2014/main" id="{DE257F81-AB3F-8F0D-CF89-B7ABE05347E7}"/>
              </a:ext>
            </a:extLst>
          </p:cNvPr>
          <p:cNvPicPr>
            <a:picLocks noChangeAspect="1"/>
          </p:cNvPicPr>
          <p:nvPr/>
        </p:nvPicPr>
        <p:blipFill>
          <a:blip r:embed="rId3">
            <a:clrChange>
              <a:clrFrom>
                <a:srgbClr val="FFFFFF"/>
              </a:clrFrom>
              <a:clrTo>
                <a:srgbClr val="FFFFFF">
                  <a:alpha val="0"/>
                </a:srgbClr>
              </a:clrTo>
            </a:clrChange>
          </a:blip>
          <a:srcRect l="1810"/>
          <a:stretch>
            <a:fillRect/>
          </a:stretch>
        </p:blipFill>
        <p:spPr>
          <a:xfrm>
            <a:off x="7679" y="3583995"/>
            <a:ext cx="4848861" cy="2686048"/>
          </a:xfrm>
          <a:prstGeom prst="rect">
            <a:avLst/>
          </a:prstGeom>
        </p:spPr>
      </p:pic>
      <p:pic>
        <p:nvPicPr>
          <p:cNvPr id="32" name="Picture 31">
            <a:extLst>
              <a:ext uri="{FF2B5EF4-FFF2-40B4-BE49-F238E27FC236}">
                <a16:creationId xmlns:a16="http://schemas.microsoft.com/office/drawing/2014/main" id="{EE583270-8235-970D-40D7-4C5403547D29}"/>
              </a:ext>
            </a:extLst>
          </p:cNvPr>
          <p:cNvPicPr>
            <a:picLocks noChangeAspect="1"/>
          </p:cNvPicPr>
          <p:nvPr/>
        </p:nvPicPr>
        <p:blipFill>
          <a:blip r:embed="rId4">
            <a:clrChange>
              <a:clrFrom>
                <a:srgbClr val="FFFFFF"/>
              </a:clrFrom>
              <a:clrTo>
                <a:srgbClr val="FFFFFF">
                  <a:alpha val="0"/>
                </a:srgbClr>
              </a:clrTo>
            </a:clrChange>
          </a:blip>
          <a:srcRect l="1832"/>
          <a:stretch>
            <a:fillRect/>
          </a:stretch>
        </p:blipFill>
        <p:spPr>
          <a:xfrm>
            <a:off x="7679" y="1158995"/>
            <a:ext cx="4847735" cy="2686047"/>
          </a:xfrm>
          <a:prstGeom prst="rect">
            <a:avLst/>
          </a:prstGeom>
        </p:spPr>
      </p:pic>
      <p:sp>
        <p:nvSpPr>
          <p:cNvPr id="4" name="Slide Number Placeholder 3">
            <a:extLst>
              <a:ext uri="{FF2B5EF4-FFF2-40B4-BE49-F238E27FC236}">
                <a16:creationId xmlns:a16="http://schemas.microsoft.com/office/drawing/2014/main" id="{27F15DE6-ECD6-46A9-41CF-A1B3FB61F9A7}"/>
              </a:ext>
            </a:extLst>
          </p:cNvPr>
          <p:cNvSpPr>
            <a:spLocks noGrp="1"/>
          </p:cNvSpPr>
          <p:nvPr>
            <p:ph type="sldNum" sz="quarter" idx="11"/>
          </p:nvPr>
        </p:nvSpPr>
        <p:spPr/>
        <p:txBody>
          <a:bodyPr/>
          <a:lstStyle/>
          <a:p>
            <a:pPr>
              <a:defRPr/>
            </a:pPr>
            <a:fld id="{35042C6F-1602-F743-B8DE-EAF7671583B8}" type="slidenum">
              <a:rPr lang="en-US" smtClean="0"/>
              <a:pPr>
                <a:defRPr/>
              </a:pPr>
              <a:t>14</a:t>
            </a:fld>
            <a:endParaRPr lang="en-US"/>
          </a:p>
        </p:txBody>
      </p:sp>
      <p:sp>
        <p:nvSpPr>
          <p:cNvPr id="20" name="Text Placeholder 1">
            <a:extLst>
              <a:ext uri="{FF2B5EF4-FFF2-40B4-BE49-F238E27FC236}">
                <a16:creationId xmlns:a16="http://schemas.microsoft.com/office/drawing/2014/main" id="{7ED99F4B-CB2A-5A5E-8930-C073979F4581}"/>
              </a:ext>
            </a:extLst>
          </p:cNvPr>
          <p:cNvSpPr txBox="1">
            <a:spLocks/>
          </p:cNvSpPr>
          <p:nvPr/>
        </p:nvSpPr>
        <p:spPr>
          <a:xfrm>
            <a:off x="628583" y="626357"/>
            <a:ext cx="10924931" cy="391772"/>
          </a:xfrm>
          <a:prstGeom prst="rect">
            <a:avLst/>
          </a:prstGeom>
        </p:spPr>
        <p:txBody>
          <a:bodyPr numCol="1" spcCol="685800"/>
          <a:lstStyle>
            <a:lvl1pPr marL="0" indent="0" algn="l" rtl="0" eaLnBrk="1" fontAlgn="base" hangingPunct="1">
              <a:lnSpc>
                <a:spcPct val="100000"/>
              </a:lnSpc>
              <a:spcBef>
                <a:spcPts val="1000"/>
              </a:spcBef>
              <a:spcAft>
                <a:spcPct val="0"/>
              </a:spcAft>
              <a:buFontTx/>
              <a:buNone/>
              <a:defRPr lang="en-US" sz="2400" b="0" i="1" kern="1200" baseline="0" smtClean="0">
                <a:solidFill>
                  <a:srgbClr val="7C7E7F"/>
                </a:solidFill>
                <a:effectLst/>
                <a:latin typeface="Averta" charset="0"/>
                <a:ea typeface="Averta" charset="0"/>
                <a:cs typeface="Averta" charset="0"/>
              </a:defRPr>
            </a:lvl1pPr>
            <a:lvl2pPr marL="800100" indent="-342900" algn="l" rtl="0" eaLnBrk="1" fontAlgn="base" hangingPunct="1">
              <a:lnSpc>
                <a:spcPct val="90000"/>
              </a:lnSpc>
              <a:spcBef>
                <a:spcPts val="500"/>
              </a:spcBef>
              <a:spcAft>
                <a:spcPct val="0"/>
              </a:spcAft>
              <a:buFont typeface="Courier New" charset="0"/>
              <a:buChar char="o"/>
              <a:defRPr sz="1400" b="0" i="0" kern="1200">
                <a:solidFill>
                  <a:schemeClr val="bg2"/>
                </a:solidFill>
                <a:latin typeface="Calibri" charset="0"/>
                <a:ea typeface="Calibri" charset="0"/>
                <a:cs typeface="Calibri" charset="0"/>
              </a:defRPr>
            </a:lvl2pPr>
            <a:lvl3pPr marL="914400" indent="0" algn="l" rtl="0" eaLnBrk="1" fontAlgn="base" hangingPunct="1">
              <a:lnSpc>
                <a:spcPct val="90000"/>
              </a:lnSpc>
              <a:spcBef>
                <a:spcPts val="500"/>
              </a:spcBef>
              <a:spcAft>
                <a:spcPct val="0"/>
              </a:spcAft>
              <a:buFontTx/>
              <a:buNone/>
              <a:defRPr sz="1400" b="0" i="0" kern="1200">
                <a:solidFill>
                  <a:schemeClr val="bg2"/>
                </a:solidFill>
                <a:latin typeface="Calibri" charset="0"/>
                <a:ea typeface="Calibri" charset="0"/>
                <a:cs typeface="Calibri" charset="0"/>
              </a:defRPr>
            </a:lvl3pPr>
            <a:lvl4pPr marL="1371600" indent="0" algn="l" rtl="0" eaLnBrk="1" fontAlgn="base" hangingPunct="1">
              <a:lnSpc>
                <a:spcPct val="90000"/>
              </a:lnSpc>
              <a:spcBef>
                <a:spcPts val="500"/>
              </a:spcBef>
              <a:spcAft>
                <a:spcPct val="0"/>
              </a:spcAft>
              <a:buFontTx/>
              <a:buNone/>
              <a:defRPr sz="1400" b="0" i="0" kern="1200">
                <a:solidFill>
                  <a:schemeClr val="bg2"/>
                </a:solidFill>
                <a:latin typeface="Calibri" charset="0"/>
                <a:ea typeface="Calibri" charset="0"/>
                <a:cs typeface="Calibri" charset="0"/>
              </a:defRPr>
            </a:lvl4pPr>
            <a:lvl5pPr marL="1828800" indent="0" algn="l" rtl="0" eaLnBrk="1" fontAlgn="base" hangingPunct="1">
              <a:lnSpc>
                <a:spcPct val="90000"/>
              </a:lnSpc>
              <a:spcBef>
                <a:spcPts val="500"/>
              </a:spcBef>
              <a:spcAft>
                <a:spcPct val="0"/>
              </a:spcAft>
              <a:buFontTx/>
              <a:buNone/>
              <a:defRPr sz="1400" b="0" i="0" kern="1200">
                <a:solidFill>
                  <a:schemeClr val="bg2"/>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Design Architecture</a:t>
            </a:r>
          </a:p>
        </p:txBody>
      </p:sp>
      <p:sp>
        <p:nvSpPr>
          <p:cNvPr id="26" name="Title 2">
            <a:extLst>
              <a:ext uri="{FF2B5EF4-FFF2-40B4-BE49-F238E27FC236}">
                <a16:creationId xmlns:a16="http://schemas.microsoft.com/office/drawing/2014/main" id="{FB24417D-52F6-03FD-355A-0C57DDAA0EBC}"/>
              </a:ext>
            </a:extLst>
          </p:cNvPr>
          <p:cNvSpPr txBox="1">
            <a:spLocks/>
          </p:cNvSpPr>
          <p:nvPr/>
        </p:nvSpPr>
        <p:spPr>
          <a:xfrm>
            <a:off x="628583" y="245280"/>
            <a:ext cx="10924931" cy="476655"/>
          </a:xfrm>
          <a:prstGeom prst="rect">
            <a:avLst/>
          </a:prstGeom>
        </p:spPr>
        <p:txBody>
          <a:bodyPr anchor="t"/>
          <a:lstStyle>
            <a:lvl1pPr algn="l" rtl="0" eaLnBrk="1" fontAlgn="base" hangingPunct="1">
              <a:lnSpc>
                <a:spcPct val="90000"/>
              </a:lnSpc>
              <a:spcBef>
                <a:spcPct val="0"/>
              </a:spcBef>
              <a:spcAft>
                <a:spcPct val="0"/>
              </a:spcAft>
              <a:defRPr sz="3000" b="1" i="0" kern="1200" cap="all" spc="-150" baseline="0">
                <a:solidFill>
                  <a:srgbClr val="0033A0"/>
                </a:solidFill>
                <a:latin typeface="Averta" charset="0"/>
                <a:ea typeface="Averta" charset="0"/>
                <a:cs typeface="Averta" charset="0"/>
              </a:defRPr>
            </a:lvl1pPr>
            <a:lvl2pPr algn="l" rtl="0" eaLnBrk="1" fontAlgn="base" hangingPunct="1">
              <a:lnSpc>
                <a:spcPct val="90000"/>
              </a:lnSpc>
              <a:spcBef>
                <a:spcPct val="0"/>
              </a:spcBef>
              <a:spcAft>
                <a:spcPct val="0"/>
              </a:spcAft>
              <a:defRPr sz="4400">
                <a:solidFill>
                  <a:schemeClr val="tx1"/>
                </a:solidFill>
                <a:latin typeface="Franklin Gothic Medium" charset="0"/>
              </a:defRPr>
            </a:lvl2pPr>
            <a:lvl3pPr algn="l" rtl="0" eaLnBrk="1" fontAlgn="base" hangingPunct="1">
              <a:lnSpc>
                <a:spcPct val="90000"/>
              </a:lnSpc>
              <a:spcBef>
                <a:spcPct val="0"/>
              </a:spcBef>
              <a:spcAft>
                <a:spcPct val="0"/>
              </a:spcAft>
              <a:defRPr sz="4400">
                <a:solidFill>
                  <a:schemeClr val="tx1"/>
                </a:solidFill>
                <a:latin typeface="Franklin Gothic Medium" charset="0"/>
              </a:defRPr>
            </a:lvl3pPr>
            <a:lvl4pPr algn="l" rtl="0" eaLnBrk="1" fontAlgn="base" hangingPunct="1">
              <a:lnSpc>
                <a:spcPct val="90000"/>
              </a:lnSpc>
              <a:spcBef>
                <a:spcPct val="0"/>
              </a:spcBef>
              <a:spcAft>
                <a:spcPct val="0"/>
              </a:spcAft>
              <a:defRPr sz="4400">
                <a:solidFill>
                  <a:schemeClr val="tx1"/>
                </a:solidFill>
                <a:latin typeface="Franklin Gothic Medium" charset="0"/>
              </a:defRPr>
            </a:lvl4pPr>
            <a:lvl5pPr algn="l" rtl="0" eaLnBrk="1" fontAlgn="base" hangingPunct="1">
              <a:lnSpc>
                <a:spcPct val="90000"/>
              </a:lnSpc>
              <a:spcBef>
                <a:spcPct val="0"/>
              </a:spcBef>
              <a:spcAft>
                <a:spcPct val="0"/>
              </a:spcAft>
              <a:defRPr sz="4400">
                <a:solidFill>
                  <a:schemeClr val="tx1"/>
                </a:solidFill>
                <a:latin typeface="Franklin Gothic Medium" charset="0"/>
              </a:defRPr>
            </a:lvl5pPr>
            <a:lvl6pPr marL="457200" algn="l" rtl="0" eaLnBrk="1" fontAlgn="base" hangingPunct="1">
              <a:lnSpc>
                <a:spcPct val="90000"/>
              </a:lnSpc>
              <a:spcBef>
                <a:spcPct val="0"/>
              </a:spcBef>
              <a:spcAft>
                <a:spcPct val="0"/>
              </a:spcAft>
              <a:defRPr sz="4400">
                <a:solidFill>
                  <a:schemeClr val="tx1"/>
                </a:solidFill>
                <a:latin typeface="Franklin Gothic Medium" charset="0"/>
              </a:defRPr>
            </a:lvl6pPr>
            <a:lvl7pPr marL="914400" algn="l" rtl="0" eaLnBrk="1" fontAlgn="base" hangingPunct="1">
              <a:lnSpc>
                <a:spcPct val="90000"/>
              </a:lnSpc>
              <a:spcBef>
                <a:spcPct val="0"/>
              </a:spcBef>
              <a:spcAft>
                <a:spcPct val="0"/>
              </a:spcAft>
              <a:defRPr sz="4400">
                <a:solidFill>
                  <a:schemeClr val="tx1"/>
                </a:solidFill>
                <a:latin typeface="Franklin Gothic Medium" charset="0"/>
              </a:defRPr>
            </a:lvl7pPr>
            <a:lvl8pPr marL="1371600" algn="l" rtl="0" eaLnBrk="1" fontAlgn="base" hangingPunct="1">
              <a:lnSpc>
                <a:spcPct val="90000"/>
              </a:lnSpc>
              <a:spcBef>
                <a:spcPct val="0"/>
              </a:spcBef>
              <a:spcAft>
                <a:spcPct val="0"/>
              </a:spcAft>
              <a:defRPr sz="4400">
                <a:solidFill>
                  <a:schemeClr val="tx1"/>
                </a:solidFill>
                <a:latin typeface="Franklin Gothic Medium" charset="0"/>
              </a:defRPr>
            </a:lvl8pPr>
            <a:lvl9pPr marL="1828800" algn="l" rtl="0" eaLnBrk="1" fontAlgn="base" hangingPunct="1">
              <a:lnSpc>
                <a:spcPct val="90000"/>
              </a:lnSpc>
              <a:spcBef>
                <a:spcPct val="0"/>
              </a:spcBef>
              <a:spcAft>
                <a:spcPct val="0"/>
              </a:spcAft>
              <a:defRPr sz="4400">
                <a:solidFill>
                  <a:schemeClr val="tx1"/>
                </a:solidFill>
                <a:latin typeface="Franklin Gothic Medium" charset="0"/>
              </a:defRPr>
            </a:lvl9pPr>
          </a:lstStyle>
          <a:p>
            <a:r>
              <a:rPr lang="en-US" err="1"/>
              <a:t>HUSco</a:t>
            </a:r>
            <a:r>
              <a:rPr lang="en-US"/>
              <a:t> flat valving technology</a:t>
            </a:r>
          </a:p>
        </p:txBody>
      </p:sp>
      <p:cxnSp>
        <p:nvCxnSpPr>
          <p:cNvPr id="22" name="Straight Arrow Connector 21">
            <a:extLst>
              <a:ext uri="{FF2B5EF4-FFF2-40B4-BE49-F238E27FC236}">
                <a16:creationId xmlns:a16="http://schemas.microsoft.com/office/drawing/2014/main" id="{AC482C46-6FC4-7816-A6B6-42236EABF19B}"/>
              </a:ext>
            </a:extLst>
          </p:cNvPr>
          <p:cNvCxnSpPr>
            <a:cxnSpLocks/>
          </p:cNvCxnSpPr>
          <p:nvPr/>
        </p:nvCxnSpPr>
        <p:spPr>
          <a:xfrm flipV="1">
            <a:off x="3423460" y="2473426"/>
            <a:ext cx="0" cy="29491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2DF0CD8-3801-450F-3D72-AFF39B94A4A9}"/>
              </a:ext>
            </a:extLst>
          </p:cNvPr>
          <p:cNvCxnSpPr>
            <a:cxnSpLocks/>
          </p:cNvCxnSpPr>
          <p:nvPr/>
        </p:nvCxnSpPr>
        <p:spPr>
          <a:xfrm flipV="1">
            <a:off x="3724719" y="2533550"/>
            <a:ext cx="0" cy="29491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5E3ECA2-9C84-F3BA-8263-01ABABB06B52}"/>
              </a:ext>
            </a:extLst>
          </p:cNvPr>
          <p:cNvCxnSpPr>
            <a:cxnSpLocks/>
          </p:cNvCxnSpPr>
          <p:nvPr/>
        </p:nvCxnSpPr>
        <p:spPr>
          <a:xfrm flipV="1">
            <a:off x="4036537" y="2608227"/>
            <a:ext cx="0" cy="29491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313B28C-6F16-D0C1-2F71-53C1E17E8D17}"/>
              </a:ext>
            </a:extLst>
          </p:cNvPr>
          <p:cNvCxnSpPr>
            <a:cxnSpLocks/>
          </p:cNvCxnSpPr>
          <p:nvPr/>
        </p:nvCxnSpPr>
        <p:spPr>
          <a:xfrm flipV="1">
            <a:off x="4308800" y="2670849"/>
            <a:ext cx="0" cy="29491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C10A78F-111A-DC3A-50AE-8FE19452697C}"/>
              </a:ext>
            </a:extLst>
          </p:cNvPr>
          <p:cNvCxnSpPr>
            <a:cxnSpLocks/>
          </p:cNvCxnSpPr>
          <p:nvPr/>
        </p:nvCxnSpPr>
        <p:spPr>
          <a:xfrm flipV="1">
            <a:off x="3934223" y="3163475"/>
            <a:ext cx="0" cy="31393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9757075-2260-BC71-5F93-6B4C51AB2AB1}"/>
              </a:ext>
            </a:extLst>
          </p:cNvPr>
          <p:cNvCxnSpPr>
            <a:cxnSpLocks/>
          </p:cNvCxnSpPr>
          <p:nvPr/>
        </p:nvCxnSpPr>
        <p:spPr>
          <a:xfrm flipV="1">
            <a:off x="3929583" y="2246638"/>
            <a:ext cx="4640" cy="27253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0A05652-E9C8-62E8-E109-AC2AF5F59E57}"/>
              </a:ext>
            </a:extLst>
          </p:cNvPr>
          <p:cNvCxnSpPr>
            <a:cxnSpLocks/>
          </p:cNvCxnSpPr>
          <p:nvPr/>
        </p:nvCxnSpPr>
        <p:spPr>
          <a:xfrm flipV="1">
            <a:off x="3876299" y="5581739"/>
            <a:ext cx="0" cy="33227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9" name="Multiplication Sign 18">
            <a:extLst>
              <a:ext uri="{FF2B5EF4-FFF2-40B4-BE49-F238E27FC236}">
                <a16:creationId xmlns:a16="http://schemas.microsoft.com/office/drawing/2014/main" id="{A7B546F9-EBAE-D7AE-26F9-A54CEAABC2AB}"/>
              </a:ext>
            </a:extLst>
          </p:cNvPr>
          <p:cNvSpPr/>
          <p:nvPr/>
        </p:nvSpPr>
        <p:spPr>
          <a:xfrm>
            <a:off x="3684675" y="5063302"/>
            <a:ext cx="455144" cy="384379"/>
          </a:xfrm>
          <a:prstGeom prst="mathMultiply">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3ADB1F2-9BFA-C837-7D5E-7AADECBB170A}"/>
              </a:ext>
            </a:extLst>
          </p:cNvPr>
          <p:cNvSpPr txBox="1"/>
          <p:nvPr/>
        </p:nvSpPr>
        <p:spPr>
          <a:xfrm rot="700103">
            <a:off x="3185532" y="3520723"/>
            <a:ext cx="1419944" cy="338554"/>
          </a:xfrm>
          <a:prstGeom prst="rect">
            <a:avLst/>
          </a:prstGeom>
          <a:noFill/>
        </p:spPr>
        <p:txBody>
          <a:bodyPr wrap="square" rtlCol="0">
            <a:spAutoFit/>
          </a:bodyPr>
          <a:lstStyle/>
          <a:p>
            <a:pPr algn="ctr"/>
            <a:r>
              <a:rPr lang="en-US" sz="1600">
                <a:solidFill>
                  <a:schemeClr val="bg1"/>
                </a:solidFill>
              </a:rPr>
              <a:t>Louver Open</a:t>
            </a:r>
          </a:p>
        </p:txBody>
      </p:sp>
      <p:sp>
        <p:nvSpPr>
          <p:cNvPr id="27" name="TextBox 26">
            <a:extLst>
              <a:ext uri="{FF2B5EF4-FFF2-40B4-BE49-F238E27FC236}">
                <a16:creationId xmlns:a16="http://schemas.microsoft.com/office/drawing/2014/main" id="{D73D81DE-0B9B-BAE5-49A1-2EDCAEA97D81}"/>
              </a:ext>
            </a:extLst>
          </p:cNvPr>
          <p:cNvSpPr txBox="1"/>
          <p:nvPr/>
        </p:nvSpPr>
        <p:spPr>
          <a:xfrm rot="592545">
            <a:off x="2791397" y="5651587"/>
            <a:ext cx="1372693" cy="584775"/>
          </a:xfrm>
          <a:prstGeom prst="rect">
            <a:avLst/>
          </a:prstGeom>
          <a:noFill/>
        </p:spPr>
        <p:txBody>
          <a:bodyPr wrap="square" rtlCol="0">
            <a:spAutoFit/>
          </a:bodyPr>
          <a:lstStyle/>
          <a:p>
            <a:pPr algn="ctr"/>
            <a:r>
              <a:rPr lang="en-US" sz="1600">
                <a:solidFill>
                  <a:schemeClr val="bg1"/>
                </a:solidFill>
              </a:rPr>
              <a:t>Louver Closed</a:t>
            </a:r>
          </a:p>
        </p:txBody>
      </p:sp>
      <p:sp>
        <p:nvSpPr>
          <p:cNvPr id="28" name="TextBox 27">
            <a:extLst>
              <a:ext uri="{FF2B5EF4-FFF2-40B4-BE49-F238E27FC236}">
                <a16:creationId xmlns:a16="http://schemas.microsoft.com/office/drawing/2014/main" id="{95B75FA0-DD11-C51D-3B71-644C5FD42E5B}"/>
              </a:ext>
            </a:extLst>
          </p:cNvPr>
          <p:cNvSpPr txBox="1"/>
          <p:nvPr/>
        </p:nvSpPr>
        <p:spPr>
          <a:xfrm rot="806761">
            <a:off x="3445082" y="1965611"/>
            <a:ext cx="1112863" cy="338555"/>
          </a:xfrm>
          <a:prstGeom prst="rect">
            <a:avLst/>
          </a:prstGeom>
          <a:noFill/>
        </p:spPr>
        <p:txBody>
          <a:bodyPr wrap="square" rtlCol="0">
            <a:spAutoFit/>
          </a:bodyPr>
          <a:lstStyle/>
          <a:p>
            <a:pPr algn="ctr"/>
            <a:r>
              <a:rPr lang="en-US" sz="1600">
                <a:solidFill>
                  <a:schemeClr val="bg1"/>
                </a:solidFill>
              </a:rPr>
              <a:t>Flow Out</a:t>
            </a:r>
          </a:p>
        </p:txBody>
      </p:sp>
      <p:sp>
        <p:nvSpPr>
          <p:cNvPr id="29" name="TextBox 28">
            <a:extLst>
              <a:ext uri="{FF2B5EF4-FFF2-40B4-BE49-F238E27FC236}">
                <a16:creationId xmlns:a16="http://schemas.microsoft.com/office/drawing/2014/main" id="{6B25CC6C-A740-9CED-E3C4-6E7E7AA0F895}"/>
              </a:ext>
            </a:extLst>
          </p:cNvPr>
          <p:cNvSpPr txBox="1"/>
          <p:nvPr/>
        </p:nvSpPr>
        <p:spPr>
          <a:xfrm rot="706282">
            <a:off x="3316442" y="4607337"/>
            <a:ext cx="1191609" cy="338554"/>
          </a:xfrm>
          <a:prstGeom prst="rect">
            <a:avLst/>
          </a:prstGeom>
          <a:noFill/>
        </p:spPr>
        <p:txBody>
          <a:bodyPr wrap="square" rtlCol="0">
            <a:spAutoFit/>
          </a:bodyPr>
          <a:lstStyle/>
          <a:p>
            <a:pPr algn="ctr"/>
            <a:r>
              <a:rPr lang="en-US" sz="1600">
                <a:solidFill>
                  <a:schemeClr val="bg1"/>
                </a:solidFill>
              </a:rPr>
              <a:t>No Flow</a:t>
            </a:r>
          </a:p>
        </p:txBody>
      </p:sp>
      <p:sp>
        <p:nvSpPr>
          <p:cNvPr id="1036" name="Arrow: Right 1035">
            <a:extLst>
              <a:ext uri="{FF2B5EF4-FFF2-40B4-BE49-F238E27FC236}">
                <a16:creationId xmlns:a16="http://schemas.microsoft.com/office/drawing/2014/main" id="{D706D6E9-2F1D-7F20-55F0-85C28333515E}"/>
              </a:ext>
            </a:extLst>
          </p:cNvPr>
          <p:cNvSpPr/>
          <p:nvPr/>
        </p:nvSpPr>
        <p:spPr>
          <a:xfrm rot="11575239">
            <a:off x="3106609" y="2953121"/>
            <a:ext cx="566438" cy="160339"/>
          </a:xfrm>
          <a:prstGeom prst="rightArrow">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Arrow: Right 1036">
            <a:extLst>
              <a:ext uri="{FF2B5EF4-FFF2-40B4-BE49-F238E27FC236}">
                <a16:creationId xmlns:a16="http://schemas.microsoft.com/office/drawing/2014/main" id="{17C2BD5C-B07B-7BCB-2D8F-11EA18B8FE99}"/>
              </a:ext>
            </a:extLst>
          </p:cNvPr>
          <p:cNvSpPr/>
          <p:nvPr/>
        </p:nvSpPr>
        <p:spPr>
          <a:xfrm rot="718499">
            <a:off x="3368501" y="5397470"/>
            <a:ext cx="384337" cy="154299"/>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TextBox 1037">
            <a:extLst>
              <a:ext uri="{FF2B5EF4-FFF2-40B4-BE49-F238E27FC236}">
                <a16:creationId xmlns:a16="http://schemas.microsoft.com/office/drawing/2014/main" id="{89D71967-B4CF-C647-32C7-E0A402C89F08}"/>
              </a:ext>
            </a:extLst>
          </p:cNvPr>
          <p:cNvSpPr txBox="1"/>
          <p:nvPr/>
        </p:nvSpPr>
        <p:spPr>
          <a:xfrm rot="789651">
            <a:off x="2554189" y="2737007"/>
            <a:ext cx="683881" cy="307777"/>
          </a:xfrm>
          <a:prstGeom prst="rect">
            <a:avLst/>
          </a:prstGeom>
          <a:noFill/>
        </p:spPr>
        <p:txBody>
          <a:bodyPr wrap="square" rtlCol="0">
            <a:spAutoFit/>
          </a:bodyPr>
          <a:lstStyle/>
          <a:p>
            <a:r>
              <a:rPr lang="en-US" sz="1400"/>
              <a:t>Open</a:t>
            </a:r>
          </a:p>
        </p:txBody>
      </p:sp>
      <p:sp>
        <p:nvSpPr>
          <p:cNvPr id="1039" name="TextBox 1038">
            <a:extLst>
              <a:ext uri="{FF2B5EF4-FFF2-40B4-BE49-F238E27FC236}">
                <a16:creationId xmlns:a16="http://schemas.microsoft.com/office/drawing/2014/main" id="{F53FB3DD-40B9-DA25-08C2-D7938D163DC7}"/>
              </a:ext>
            </a:extLst>
          </p:cNvPr>
          <p:cNvSpPr txBox="1"/>
          <p:nvPr/>
        </p:nvSpPr>
        <p:spPr>
          <a:xfrm rot="693763">
            <a:off x="2670755" y="5211339"/>
            <a:ext cx="738056" cy="307777"/>
          </a:xfrm>
          <a:prstGeom prst="rect">
            <a:avLst/>
          </a:prstGeom>
          <a:noFill/>
        </p:spPr>
        <p:txBody>
          <a:bodyPr wrap="square" rtlCol="0">
            <a:spAutoFit/>
          </a:bodyPr>
          <a:lstStyle/>
          <a:p>
            <a:r>
              <a:rPr lang="en-US" sz="1400"/>
              <a:t>Closed</a:t>
            </a:r>
          </a:p>
        </p:txBody>
      </p:sp>
      <p:sp>
        <p:nvSpPr>
          <p:cNvPr id="36" name="Arrow: Circular 35">
            <a:extLst>
              <a:ext uri="{FF2B5EF4-FFF2-40B4-BE49-F238E27FC236}">
                <a16:creationId xmlns:a16="http://schemas.microsoft.com/office/drawing/2014/main" id="{1FA7E634-B70A-E8D7-35DF-1CD4F7B9B96D}"/>
              </a:ext>
            </a:extLst>
          </p:cNvPr>
          <p:cNvSpPr/>
          <p:nvPr/>
        </p:nvSpPr>
        <p:spPr>
          <a:xfrm rot="20862783">
            <a:off x="1869254" y="5057002"/>
            <a:ext cx="764125" cy="914400"/>
          </a:xfrm>
          <a:prstGeom prst="circularArrow">
            <a:avLst>
              <a:gd name="adj1" fmla="val 12500"/>
              <a:gd name="adj2" fmla="val 1142319"/>
              <a:gd name="adj3" fmla="val 20457681"/>
              <a:gd name="adj4" fmla="val 2742038"/>
              <a:gd name="adj5" fmla="val 17365"/>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Arrow: Circular 36">
            <a:extLst>
              <a:ext uri="{FF2B5EF4-FFF2-40B4-BE49-F238E27FC236}">
                <a16:creationId xmlns:a16="http://schemas.microsoft.com/office/drawing/2014/main" id="{E0A4D5AD-BC67-129E-7FA2-625ADE1E19E5}"/>
              </a:ext>
            </a:extLst>
          </p:cNvPr>
          <p:cNvSpPr/>
          <p:nvPr/>
        </p:nvSpPr>
        <p:spPr>
          <a:xfrm rot="20862783" flipH="1" flipV="1">
            <a:off x="1910819" y="2626930"/>
            <a:ext cx="768096" cy="914400"/>
          </a:xfrm>
          <a:prstGeom prst="circularArrow">
            <a:avLst>
              <a:gd name="adj1" fmla="val 12500"/>
              <a:gd name="adj2" fmla="val 1142319"/>
              <a:gd name="adj3" fmla="val 20457681"/>
              <a:gd name="adj4" fmla="val 2742038"/>
              <a:gd name="adj5" fmla="val 17365"/>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981E4D63-652E-2C6F-CE12-E2F51CFAAD5B}"/>
              </a:ext>
            </a:extLst>
          </p:cNvPr>
          <p:cNvSpPr txBox="1"/>
          <p:nvPr/>
        </p:nvSpPr>
        <p:spPr>
          <a:xfrm>
            <a:off x="5023594" y="2595017"/>
            <a:ext cx="6860585" cy="4154984"/>
          </a:xfrm>
          <a:prstGeom prst="rect">
            <a:avLst/>
          </a:prstGeom>
          <a:noFill/>
        </p:spPr>
        <p:txBody>
          <a:bodyPr wrap="square" rtlCol="0">
            <a:spAutoFit/>
          </a:bodyPr>
          <a:lstStyle/>
          <a:p>
            <a:r>
              <a:rPr lang="en-US" b="1" dirty="0">
                <a:solidFill>
                  <a:schemeClr val="accent1">
                    <a:lumMod val="75000"/>
                  </a:schemeClr>
                </a:solidFill>
              </a:rPr>
              <a:t>Low Pressure Drop</a:t>
            </a:r>
          </a:p>
          <a:p>
            <a:pPr marL="342900" indent="-342900">
              <a:buFont typeface="Arial" panose="020B0604020202020204" pitchFamily="34" charset="0"/>
              <a:buChar char="•"/>
            </a:pPr>
            <a:r>
              <a:rPr lang="en-US" sz="1600" dirty="0"/>
              <a:t>High louver flow area gain</a:t>
            </a:r>
          </a:p>
          <a:p>
            <a:pPr marL="342900" indent="-342900">
              <a:buFont typeface="Arial" panose="020B0604020202020204" pitchFamily="34" charset="0"/>
              <a:buChar char="•"/>
            </a:pPr>
            <a:r>
              <a:rPr lang="en-US" sz="1600" dirty="0"/>
              <a:t>Minimization of flow path losses</a:t>
            </a:r>
          </a:p>
          <a:p>
            <a:pPr marL="342900" indent="-342900">
              <a:buFont typeface="Arial" panose="020B0604020202020204" pitchFamily="34" charset="0"/>
              <a:buChar char="•"/>
            </a:pPr>
            <a:r>
              <a:rPr lang="en-US" sz="1600" dirty="0"/>
              <a:t>Decoupling of flow paths from each other allows optimal internal placement – minimizing pressure drop from port to port</a:t>
            </a:r>
          </a:p>
          <a:p>
            <a:r>
              <a:rPr lang="en-US" b="1" dirty="0">
                <a:solidFill>
                  <a:schemeClr val="accent1">
                    <a:lumMod val="75000"/>
                  </a:schemeClr>
                </a:solidFill>
              </a:rPr>
              <a:t>Low Leakage</a:t>
            </a:r>
          </a:p>
          <a:p>
            <a:pPr marL="342900" indent="-342900">
              <a:buFont typeface="Arial" panose="020B0604020202020204" pitchFamily="34" charset="0"/>
              <a:buChar char="•"/>
            </a:pPr>
            <a:r>
              <a:rPr lang="en-US" sz="1600" dirty="0"/>
              <a:t>PIP seal and pressure plate create effective sealing</a:t>
            </a:r>
          </a:p>
          <a:p>
            <a:pPr marL="342900" indent="-342900">
              <a:buFont typeface="Arial" panose="020B0604020202020204" pitchFamily="34" charset="0"/>
              <a:buChar char="•"/>
            </a:pPr>
            <a:r>
              <a:rPr lang="en-US" sz="1600" dirty="0"/>
              <a:t>No parting line across seal surfaces</a:t>
            </a:r>
          </a:p>
          <a:p>
            <a:r>
              <a:rPr lang="en-US" b="1" dirty="0">
                <a:solidFill>
                  <a:schemeClr val="accent1">
                    <a:lumMod val="75000"/>
                  </a:schemeClr>
                </a:solidFill>
              </a:rPr>
              <a:t>Low Thermal Losses</a:t>
            </a:r>
          </a:p>
          <a:p>
            <a:pPr marL="285750" indent="-285750">
              <a:buFont typeface="Arial" panose="020B0604020202020204" pitchFamily="34" charset="0"/>
              <a:buChar char="•"/>
            </a:pPr>
            <a:r>
              <a:rPr lang="en-US" sz="1600" dirty="0"/>
              <a:t>Planer design/single pull direction </a:t>
            </a:r>
            <a:r>
              <a:rPr lang="en-US" sz="1600" dirty="0">
                <a:sym typeface="Wingdings" panose="05000000000000000000" pitchFamily="2" charset="2"/>
              </a:rPr>
              <a:t> </a:t>
            </a:r>
            <a:r>
              <a:rPr lang="en-US" sz="1600" dirty="0"/>
              <a:t>implementation of thermal barriers</a:t>
            </a:r>
          </a:p>
          <a:p>
            <a:r>
              <a:rPr lang="en-US" b="1" dirty="0">
                <a:solidFill>
                  <a:schemeClr val="accent1">
                    <a:lumMod val="75000"/>
                  </a:schemeClr>
                </a:solidFill>
              </a:rPr>
              <a:t>Robust to Durability</a:t>
            </a:r>
          </a:p>
          <a:p>
            <a:pPr marL="285750" indent="-285750">
              <a:buFont typeface="Arial" panose="020B0604020202020204" pitchFamily="34" charset="0"/>
              <a:buChar char="•"/>
            </a:pPr>
            <a:r>
              <a:rPr lang="en-US" sz="1600" dirty="0"/>
              <a:t>No parting line across seal surfaces</a:t>
            </a:r>
          </a:p>
          <a:p>
            <a:pPr marL="285750" indent="-285750">
              <a:buFont typeface="Arial" panose="020B0604020202020204" pitchFamily="34" charset="0"/>
              <a:buChar char="•"/>
            </a:pPr>
            <a:r>
              <a:rPr lang="en-US" sz="1600" dirty="0"/>
              <a:t>Low rate PIP seals maintain contact pressure regardless of wear</a:t>
            </a:r>
          </a:p>
          <a:p>
            <a:pPr marL="285750" indent="-285750">
              <a:buFont typeface="Arial" panose="020B0604020202020204" pitchFamily="34" charset="0"/>
              <a:buChar char="•"/>
            </a:pPr>
            <a:r>
              <a:rPr lang="en-US" sz="1600" dirty="0"/>
              <a:t>Conformity matching if wear occurs – leakage improves with age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sp>
        <p:nvSpPr>
          <p:cNvPr id="6" name="Arrow: Up-Down 5">
            <a:extLst>
              <a:ext uri="{FF2B5EF4-FFF2-40B4-BE49-F238E27FC236}">
                <a16:creationId xmlns:a16="http://schemas.microsoft.com/office/drawing/2014/main" id="{5320C925-E2ED-B334-AF8E-E65833624AB5}"/>
              </a:ext>
            </a:extLst>
          </p:cNvPr>
          <p:cNvSpPr/>
          <p:nvPr/>
        </p:nvSpPr>
        <p:spPr>
          <a:xfrm rot="2584522">
            <a:off x="10680149" y="1513987"/>
            <a:ext cx="182446" cy="662186"/>
          </a:xfrm>
          <a:prstGeom prst="up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Up-Down 6">
            <a:extLst>
              <a:ext uri="{FF2B5EF4-FFF2-40B4-BE49-F238E27FC236}">
                <a16:creationId xmlns:a16="http://schemas.microsoft.com/office/drawing/2014/main" id="{089DD685-97C4-2680-3289-E8181AC5BFFC}"/>
              </a:ext>
            </a:extLst>
          </p:cNvPr>
          <p:cNvSpPr/>
          <p:nvPr/>
        </p:nvSpPr>
        <p:spPr>
          <a:xfrm rot="7551639">
            <a:off x="9653474" y="1522382"/>
            <a:ext cx="199300" cy="568382"/>
          </a:xfrm>
          <a:prstGeom prst="up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U-Turn 7">
            <a:extLst>
              <a:ext uri="{FF2B5EF4-FFF2-40B4-BE49-F238E27FC236}">
                <a16:creationId xmlns:a16="http://schemas.microsoft.com/office/drawing/2014/main" id="{5141E199-57F9-ABEF-B956-CF47475503AE}"/>
              </a:ext>
            </a:extLst>
          </p:cNvPr>
          <p:cNvSpPr/>
          <p:nvPr/>
        </p:nvSpPr>
        <p:spPr>
          <a:xfrm rot="290255">
            <a:off x="8686041" y="1203409"/>
            <a:ext cx="1259561" cy="675040"/>
          </a:xfrm>
          <a:prstGeom prst="uturnArrow">
            <a:avLst>
              <a:gd name="adj1" fmla="val 11074"/>
              <a:gd name="adj2" fmla="val 25000"/>
              <a:gd name="adj3" fmla="val 25679"/>
              <a:gd name="adj4" fmla="val 44905"/>
              <a:gd name="adj5" fmla="val 91812"/>
            </a:avLst>
          </a:prstGeom>
          <a:solidFill>
            <a:srgbClr val="FFC000"/>
          </a:solidFill>
          <a:ln>
            <a:solidFill>
              <a:srgbClr val="FFC000"/>
            </a:solidFill>
          </a:ln>
          <a:scene3d>
            <a:camera prst="isometricOffAxis1Top">
              <a:rot lat="21120000" lon="18000000" rev="378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44842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7F7C7-B427-09AD-16D5-5840CF50B159}"/>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BE2DD0CF-5C9A-B57A-7FB3-C2A45E9493A2}"/>
              </a:ext>
            </a:extLst>
          </p:cNvPr>
          <p:cNvPicPr>
            <a:picLocks noChangeAspect="1"/>
          </p:cNvPicPr>
          <p:nvPr/>
        </p:nvPicPr>
        <p:blipFill>
          <a:blip r:embed="rId3">
            <a:alphaModFix amt="15000"/>
          </a:blip>
          <a:stretch>
            <a:fillRect/>
          </a:stretch>
        </p:blipFill>
        <p:spPr>
          <a:xfrm flipH="1">
            <a:off x="5092205" y="1181810"/>
            <a:ext cx="7104762" cy="5676190"/>
          </a:xfrm>
          <a:prstGeom prst="rect">
            <a:avLst/>
          </a:prstGeom>
        </p:spPr>
      </p:pic>
      <p:sp>
        <p:nvSpPr>
          <p:cNvPr id="4" name="Slide Number Placeholder 3">
            <a:extLst>
              <a:ext uri="{FF2B5EF4-FFF2-40B4-BE49-F238E27FC236}">
                <a16:creationId xmlns:a16="http://schemas.microsoft.com/office/drawing/2014/main" id="{FBCA0F07-BFD3-0D02-6BEB-86AC69C2D354}"/>
              </a:ext>
            </a:extLst>
          </p:cNvPr>
          <p:cNvSpPr>
            <a:spLocks noGrp="1"/>
          </p:cNvSpPr>
          <p:nvPr>
            <p:ph type="sldNum" sz="quarter" idx="11"/>
          </p:nvPr>
        </p:nvSpPr>
        <p:spPr/>
        <p:txBody>
          <a:bodyPr/>
          <a:lstStyle/>
          <a:p>
            <a:pPr>
              <a:defRPr/>
            </a:pPr>
            <a:fld id="{35042C6F-1602-F743-B8DE-EAF7671583B8}" type="slidenum">
              <a:rPr lang="en-US" smtClean="0"/>
              <a:pPr>
                <a:defRPr/>
              </a:pPr>
              <a:t>15</a:t>
            </a:fld>
            <a:endParaRPr lang="en-US"/>
          </a:p>
        </p:txBody>
      </p:sp>
      <p:sp>
        <p:nvSpPr>
          <p:cNvPr id="20" name="Text Placeholder 1">
            <a:extLst>
              <a:ext uri="{FF2B5EF4-FFF2-40B4-BE49-F238E27FC236}">
                <a16:creationId xmlns:a16="http://schemas.microsoft.com/office/drawing/2014/main" id="{FF033942-6D1C-A18C-53C4-149D6B42411B}"/>
              </a:ext>
            </a:extLst>
          </p:cNvPr>
          <p:cNvSpPr txBox="1">
            <a:spLocks/>
          </p:cNvSpPr>
          <p:nvPr/>
        </p:nvSpPr>
        <p:spPr>
          <a:xfrm>
            <a:off x="628583" y="626357"/>
            <a:ext cx="10924931" cy="391772"/>
          </a:xfrm>
          <a:prstGeom prst="rect">
            <a:avLst/>
          </a:prstGeom>
        </p:spPr>
        <p:txBody>
          <a:bodyPr numCol="1" spcCol="685800"/>
          <a:lstStyle>
            <a:lvl1pPr marL="0" indent="0" algn="l" rtl="0" eaLnBrk="1" fontAlgn="base" hangingPunct="1">
              <a:lnSpc>
                <a:spcPct val="100000"/>
              </a:lnSpc>
              <a:spcBef>
                <a:spcPts val="1000"/>
              </a:spcBef>
              <a:spcAft>
                <a:spcPct val="0"/>
              </a:spcAft>
              <a:buFontTx/>
              <a:buNone/>
              <a:defRPr lang="en-US" sz="2400" b="0" i="1" kern="1200" baseline="0" smtClean="0">
                <a:solidFill>
                  <a:srgbClr val="7C7E7F"/>
                </a:solidFill>
                <a:effectLst/>
                <a:latin typeface="Averta" charset="0"/>
                <a:ea typeface="Averta" charset="0"/>
                <a:cs typeface="Averta" charset="0"/>
              </a:defRPr>
            </a:lvl1pPr>
            <a:lvl2pPr marL="800100" indent="-342900" algn="l" rtl="0" eaLnBrk="1" fontAlgn="base" hangingPunct="1">
              <a:lnSpc>
                <a:spcPct val="90000"/>
              </a:lnSpc>
              <a:spcBef>
                <a:spcPts val="500"/>
              </a:spcBef>
              <a:spcAft>
                <a:spcPct val="0"/>
              </a:spcAft>
              <a:buFont typeface="Courier New" charset="0"/>
              <a:buChar char="o"/>
              <a:defRPr sz="1400" b="0" i="0" kern="1200">
                <a:solidFill>
                  <a:schemeClr val="bg2"/>
                </a:solidFill>
                <a:latin typeface="Calibri" charset="0"/>
                <a:ea typeface="Calibri" charset="0"/>
                <a:cs typeface="Calibri" charset="0"/>
              </a:defRPr>
            </a:lvl2pPr>
            <a:lvl3pPr marL="914400" indent="0" algn="l" rtl="0" eaLnBrk="1" fontAlgn="base" hangingPunct="1">
              <a:lnSpc>
                <a:spcPct val="90000"/>
              </a:lnSpc>
              <a:spcBef>
                <a:spcPts val="500"/>
              </a:spcBef>
              <a:spcAft>
                <a:spcPct val="0"/>
              </a:spcAft>
              <a:buFontTx/>
              <a:buNone/>
              <a:defRPr sz="1400" b="0" i="0" kern="1200">
                <a:solidFill>
                  <a:schemeClr val="bg2"/>
                </a:solidFill>
                <a:latin typeface="Calibri" charset="0"/>
                <a:ea typeface="Calibri" charset="0"/>
                <a:cs typeface="Calibri" charset="0"/>
              </a:defRPr>
            </a:lvl3pPr>
            <a:lvl4pPr marL="1371600" indent="0" algn="l" rtl="0" eaLnBrk="1" fontAlgn="base" hangingPunct="1">
              <a:lnSpc>
                <a:spcPct val="90000"/>
              </a:lnSpc>
              <a:spcBef>
                <a:spcPts val="500"/>
              </a:spcBef>
              <a:spcAft>
                <a:spcPct val="0"/>
              </a:spcAft>
              <a:buFontTx/>
              <a:buNone/>
              <a:defRPr sz="1400" b="0" i="0" kern="1200">
                <a:solidFill>
                  <a:schemeClr val="bg2"/>
                </a:solidFill>
                <a:latin typeface="Calibri" charset="0"/>
                <a:ea typeface="Calibri" charset="0"/>
                <a:cs typeface="Calibri" charset="0"/>
              </a:defRPr>
            </a:lvl4pPr>
            <a:lvl5pPr marL="1828800" indent="0" algn="l" rtl="0" eaLnBrk="1" fontAlgn="base" hangingPunct="1">
              <a:lnSpc>
                <a:spcPct val="90000"/>
              </a:lnSpc>
              <a:spcBef>
                <a:spcPts val="500"/>
              </a:spcBef>
              <a:spcAft>
                <a:spcPct val="0"/>
              </a:spcAft>
              <a:buFontTx/>
              <a:buNone/>
              <a:defRPr sz="1400" b="0" i="0" kern="1200">
                <a:solidFill>
                  <a:schemeClr val="bg2"/>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t>Primary Cost Drivers</a:t>
            </a:r>
          </a:p>
        </p:txBody>
      </p:sp>
      <p:sp>
        <p:nvSpPr>
          <p:cNvPr id="26" name="Title 2">
            <a:extLst>
              <a:ext uri="{FF2B5EF4-FFF2-40B4-BE49-F238E27FC236}">
                <a16:creationId xmlns:a16="http://schemas.microsoft.com/office/drawing/2014/main" id="{EA21936F-4F64-D75D-E42E-DA1FE0BA6227}"/>
              </a:ext>
            </a:extLst>
          </p:cNvPr>
          <p:cNvSpPr txBox="1">
            <a:spLocks/>
          </p:cNvSpPr>
          <p:nvPr/>
        </p:nvSpPr>
        <p:spPr>
          <a:xfrm>
            <a:off x="628583" y="245280"/>
            <a:ext cx="10924931" cy="476655"/>
          </a:xfrm>
          <a:prstGeom prst="rect">
            <a:avLst/>
          </a:prstGeom>
        </p:spPr>
        <p:txBody>
          <a:bodyPr anchor="t"/>
          <a:lstStyle>
            <a:lvl1pPr algn="l" rtl="0" eaLnBrk="1" fontAlgn="base" hangingPunct="1">
              <a:lnSpc>
                <a:spcPct val="90000"/>
              </a:lnSpc>
              <a:spcBef>
                <a:spcPct val="0"/>
              </a:spcBef>
              <a:spcAft>
                <a:spcPct val="0"/>
              </a:spcAft>
              <a:defRPr sz="3000" b="1" i="0" kern="1200" cap="all" spc="-150" baseline="0">
                <a:solidFill>
                  <a:srgbClr val="0033A0"/>
                </a:solidFill>
                <a:latin typeface="Averta" charset="0"/>
                <a:ea typeface="Averta" charset="0"/>
                <a:cs typeface="Averta" charset="0"/>
              </a:defRPr>
            </a:lvl1pPr>
            <a:lvl2pPr algn="l" rtl="0" eaLnBrk="1" fontAlgn="base" hangingPunct="1">
              <a:lnSpc>
                <a:spcPct val="90000"/>
              </a:lnSpc>
              <a:spcBef>
                <a:spcPct val="0"/>
              </a:spcBef>
              <a:spcAft>
                <a:spcPct val="0"/>
              </a:spcAft>
              <a:defRPr sz="4400">
                <a:solidFill>
                  <a:schemeClr val="tx1"/>
                </a:solidFill>
                <a:latin typeface="Franklin Gothic Medium" charset="0"/>
              </a:defRPr>
            </a:lvl2pPr>
            <a:lvl3pPr algn="l" rtl="0" eaLnBrk="1" fontAlgn="base" hangingPunct="1">
              <a:lnSpc>
                <a:spcPct val="90000"/>
              </a:lnSpc>
              <a:spcBef>
                <a:spcPct val="0"/>
              </a:spcBef>
              <a:spcAft>
                <a:spcPct val="0"/>
              </a:spcAft>
              <a:defRPr sz="4400">
                <a:solidFill>
                  <a:schemeClr val="tx1"/>
                </a:solidFill>
                <a:latin typeface="Franklin Gothic Medium" charset="0"/>
              </a:defRPr>
            </a:lvl3pPr>
            <a:lvl4pPr algn="l" rtl="0" eaLnBrk="1" fontAlgn="base" hangingPunct="1">
              <a:lnSpc>
                <a:spcPct val="90000"/>
              </a:lnSpc>
              <a:spcBef>
                <a:spcPct val="0"/>
              </a:spcBef>
              <a:spcAft>
                <a:spcPct val="0"/>
              </a:spcAft>
              <a:defRPr sz="4400">
                <a:solidFill>
                  <a:schemeClr val="tx1"/>
                </a:solidFill>
                <a:latin typeface="Franklin Gothic Medium" charset="0"/>
              </a:defRPr>
            </a:lvl4pPr>
            <a:lvl5pPr algn="l" rtl="0" eaLnBrk="1" fontAlgn="base" hangingPunct="1">
              <a:lnSpc>
                <a:spcPct val="90000"/>
              </a:lnSpc>
              <a:spcBef>
                <a:spcPct val="0"/>
              </a:spcBef>
              <a:spcAft>
                <a:spcPct val="0"/>
              </a:spcAft>
              <a:defRPr sz="4400">
                <a:solidFill>
                  <a:schemeClr val="tx1"/>
                </a:solidFill>
                <a:latin typeface="Franklin Gothic Medium" charset="0"/>
              </a:defRPr>
            </a:lvl5pPr>
            <a:lvl6pPr marL="457200" algn="l" rtl="0" eaLnBrk="1" fontAlgn="base" hangingPunct="1">
              <a:lnSpc>
                <a:spcPct val="90000"/>
              </a:lnSpc>
              <a:spcBef>
                <a:spcPct val="0"/>
              </a:spcBef>
              <a:spcAft>
                <a:spcPct val="0"/>
              </a:spcAft>
              <a:defRPr sz="4400">
                <a:solidFill>
                  <a:schemeClr val="tx1"/>
                </a:solidFill>
                <a:latin typeface="Franklin Gothic Medium" charset="0"/>
              </a:defRPr>
            </a:lvl6pPr>
            <a:lvl7pPr marL="914400" algn="l" rtl="0" eaLnBrk="1" fontAlgn="base" hangingPunct="1">
              <a:lnSpc>
                <a:spcPct val="90000"/>
              </a:lnSpc>
              <a:spcBef>
                <a:spcPct val="0"/>
              </a:spcBef>
              <a:spcAft>
                <a:spcPct val="0"/>
              </a:spcAft>
              <a:defRPr sz="4400">
                <a:solidFill>
                  <a:schemeClr val="tx1"/>
                </a:solidFill>
                <a:latin typeface="Franklin Gothic Medium" charset="0"/>
              </a:defRPr>
            </a:lvl7pPr>
            <a:lvl8pPr marL="1371600" algn="l" rtl="0" eaLnBrk="1" fontAlgn="base" hangingPunct="1">
              <a:lnSpc>
                <a:spcPct val="90000"/>
              </a:lnSpc>
              <a:spcBef>
                <a:spcPct val="0"/>
              </a:spcBef>
              <a:spcAft>
                <a:spcPct val="0"/>
              </a:spcAft>
              <a:defRPr sz="4400">
                <a:solidFill>
                  <a:schemeClr val="tx1"/>
                </a:solidFill>
                <a:latin typeface="Franklin Gothic Medium" charset="0"/>
              </a:defRPr>
            </a:lvl8pPr>
            <a:lvl9pPr marL="1828800" algn="l" rtl="0" eaLnBrk="1" fontAlgn="base" hangingPunct="1">
              <a:lnSpc>
                <a:spcPct val="90000"/>
              </a:lnSpc>
              <a:spcBef>
                <a:spcPct val="0"/>
              </a:spcBef>
              <a:spcAft>
                <a:spcPct val="0"/>
              </a:spcAft>
              <a:defRPr sz="4400">
                <a:solidFill>
                  <a:schemeClr val="tx1"/>
                </a:solidFill>
                <a:latin typeface="Franklin Gothic Medium" charset="0"/>
              </a:defRPr>
            </a:lvl9pPr>
          </a:lstStyle>
          <a:p>
            <a:r>
              <a:rPr lang="en-US" err="1"/>
              <a:t>HUSco</a:t>
            </a:r>
            <a:r>
              <a:rPr lang="en-US"/>
              <a:t> flat valving technology</a:t>
            </a:r>
          </a:p>
        </p:txBody>
      </p:sp>
      <p:sp>
        <p:nvSpPr>
          <p:cNvPr id="28" name="TextBox 27">
            <a:extLst>
              <a:ext uri="{FF2B5EF4-FFF2-40B4-BE49-F238E27FC236}">
                <a16:creationId xmlns:a16="http://schemas.microsoft.com/office/drawing/2014/main" id="{00175886-268D-4DC4-D94C-CF0B42A4863B}"/>
              </a:ext>
            </a:extLst>
          </p:cNvPr>
          <p:cNvSpPr txBox="1"/>
          <p:nvPr/>
        </p:nvSpPr>
        <p:spPr>
          <a:xfrm rot="806761">
            <a:off x="3811007" y="2136955"/>
            <a:ext cx="1112863" cy="338555"/>
          </a:xfrm>
          <a:prstGeom prst="rect">
            <a:avLst/>
          </a:prstGeom>
          <a:noFill/>
        </p:spPr>
        <p:txBody>
          <a:bodyPr wrap="square" rtlCol="0">
            <a:spAutoFit/>
          </a:bodyPr>
          <a:lstStyle/>
          <a:p>
            <a:pPr algn="ctr"/>
            <a:r>
              <a:rPr lang="en-US" sz="1600">
                <a:solidFill>
                  <a:schemeClr val="bg1"/>
                </a:solidFill>
              </a:rPr>
              <a:t>Flow Out</a:t>
            </a:r>
          </a:p>
        </p:txBody>
      </p:sp>
      <p:sp>
        <p:nvSpPr>
          <p:cNvPr id="3" name="TextBox 2">
            <a:extLst>
              <a:ext uri="{FF2B5EF4-FFF2-40B4-BE49-F238E27FC236}">
                <a16:creationId xmlns:a16="http://schemas.microsoft.com/office/drawing/2014/main" id="{67684B17-96A7-7A85-C905-98B3082EDB6F}"/>
              </a:ext>
            </a:extLst>
          </p:cNvPr>
          <p:cNvSpPr txBox="1"/>
          <p:nvPr/>
        </p:nvSpPr>
        <p:spPr>
          <a:xfrm>
            <a:off x="5060751" y="2279459"/>
            <a:ext cx="6292504" cy="4893647"/>
          </a:xfrm>
          <a:prstGeom prst="rect">
            <a:avLst/>
          </a:prstGeom>
          <a:noFill/>
        </p:spPr>
        <p:txBody>
          <a:bodyPr wrap="square" rtlCol="0">
            <a:spAutoFit/>
          </a:bodyPr>
          <a:lstStyle/>
          <a:p>
            <a:r>
              <a:rPr lang="en-US" sz="2000" b="1" dirty="0">
                <a:solidFill>
                  <a:schemeClr val="accent1">
                    <a:lumMod val="75000"/>
                  </a:schemeClr>
                </a:solidFill>
              </a:rPr>
              <a:t>Maximize Functions Per Actuator</a:t>
            </a:r>
          </a:p>
          <a:p>
            <a:pPr marL="342900" indent="-342900">
              <a:buFont typeface="Arial" panose="020B0604020202020204" pitchFamily="34" charset="0"/>
              <a:buChar char="•"/>
            </a:pPr>
            <a:r>
              <a:rPr lang="en-US" dirty="0"/>
              <a:t>2/2, 3/2 and 4/2 optional louvers </a:t>
            </a:r>
          </a:p>
          <a:p>
            <a:pPr marL="342900" indent="-342900">
              <a:buFont typeface="Arial" panose="020B0604020202020204" pitchFamily="34" charset="0"/>
              <a:buChar char="•"/>
            </a:pPr>
            <a:r>
              <a:rPr lang="en-US" dirty="0"/>
              <a:t>Flow path valving connections are decoupled</a:t>
            </a:r>
          </a:p>
          <a:p>
            <a:pPr marL="800100" lvl="1" indent="-342900">
              <a:buFont typeface="Arial" panose="020B0604020202020204" pitchFamily="34" charset="0"/>
              <a:buChar char="•"/>
            </a:pPr>
            <a:r>
              <a:rPr lang="en-US" dirty="0"/>
              <a:t>Flexible valving patterns/modes allowed</a:t>
            </a:r>
          </a:p>
          <a:p>
            <a:pPr marL="800100" lvl="1" indent="-342900">
              <a:buFont typeface="Arial" panose="020B0604020202020204" pitchFamily="34" charset="0"/>
              <a:buChar char="•"/>
            </a:pPr>
            <a:r>
              <a:rPr lang="en-US" dirty="0"/>
              <a:t>Flexibly optimized valve element placement</a:t>
            </a:r>
          </a:p>
          <a:p>
            <a:pPr marL="1257300" lvl="2" indent="-342900">
              <a:buFont typeface="Arial" panose="020B0604020202020204" pitchFamily="34" charset="0"/>
              <a:buChar char="•"/>
            </a:pPr>
            <a:r>
              <a:rPr lang="en-US" dirty="0"/>
              <a:t>Minimize parasitic heat transfer by placing hot and cold circuits on opposite sides of manifold</a:t>
            </a:r>
          </a:p>
          <a:p>
            <a:pPr marL="1257300" lvl="2" indent="-342900">
              <a:buFont typeface="Arial" panose="020B0604020202020204" pitchFamily="34" charset="0"/>
              <a:buChar char="•"/>
            </a:pPr>
            <a:r>
              <a:rPr lang="en-US" dirty="0"/>
              <a:t>Minimize pressure drop</a:t>
            </a:r>
          </a:p>
          <a:p>
            <a:pPr marL="342900" indent="-342900">
              <a:buFont typeface="Arial" panose="020B0604020202020204" pitchFamily="34" charset="0"/>
              <a:buChar char="•"/>
            </a:pPr>
            <a:r>
              <a:rPr lang="en-US" dirty="0"/>
              <a:t>Only actuate louvers that needs to change state – minimizes torque and wear</a:t>
            </a:r>
          </a:p>
          <a:p>
            <a:endParaRPr lang="en-US" sz="2000" b="1" dirty="0">
              <a:solidFill>
                <a:schemeClr val="accent1">
                  <a:lumMod val="75000"/>
                </a:schemeClr>
              </a:solidFill>
            </a:endParaRPr>
          </a:p>
          <a:p>
            <a:r>
              <a:rPr lang="en-US" sz="2000" b="1" dirty="0">
                <a:solidFill>
                  <a:schemeClr val="accent1">
                    <a:lumMod val="75000"/>
                  </a:schemeClr>
                </a:solidFill>
              </a:rPr>
              <a:t>Design for Moldability</a:t>
            </a:r>
          </a:p>
          <a:p>
            <a:pPr marL="342900" indent="-342900">
              <a:buFont typeface="Arial" panose="020B0604020202020204" pitchFamily="34" charset="0"/>
              <a:buChar char="•"/>
            </a:pPr>
            <a:r>
              <a:rPr lang="en-US" dirty="0"/>
              <a:t>Parts are easy to make uniform wall thickness – minimizing plastic volume and cycle time</a:t>
            </a:r>
          </a:p>
          <a:p>
            <a:pPr marL="342900" indent="-342900">
              <a:buFont typeface="Arial" panose="020B0604020202020204" pitchFamily="34" charset="0"/>
              <a:buChar char="•"/>
            </a:pPr>
            <a:r>
              <a:rPr lang="en-US" dirty="0"/>
              <a:t>Single pull direction minimizes tooling costs</a:t>
            </a:r>
          </a:p>
          <a:p>
            <a:endParaRPr lang="en-US" dirty="0"/>
          </a:p>
          <a:p>
            <a:pPr marL="285750" indent="-285750">
              <a:buFont typeface="Arial" panose="020B0604020202020204" pitchFamily="34" charset="0"/>
              <a:buChar char="•"/>
            </a:pPr>
            <a:endParaRPr lang="en-US" dirty="0"/>
          </a:p>
        </p:txBody>
      </p:sp>
      <p:pic>
        <p:nvPicPr>
          <p:cNvPr id="9" name="Picture 8">
            <a:extLst>
              <a:ext uri="{FF2B5EF4-FFF2-40B4-BE49-F238E27FC236}">
                <a16:creationId xmlns:a16="http://schemas.microsoft.com/office/drawing/2014/main" id="{49564D1D-BB1C-02F8-69EA-2B124883F51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3549" y="4258406"/>
            <a:ext cx="2034923" cy="430925"/>
          </a:xfrm>
          <a:prstGeom prst="rect">
            <a:avLst/>
          </a:prstGeom>
        </p:spPr>
      </p:pic>
      <p:pic>
        <p:nvPicPr>
          <p:cNvPr id="10" name="Picture 9">
            <a:extLst>
              <a:ext uri="{FF2B5EF4-FFF2-40B4-BE49-F238E27FC236}">
                <a16:creationId xmlns:a16="http://schemas.microsoft.com/office/drawing/2014/main" id="{E8AC5862-B861-B446-F18E-DAC0A98CF96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198357" y="1526371"/>
            <a:ext cx="3453766" cy="497320"/>
          </a:xfrm>
          <a:prstGeom prst="rect">
            <a:avLst/>
          </a:prstGeom>
        </p:spPr>
      </p:pic>
      <p:pic>
        <p:nvPicPr>
          <p:cNvPr id="11" name="Picture 10">
            <a:extLst>
              <a:ext uri="{FF2B5EF4-FFF2-40B4-BE49-F238E27FC236}">
                <a16:creationId xmlns:a16="http://schemas.microsoft.com/office/drawing/2014/main" id="{014C90BA-BD43-61D9-A71A-1171CA69417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71015" y="1252864"/>
            <a:ext cx="1640172" cy="1021200"/>
          </a:xfrm>
          <a:prstGeom prst="rect">
            <a:avLst/>
          </a:prstGeom>
        </p:spPr>
      </p:pic>
      <p:pic>
        <p:nvPicPr>
          <p:cNvPr id="13" name="Picture 12">
            <a:extLst>
              <a:ext uri="{FF2B5EF4-FFF2-40B4-BE49-F238E27FC236}">
                <a16:creationId xmlns:a16="http://schemas.microsoft.com/office/drawing/2014/main" id="{8B95FB4A-7181-9FC9-8407-98C80F88170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23022" y="2412740"/>
            <a:ext cx="1484049" cy="1273323"/>
          </a:xfrm>
          <a:prstGeom prst="rect">
            <a:avLst/>
          </a:prstGeom>
        </p:spPr>
      </p:pic>
      <p:sp>
        <p:nvSpPr>
          <p:cNvPr id="14" name="Arrow: Down 13">
            <a:extLst>
              <a:ext uri="{FF2B5EF4-FFF2-40B4-BE49-F238E27FC236}">
                <a16:creationId xmlns:a16="http://schemas.microsoft.com/office/drawing/2014/main" id="{61AF2F22-FF87-C953-FFD4-E45517F6A061}"/>
              </a:ext>
            </a:extLst>
          </p:cNvPr>
          <p:cNvSpPr/>
          <p:nvPr/>
        </p:nvSpPr>
        <p:spPr>
          <a:xfrm>
            <a:off x="838745" y="1878799"/>
            <a:ext cx="304712" cy="4949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5D7A76AE-FA65-6F18-B3F3-35DB916C4950}"/>
              </a:ext>
            </a:extLst>
          </p:cNvPr>
          <p:cNvSpPr/>
          <p:nvPr/>
        </p:nvSpPr>
        <p:spPr>
          <a:xfrm rot="10800000">
            <a:off x="838745" y="1166568"/>
            <a:ext cx="304712" cy="4949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986D339C-7755-5917-9122-BFDF745AFCA3}"/>
              </a:ext>
            </a:extLst>
          </p:cNvPr>
          <p:cNvSpPr/>
          <p:nvPr/>
        </p:nvSpPr>
        <p:spPr>
          <a:xfrm rot="10800000">
            <a:off x="3276639" y="1166568"/>
            <a:ext cx="304782" cy="4958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Down 29">
            <a:extLst>
              <a:ext uri="{FF2B5EF4-FFF2-40B4-BE49-F238E27FC236}">
                <a16:creationId xmlns:a16="http://schemas.microsoft.com/office/drawing/2014/main" id="{13C4BCB8-3AEA-C697-B1AD-1451624717E3}"/>
              </a:ext>
            </a:extLst>
          </p:cNvPr>
          <p:cNvSpPr/>
          <p:nvPr/>
        </p:nvSpPr>
        <p:spPr>
          <a:xfrm>
            <a:off x="3283578" y="1857558"/>
            <a:ext cx="304782" cy="4958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Down 32">
            <a:extLst>
              <a:ext uri="{FF2B5EF4-FFF2-40B4-BE49-F238E27FC236}">
                <a16:creationId xmlns:a16="http://schemas.microsoft.com/office/drawing/2014/main" id="{1B69A4C1-105A-8EBC-72E6-A17DF6BF199B}"/>
              </a:ext>
            </a:extLst>
          </p:cNvPr>
          <p:cNvSpPr/>
          <p:nvPr/>
        </p:nvSpPr>
        <p:spPr>
          <a:xfrm>
            <a:off x="991100" y="4630458"/>
            <a:ext cx="304712" cy="4949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Down 34">
            <a:extLst>
              <a:ext uri="{FF2B5EF4-FFF2-40B4-BE49-F238E27FC236}">
                <a16:creationId xmlns:a16="http://schemas.microsoft.com/office/drawing/2014/main" id="{6A71520E-CA4C-8CAD-2FBE-175B35F26CD1}"/>
              </a:ext>
            </a:extLst>
          </p:cNvPr>
          <p:cNvSpPr/>
          <p:nvPr/>
        </p:nvSpPr>
        <p:spPr>
          <a:xfrm rot="10800000">
            <a:off x="991101" y="3865503"/>
            <a:ext cx="304712" cy="4949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35C2D6EE-74D1-6729-3E5E-C1A35F990212}"/>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761931" y="2878357"/>
            <a:ext cx="2911148" cy="2084639"/>
          </a:xfrm>
          <a:prstGeom prst="rect">
            <a:avLst/>
          </a:prstGeom>
        </p:spPr>
      </p:pic>
      <p:pic>
        <p:nvPicPr>
          <p:cNvPr id="40" name="Picture 39">
            <a:extLst>
              <a:ext uri="{FF2B5EF4-FFF2-40B4-BE49-F238E27FC236}">
                <a16:creationId xmlns:a16="http://schemas.microsoft.com/office/drawing/2014/main" id="{5ACFD1CD-D3F8-C2C1-FDBA-2846C8B83ADD}"/>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22965" y="5036514"/>
            <a:ext cx="2175391" cy="1370078"/>
          </a:xfrm>
          <a:prstGeom prst="rect">
            <a:avLst/>
          </a:prstGeom>
        </p:spPr>
      </p:pic>
      <p:sp>
        <p:nvSpPr>
          <p:cNvPr id="2" name="Arrow: Down 1">
            <a:extLst>
              <a:ext uri="{FF2B5EF4-FFF2-40B4-BE49-F238E27FC236}">
                <a16:creationId xmlns:a16="http://schemas.microsoft.com/office/drawing/2014/main" id="{A10B25E4-1543-E584-4A87-9F756E775294}"/>
              </a:ext>
            </a:extLst>
          </p:cNvPr>
          <p:cNvSpPr/>
          <p:nvPr/>
        </p:nvSpPr>
        <p:spPr>
          <a:xfrm rot="5400000">
            <a:off x="2038787" y="1544664"/>
            <a:ext cx="304782" cy="4958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2395A8C-0A11-7CE5-D9C5-8FC43C4E95D1}"/>
              </a:ext>
            </a:extLst>
          </p:cNvPr>
          <p:cNvSpPr txBox="1"/>
          <p:nvPr/>
        </p:nvSpPr>
        <p:spPr>
          <a:xfrm>
            <a:off x="1985021" y="1661559"/>
            <a:ext cx="495104" cy="262069"/>
          </a:xfrm>
          <a:prstGeom prst="rect">
            <a:avLst/>
          </a:prstGeom>
          <a:noFill/>
        </p:spPr>
        <p:txBody>
          <a:bodyPr wrap="square" rtlCol="0">
            <a:spAutoFit/>
          </a:bodyPr>
          <a:lstStyle/>
          <a:p>
            <a:r>
              <a:rPr lang="en-US" sz="1100">
                <a:solidFill>
                  <a:schemeClr val="bg1"/>
                </a:solidFill>
              </a:rPr>
              <a:t>CAM</a:t>
            </a:r>
          </a:p>
        </p:txBody>
      </p:sp>
      <p:pic>
        <p:nvPicPr>
          <p:cNvPr id="6" name="Picture 5">
            <a:extLst>
              <a:ext uri="{FF2B5EF4-FFF2-40B4-BE49-F238E27FC236}">
                <a16:creationId xmlns:a16="http://schemas.microsoft.com/office/drawing/2014/main" id="{4ECE9457-0039-4D60-F920-BF970F793EAB}"/>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8814048" y="0"/>
            <a:ext cx="3377952" cy="2908663"/>
          </a:xfrm>
          <a:prstGeom prst="rect">
            <a:avLst/>
          </a:prstGeom>
        </p:spPr>
      </p:pic>
    </p:spTree>
    <p:extLst>
      <p:ext uri="{BB962C8B-B14F-4D97-AF65-F5344CB8AC3E}">
        <p14:creationId xmlns:p14="http://schemas.microsoft.com/office/powerpoint/2010/main" val="795658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C1CC6-F255-2191-3E79-1635E63C6814}"/>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CD451C0F-85D1-A9DC-8E06-3E1999714AC0}"/>
              </a:ext>
            </a:extLst>
          </p:cNvPr>
          <p:cNvPicPr>
            <a:picLocks noChangeAspect="1"/>
          </p:cNvPicPr>
          <p:nvPr/>
        </p:nvPicPr>
        <p:blipFill>
          <a:blip r:embed="rId2"/>
          <a:stretch>
            <a:fillRect/>
          </a:stretch>
        </p:blipFill>
        <p:spPr>
          <a:xfrm>
            <a:off x="799696" y="1975589"/>
            <a:ext cx="3959235" cy="3705709"/>
          </a:xfrm>
          <a:prstGeom prst="rect">
            <a:avLst/>
          </a:prstGeom>
        </p:spPr>
      </p:pic>
      <p:pic>
        <p:nvPicPr>
          <p:cNvPr id="5" name="Picture 4">
            <a:extLst>
              <a:ext uri="{FF2B5EF4-FFF2-40B4-BE49-F238E27FC236}">
                <a16:creationId xmlns:a16="http://schemas.microsoft.com/office/drawing/2014/main" id="{435557E1-5909-6BED-A289-58DD1BF75D1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036507" y="3437388"/>
            <a:ext cx="4160283" cy="3429000"/>
          </a:xfrm>
          <a:prstGeom prst="rect">
            <a:avLst/>
          </a:prstGeom>
        </p:spPr>
      </p:pic>
      <p:sp>
        <p:nvSpPr>
          <p:cNvPr id="4" name="Slide Number Placeholder 3">
            <a:extLst>
              <a:ext uri="{FF2B5EF4-FFF2-40B4-BE49-F238E27FC236}">
                <a16:creationId xmlns:a16="http://schemas.microsoft.com/office/drawing/2014/main" id="{D89B5419-7DE3-437A-B07C-3170C2B566E2}"/>
              </a:ext>
            </a:extLst>
          </p:cNvPr>
          <p:cNvSpPr>
            <a:spLocks noGrp="1"/>
          </p:cNvSpPr>
          <p:nvPr>
            <p:ph type="sldNum" sz="quarter" idx="11"/>
          </p:nvPr>
        </p:nvSpPr>
        <p:spPr/>
        <p:txBody>
          <a:bodyPr/>
          <a:lstStyle/>
          <a:p>
            <a:pPr>
              <a:defRPr/>
            </a:pPr>
            <a:fld id="{35042C6F-1602-F743-B8DE-EAF7671583B8}" type="slidenum">
              <a:rPr lang="en-US" smtClean="0"/>
              <a:pPr>
                <a:defRPr/>
              </a:pPr>
              <a:t>16</a:t>
            </a:fld>
            <a:endParaRPr lang="en-US"/>
          </a:p>
        </p:txBody>
      </p:sp>
      <p:sp>
        <p:nvSpPr>
          <p:cNvPr id="20" name="Text Placeholder 1">
            <a:extLst>
              <a:ext uri="{FF2B5EF4-FFF2-40B4-BE49-F238E27FC236}">
                <a16:creationId xmlns:a16="http://schemas.microsoft.com/office/drawing/2014/main" id="{BDE0EFB1-4784-B7F1-5601-34EEC976ECE0}"/>
              </a:ext>
            </a:extLst>
          </p:cNvPr>
          <p:cNvSpPr txBox="1">
            <a:spLocks/>
          </p:cNvSpPr>
          <p:nvPr/>
        </p:nvSpPr>
        <p:spPr>
          <a:xfrm>
            <a:off x="628583" y="626357"/>
            <a:ext cx="10924931" cy="391772"/>
          </a:xfrm>
          <a:prstGeom prst="rect">
            <a:avLst/>
          </a:prstGeom>
        </p:spPr>
        <p:txBody>
          <a:bodyPr numCol="1" spcCol="685800"/>
          <a:lstStyle>
            <a:lvl1pPr marL="0" indent="0" algn="l" rtl="0" eaLnBrk="1" fontAlgn="base" hangingPunct="1">
              <a:lnSpc>
                <a:spcPct val="100000"/>
              </a:lnSpc>
              <a:spcBef>
                <a:spcPts val="1000"/>
              </a:spcBef>
              <a:spcAft>
                <a:spcPct val="0"/>
              </a:spcAft>
              <a:buFontTx/>
              <a:buNone/>
              <a:defRPr lang="en-US" sz="2400" b="0" i="1" kern="1200" baseline="0" smtClean="0">
                <a:solidFill>
                  <a:srgbClr val="7C7E7F"/>
                </a:solidFill>
                <a:effectLst/>
                <a:latin typeface="Averta" charset="0"/>
                <a:ea typeface="Averta" charset="0"/>
                <a:cs typeface="Averta" charset="0"/>
              </a:defRPr>
            </a:lvl1pPr>
            <a:lvl2pPr marL="800100" indent="-342900" algn="l" rtl="0" eaLnBrk="1" fontAlgn="base" hangingPunct="1">
              <a:lnSpc>
                <a:spcPct val="90000"/>
              </a:lnSpc>
              <a:spcBef>
                <a:spcPts val="500"/>
              </a:spcBef>
              <a:spcAft>
                <a:spcPct val="0"/>
              </a:spcAft>
              <a:buFont typeface="Courier New" charset="0"/>
              <a:buChar char="o"/>
              <a:defRPr sz="1400" b="0" i="0" kern="1200">
                <a:solidFill>
                  <a:schemeClr val="bg2"/>
                </a:solidFill>
                <a:latin typeface="Calibri" charset="0"/>
                <a:ea typeface="Calibri" charset="0"/>
                <a:cs typeface="Calibri" charset="0"/>
              </a:defRPr>
            </a:lvl2pPr>
            <a:lvl3pPr marL="914400" indent="0" algn="l" rtl="0" eaLnBrk="1" fontAlgn="base" hangingPunct="1">
              <a:lnSpc>
                <a:spcPct val="90000"/>
              </a:lnSpc>
              <a:spcBef>
                <a:spcPts val="500"/>
              </a:spcBef>
              <a:spcAft>
                <a:spcPct val="0"/>
              </a:spcAft>
              <a:buFontTx/>
              <a:buNone/>
              <a:defRPr sz="1400" b="0" i="0" kern="1200">
                <a:solidFill>
                  <a:schemeClr val="bg2"/>
                </a:solidFill>
                <a:latin typeface="Calibri" charset="0"/>
                <a:ea typeface="Calibri" charset="0"/>
                <a:cs typeface="Calibri" charset="0"/>
              </a:defRPr>
            </a:lvl3pPr>
            <a:lvl4pPr marL="1371600" indent="0" algn="l" rtl="0" eaLnBrk="1" fontAlgn="base" hangingPunct="1">
              <a:lnSpc>
                <a:spcPct val="90000"/>
              </a:lnSpc>
              <a:spcBef>
                <a:spcPts val="500"/>
              </a:spcBef>
              <a:spcAft>
                <a:spcPct val="0"/>
              </a:spcAft>
              <a:buFontTx/>
              <a:buNone/>
              <a:defRPr sz="1400" b="0" i="0" kern="1200">
                <a:solidFill>
                  <a:schemeClr val="bg2"/>
                </a:solidFill>
                <a:latin typeface="Calibri" charset="0"/>
                <a:ea typeface="Calibri" charset="0"/>
                <a:cs typeface="Calibri" charset="0"/>
              </a:defRPr>
            </a:lvl4pPr>
            <a:lvl5pPr marL="1828800" indent="0" algn="l" rtl="0" eaLnBrk="1" fontAlgn="base" hangingPunct="1">
              <a:lnSpc>
                <a:spcPct val="90000"/>
              </a:lnSpc>
              <a:spcBef>
                <a:spcPts val="500"/>
              </a:spcBef>
              <a:spcAft>
                <a:spcPct val="0"/>
              </a:spcAft>
              <a:buFontTx/>
              <a:buNone/>
              <a:defRPr sz="1400" b="0" i="0" kern="1200">
                <a:solidFill>
                  <a:schemeClr val="bg2"/>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t>Flexibility and Space Claim</a:t>
            </a:r>
          </a:p>
        </p:txBody>
      </p:sp>
      <p:sp>
        <p:nvSpPr>
          <p:cNvPr id="26" name="Title 2">
            <a:extLst>
              <a:ext uri="{FF2B5EF4-FFF2-40B4-BE49-F238E27FC236}">
                <a16:creationId xmlns:a16="http://schemas.microsoft.com/office/drawing/2014/main" id="{DE5718A9-1E43-32F1-9279-44BBC6C7597E}"/>
              </a:ext>
            </a:extLst>
          </p:cNvPr>
          <p:cNvSpPr txBox="1">
            <a:spLocks/>
          </p:cNvSpPr>
          <p:nvPr/>
        </p:nvSpPr>
        <p:spPr>
          <a:xfrm>
            <a:off x="628583" y="245280"/>
            <a:ext cx="10924931" cy="476655"/>
          </a:xfrm>
          <a:prstGeom prst="rect">
            <a:avLst/>
          </a:prstGeom>
        </p:spPr>
        <p:txBody>
          <a:bodyPr anchor="t"/>
          <a:lstStyle>
            <a:lvl1pPr algn="l" rtl="0" eaLnBrk="1" fontAlgn="base" hangingPunct="1">
              <a:lnSpc>
                <a:spcPct val="90000"/>
              </a:lnSpc>
              <a:spcBef>
                <a:spcPct val="0"/>
              </a:spcBef>
              <a:spcAft>
                <a:spcPct val="0"/>
              </a:spcAft>
              <a:defRPr sz="3000" b="1" i="0" kern="1200" cap="all" spc="-150" baseline="0">
                <a:solidFill>
                  <a:srgbClr val="0033A0"/>
                </a:solidFill>
                <a:latin typeface="Averta" charset="0"/>
                <a:ea typeface="Averta" charset="0"/>
                <a:cs typeface="Averta" charset="0"/>
              </a:defRPr>
            </a:lvl1pPr>
            <a:lvl2pPr algn="l" rtl="0" eaLnBrk="1" fontAlgn="base" hangingPunct="1">
              <a:lnSpc>
                <a:spcPct val="90000"/>
              </a:lnSpc>
              <a:spcBef>
                <a:spcPct val="0"/>
              </a:spcBef>
              <a:spcAft>
                <a:spcPct val="0"/>
              </a:spcAft>
              <a:defRPr sz="4400">
                <a:solidFill>
                  <a:schemeClr val="tx1"/>
                </a:solidFill>
                <a:latin typeface="Franklin Gothic Medium" charset="0"/>
              </a:defRPr>
            </a:lvl2pPr>
            <a:lvl3pPr algn="l" rtl="0" eaLnBrk="1" fontAlgn="base" hangingPunct="1">
              <a:lnSpc>
                <a:spcPct val="90000"/>
              </a:lnSpc>
              <a:spcBef>
                <a:spcPct val="0"/>
              </a:spcBef>
              <a:spcAft>
                <a:spcPct val="0"/>
              </a:spcAft>
              <a:defRPr sz="4400">
                <a:solidFill>
                  <a:schemeClr val="tx1"/>
                </a:solidFill>
                <a:latin typeface="Franklin Gothic Medium" charset="0"/>
              </a:defRPr>
            </a:lvl3pPr>
            <a:lvl4pPr algn="l" rtl="0" eaLnBrk="1" fontAlgn="base" hangingPunct="1">
              <a:lnSpc>
                <a:spcPct val="90000"/>
              </a:lnSpc>
              <a:spcBef>
                <a:spcPct val="0"/>
              </a:spcBef>
              <a:spcAft>
                <a:spcPct val="0"/>
              </a:spcAft>
              <a:defRPr sz="4400">
                <a:solidFill>
                  <a:schemeClr val="tx1"/>
                </a:solidFill>
                <a:latin typeface="Franklin Gothic Medium" charset="0"/>
              </a:defRPr>
            </a:lvl4pPr>
            <a:lvl5pPr algn="l" rtl="0" eaLnBrk="1" fontAlgn="base" hangingPunct="1">
              <a:lnSpc>
                <a:spcPct val="90000"/>
              </a:lnSpc>
              <a:spcBef>
                <a:spcPct val="0"/>
              </a:spcBef>
              <a:spcAft>
                <a:spcPct val="0"/>
              </a:spcAft>
              <a:defRPr sz="4400">
                <a:solidFill>
                  <a:schemeClr val="tx1"/>
                </a:solidFill>
                <a:latin typeface="Franklin Gothic Medium" charset="0"/>
              </a:defRPr>
            </a:lvl5pPr>
            <a:lvl6pPr marL="457200" algn="l" rtl="0" eaLnBrk="1" fontAlgn="base" hangingPunct="1">
              <a:lnSpc>
                <a:spcPct val="90000"/>
              </a:lnSpc>
              <a:spcBef>
                <a:spcPct val="0"/>
              </a:spcBef>
              <a:spcAft>
                <a:spcPct val="0"/>
              </a:spcAft>
              <a:defRPr sz="4400">
                <a:solidFill>
                  <a:schemeClr val="tx1"/>
                </a:solidFill>
                <a:latin typeface="Franklin Gothic Medium" charset="0"/>
              </a:defRPr>
            </a:lvl6pPr>
            <a:lvl7pPr marL="914400" algn="l" rtl="0" eaLnBrk="1" fontAlgn="base" hangingPunct="1">
              <a:lnSpc>
                <a:spcPct val="90000"/>
              </a:lnSpc>
              <a:spcBef>
                <a:spcPct val="0"/>
              </a:spcBef>
              <a:spcAft>
                <a:spcPct val="0"/>
              </a:spcAft>
              <a:defRPr sz="4400">
                <a:solidFill>
                  <a:schemeClr val="tx1"/>
                </a:solidFill>
                <a:latin typeface="Franklin Gothic Medium" charset="0"/>
              </a:defRPr>
            </a:lvl7pPr>
            <a:lvl8pPr marL="1371600" algn="l" rtl="0" eaLnBrk="1" fontAlgn="base" hangingPunct="1">
              <a:lnSpc>
                <a:spcPct val="90000"/>
              </a:lnSpc>
              <a:spcBef>
                <a:spcPct val="0"/>
              </a:spcBef>
              <a:spcAft>
                <a:spcPct val="0"/>
              </a:spcAft>
              <a:defRPr sz="4400">
                <a:solidFill>
                  <a:schemeClr val="tx1"/>
                </a:solidFill>
                <a:latin typeface="Franklin Gothic Medium" charset="0"/>
              </a:defRPr>
            </a:lvl8pPr>
            <a:lvl9pPr marL="1828800" algn="l" rtl="0" eaLnBrk="1" fontAlgn="base" hangingPunct="1">
              <a:lnSpc>
                <a:spcPct val="90000"/>
              </a:lnSpc>
              <a:spcBef>
                <a:spcPct val="0"/>
              </a:spcBef>
              <a:spcAft>
                <a:spcPct val="0"/>
              </a:spcAft>
              <a:defRPr sz="4400">
                <a:solidFill>
                  <a:schemeClr val="tx1"/>
                </a:solidFill>
                <a:latin typeface="Franklin Gothic Medium" charset="0"/>
              </a:defRPr>
            </a:lvl9pPr>
          </a:lstStyle>
          <a:p>
            <a:r>
              <a:rPr lang="en-US" err="1"/>
              <a:t>HUSco</a:t>
            </a:r>
            <a:r>
              <a:rPr lang="en-US"/>
              <a:t> flat valving technology</a:t>
            </a:r>
          </a:p>
        </p:txBody>
      </p:sp>
      <p:sp>
        <p:nvSpPr>
          <p:cNvPr id="3" name="TextBox 2">
            <a:extLst>
              <a:ext uri="{FF2B5EF4-FFF2-40B4-BE49-F238E27FC236}">
                <a16:creationId xmlns:a16="http://schemas.microsoft.com/office/drawing/2014/main" id="{35A5120D-E150-780D-54CF-F600C2791CE6}"/>
              </a:ext>
            </a:extLst>
          </p:cNvPr>
          <p:cNvSpPr txBox="1"/>
          <p:nvPr/>
        </p:nvSpPr>
        <p:spPr>
          <a:xfrm>
            <a:off x="5656217" y="822243"/>
            <a:ext cx="6324817" cy="2923877"/>
          </a:xfrm>
          <a:prstGeom prst="rect">
            <a:avLst/>
          </a:prstGeom>
          <a:noFill/>
        </p:spPr>
        <p:txBody>
          <a:bodyPr wrap="square" rtlCol="0">
            <a:spAutoFit/>
          </a:bodyPr>
          <a:lstStyle/>
          <a:p>
            <a:r>
              <a:rPr lang="en-US" sz="2000" b="1" dirty="0">
                <a:solidFill>
                  <a:schemeClr val="accent1">
                    <a:lumMod val="75000"/>
                  </a:schemeClr>
                </a:solidFill>
              </a:rPr>
              <a:t>Flexibility to Circuit Layouts</a:t>
            </a:r>
          </a:p>
          <a:p>
            <a:pPr marL="342900" indent="-342900">
              <a:buFont typeface="Arial" panose="020B0604020202020204" pitchFamily="34" charset="0"/>
              <a:buChar char="•"/>
            </a:pPr>
            <a:r>
              <a:rPr lang="en-US" dirty="0"/>
              <a:t>Planar nature makes connections easy – parallel to drive shaft, perpendicular across plates, through plates etc.</a:t>
            </a:r>
          </a:p>
          <a:p>
            <a:pPr marL="342900" indent="-342900">
              <a:buFont typeface="Arial" panose="020B0604020202020204" pitchFamily="34" charset="0"/>
              <a:buChar char="•"/>
            </a:pPr>
            <a:r>
              <a:rPr lang="en-US" dirty="0"/>
              <a:t>Camshafts can be “reprogrammed” to allow for different mode connections</a:t>
            </a:r>
          </a:p>
          <a:p>
            <a:r>
              <a:rPr lang="en-US" sz="2000" b="1" dirty="0">
                <a:solidFill>
                  <a:schemeClr val="accent1">
                    <a:lumMod val="75000"/>
                  </a:schemeClr>
                </a:solidFill>
              </a:rPr>
              <a:t>Space Claim Minimization</a:t>
            </a:r>
          </a:p>
          <a:p>
            <a:pPr marL="342900" indent="-342900">
              <a:buFont typeface="Arial" panose="020B0604020202020204" pitchFamily="34" charset="0"/>
              <a:buChar char="•"/>
            </a:pPr>
            <a:r>
              <a:rPr lang="en-US" dirty="0"/>
              <a:t>Design allows for effective space utilization</a:t>
            </a:r>
          </a:p>
          <a:p>
            <a:pPr marL="342900" indent="-342900">
              <a:buFont typeface="Arial" panose="020B0604020202020204" pitchFamily="34" charset="0"/>
              <a:buChar char="•"/>
            </a:pPr>
            <a:r>
              <a:rPr lang="en-US" dirty="0"/>
              <a:t>Flexible flow channels ease port location requirements </a:t>
            </a:r>
          </a:p>
          <a:p>
            <a:endParaRPr lang="en-US" dirty="0"/>
          </a:p>
          <a:p>
            <a:pPr marL="285750" indent="-285750">
              <a:buFont typeface="Arial" panose="020B0604020202020204" pitchFamily="34" charset="0"/>
              <a:buChar char="•"/>
            </a:pPr>
            <a:endParaRPr lang="en-US" dirty="0"/>
          </a:p>
        </p:txBody>
      </p:sp>
      <p:sp>
        <p:nvSpPr>
          <p:cNvPr id="7" name="Arrow: Up-Down 6">
            <a:extLst>
              <a:ext uri="{FF2B5EF4-FFF2-40B4-BE49-F238E27FC236}">
                <a16:creationId xmlns:a16="http://schemas.microsoft.com/office/drawing/2014/main" id="{83BF9321-0BCD-60FD-8ECC-9B34E35DB033}"/>
              </a:ext>
            </a:extLst>
          </p:cNvPr>
          <p:cNvSpPr/>
          <p:nvPr/>
        </p:nvSpPr>
        <p:spPr>
          <a:xfrm rot="2584522">
            <a:off x="10647852" y="5004713"/>
            <a:ext cx="232474" cy="772408"/>
          </a:xfrm>
          <a:prstGeom prst="up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Up-Down 7">
            <a:extLst>
              <a:ext uri="{FF2B5EF4-FFF2-40B4-BE49-F238E27FC236}">
                <a16:creationId xmlns:a16="http://schemas.microsoft.com/office/drawing/2014/main" id="{D20847D7-8DC2-6EDB-73FE-ADED8C0D1752}"/>
              </a:ext>
            </a:extLst>
          </p:cNvPr>
          <p:cNvSpPr/>
          <p:nvPr/>
        </p:nvSpPr>
        <p:spPr>
          <a:xfrm rot="7551639">
            <a:off x="9323461" y="5165548"/>
            <a:ext cx="232474" cy="724238"/>
          </a:xfrm>
          <a:prstGeom prst="up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U-Turn 11">
            <a:extLst>
              <a:ext uri="{FF2B5EF4-FFF2-40B4-BE49-F238E27FC236}">
                <a16:creationId xmlns:a16="http://schemas.microsoft.com/office/drawing/2014/main" id="{96078EF8-EBE3-979B-C531-FA8AFD77285B}"/>
              </a:ext>
            </a:extLst>
          </p:cNvPr>
          <p:cNvSpPr/>
          <p:nvPr/>
        </p:nvSpPr>
        <p:spPr>
          <a:xfrm rot="290255">
            <a:off x="8165981" y="4827626"/>
            <a:ext cx="1604945" cy="787400"/>
          </a:xfrm>
          <a:prstGeom prst="uturnArrow">
            <a:avLst>
              <a:gd name="adj1" fmla="val 11074"/>
              <a:gd name="adj2" fmla="val 25000"/>
              <a:gd name="adj3" fmla="val 25679"/>
              <a:gd name="adj4" fmla="val 44905"/>
              <a:gd name="adj5" fmla="val 91812"/>
            </a:avLst>
          </a:prstGeom>
          <a:solidFill>
            <a:srgbClr val="FFC000"/>
          </a:solidFill>
          <a:ln>
            <a:solidFill>
              <a:srgbClr val="FFC000"/>
            </a:solidFill>
          </a:ln>
          <a:scene3d>
            <a:camera prst="isometricOffAxis1Top">
              <a:rot lat="21120000" lon="18000000" rev="378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6" name="Picture 15">
            <a:extLst>
              <a:ext uri="{FF2B5EF4-FFF2-40B4-BE49-F238E27FC236}">
                <a16:creationId xmlns:a16="http://schemas.microsoft.com/office/drawing/2014/main" id="{8637DE7F-E5F7-2C87-4DD7-7210640D02D8}"/>
              </a:ext>
            </a:extLst>
          </p:cNvPr>
          <p:cNvPicPr>
            <a:picLocks noChangeAspect="1"/>
          </p:cNvPicPr>
          <p:nvPr/>
        </p:nvPicPr>
        <p:blipFill>
          <a:blip r:embed="rId4"/>
          <a:stretch>
            <a:fillRect/>
          </a:stretch>
        </p:blipFill>
        <p:spPr>
          <a:xfrm>
            <a:off x="475064" y="1399206"/>
            <a:ext cx="4388220" cy="4753206"/>
          </a:xfrm>
          <a:prstGeom prst="rect">
            <a:avLst/>
          </a:prstGeom>
        </p:spPr>
      </p:pic>
    </p:spTree>
    <p:extLst>
      <p:ext uri="{BB962C8B-B14F-4D97-AF65-F5344CB8AC3E}">
        <p14:creationId xmlns:p14="http://schemas.microsoft.com/office/powerpoint/2010/main" val="2386548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BCB5861-4DD6-A27B-8736-684FD33F7E83}"/>
              </a:ext>
            </a:extLst>
          </p:cNvPr>
          <p:cNvSpPr>
            <a:spLocks noGrp="1"/>
          </p:cNvSpPr>
          <p:nvPr>
            <p:ph type="body" sz="quarter" idx="13"/>
          </p:nvPr>
        </p:nvSpPr>
        <p:spPr/>
        <p:txBody>
          <a:bodyPr/>
          <a:lstStyle/>
          <a:p>
            <a:r>
              <a:rPr lang="en-US">
                <a:latin typeface="Averta"/>
              </a:rPr>
              <a:t>Nautilus Flat Valving Technology &amp; Arrangements</a:t>
            </a:r>
            <a:endParaRPr lang="en-US"/>
          </a:p>
          <a:p>
            <a:endParaRPr lang="en-US"/>
          </a:p>
        </p:txBody>
      </p:sp>
      <p:sp>
        <p:nvSpPr>
          <p:cNvPr id="4" name="Slide Number Placeholder 3">
            <a:extLst>
              <a:ext uri="{FF2B5EF4-FFF2-40B4-BE49-F238E27FC236}">
                <a16:creationId xmlns:a16="http://schemas.microsoft.com/office/drawing/2014/main" id="{3F935CCF-3F4A-376D-5E10-B165EF4DC8F5}"/>
              </a:ext>
            </a:extLst>
          </p:cNvPr>
          <p:cNvSpPr>
            <a:spLocks noGrp="1"/>
          </p:cNvSpPr>
          <p:nvPr>
            <p:ph type="sldNum" sz="quarter" idx="11"/>
          </p:nvPr>
        </p:nvSpPr>
        <p:spPr/>
        <p:txBody>
          <a:bodyPr/>
          <a:lstStyle/>
          <a:p>
            <a:pPr>
              <a:defRPr/>
            </a:pPr>
            <a:fld id="{35042C6F-1602-F743-B8DE-EAF7671583B8}" type="slidenum">
              <a:rPr lang="en-US" smtClean="0"/>
              <a:pPr>
                <a:defRPr/>
              </a:pPr>
              <a:t>17</a:t>
            </a:fld>
            <a:endParaRPr lang="en-US"/>
          </a:p>
        </p:txBody>
      </p:sp>
      <p:sp>
        <p:nvSpPr>
          <p:cNvPr id="3" name="Title 2">
            <a:extLst>
              <a:ext uri="{FF2B5EF4-FFF2-40B4-BE49-F238E27FC236}">
                <a16:creationId xmlns:a16="http://schemas.microsoft.com/office/drawing/2014/main" id="{1D7C010C-9341-6769-2B60-75536D85C2F1}"/>
              </a:ext>
            </a:extLst>
          </p:cNvPr>
          <p:cNvSpPr>
            <a:spLocks noGrp="1"/>
          </p:cNvSpPr>
          <p:nvPr>
            <p:ph type="ctrTitle"/>
          </p:nvPr>
        </p:nvSpPr>
        <p:spPr/>
        <p:txBody>
          <a:bodyPr/>
          <a:lstStyle/>
          <a:p>
            <a:r>
              <a:rPr lang="en-US"/>
              <a:t>Nautilus</a:t>
            </a:r>
          </a:p>
        </p:txBody>
      </p:sp>
      <p:sp>
        <p:nvSpPr>
          <p:cNvPr id="6" name="TextBox 5">
            <a:extLst>
              <a:ext uri="{FF2B5EF4-FFF2-40B4-BE49-F238E27FC236}">
                <a16:creationId xmlns:a16="http://schemas.microsoft.com/office/drawing/2014/main" id="{21958D83-4B16-A6E5-5FC6-CDB10863BCA3}"/>
              </a:ext>
            </a:extLst>
          </p:cNvPr>
          <p:cNvSpPr txBox="1"/>
          <p:nvPr/>
        </p:nvSpPr>
        <p:spPr>
          <a:xfrm>
            <a:off x="503043" y="1133356"/>
            <a:ext cx="8028272" cy="338554"/>
          </a:xfrm>
          <a:prstGeom prst="rect">
            <a:avLst/>
          </a:prstGeom>
          <a:solidFill>
            <a:schemeClr val="bg1"/>
          </a:solidFill>
        </p:spPr>
        <p:txBody>
          <a:bodyPr wrap="square" rtlCol="0">
            <a:spAutoFit/>
          </a:bodyPr>
          <a:lstStyle/>
          <a:p>
            <a:endParaRPr lang="en-US" sz="1600"/>
          </a:p>
        </p:txBody>
      </p:sp>
      <p:pic>
        <p:nvPicPr>
          <p:cNvPr id="7" name="Picture 6">
            <a:extLst>
              <a:ext uri="{FF2B5EF4-FFF2-40B4-BE49-F238E27FC236}">
                <a16:creationId xmlns:a16="http://schemas.microsoft.com/office/drawing/2014/main" id="{84E749EB-7D60-5EE6-B93E-7EEDBC1CFC64}"/>
              </a:ext>
            </a:extLst>
          </p:cNvPr>
          <p:cNvPicPr>
            <a:picLocks noChangeAspect="1"/>
          </p:cNvPicPr>
          <p:nvPr/>
        </p:nvPicPr>
        <p:blipFill>
          <a:blip r:embed="rId2"/>
          <a:stretch>
            <a:fillRect/>
          </a:stretch>
        </p:blipFill>
        <p:spPr>
          <a:xfrm>
            <a:off x="8211486" y="1999209"/>
            <a:ext cx="2058160" cy="1925271"/>
          </a:xfrm>
          <a:prstGeom prst="rect">
            <a:avLst/>
          </a:prstGeom>
        </p:spPr>
      </p:pic>
      <p:cxnSp>
        <p:nvCxnSpPr>
          <p:cNvPr id="15" name="Straight Arrow Connector 14">
            <a:extLst>
              <a:ext uri="{FF2B5EF4-FFF2-40B4-BE49-F238E27FC236}">
                <a16:creationId xmlns:a16="http://schemas.microsoft.com/office/drawing/2014/main" id="{22C61064-6DA5-05FC-00E2-13359AC44878}"/>
              </a:ext>
            </a:extLst>
          </p:cNvPr>
          <p:cNvCxnSpPr/>
          <p:nvPr/>
        </p:nvCxnSpPr>
        <p:spPr>
          <a:xfrm>
            <a:off x="744608" y="6142697"/>
            <a:ext cx="1057523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9E61E61-3717-4442-EF68-490FB7F68ABA}"/>
              </a:ext>
            </a:extLst>
          </p:cNvPr>
          <p:cNvCxnSpPr>
            <a:cxnSpLocks/>
          </p:cNvCxnSpPr>
          <p:nvPr/>
        </p:nvCxnSpPr>
        <p:spPr>
          <a:xfrm flipV="1">
            <a:off x="787161" y="1399430"/>
            <a:ext cx="0" cy="461658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8DF993A-290C-D33E-23FD-E516DF56860A}"/>
              </a:ext>
            </a:extLst>
          </p:cNvPr>
          <p:cNvSpPr txBox="1"/>
          <p:nvPr/>
        </p:nvSpPr>
        <p:spPr>
          <a:xfrm>
            <a:off x="5280222" y="6121706"/>
            <a:ext cx="1324496" cy="369332"/>
          </a:xfrm>
          <a:prstGeom prst="rect">
            <a:avLst/>
          </a:prstGeom>
          <a:noFill/>
        </p:spPr>
        <p:txBody>
          <a:bodyPr wrap="square" rtlCol="0">
            <a:spAutoFit/>
          </a:bodyPr>
          <a:lstStyle/>
          <a:p>
            <a:r>
              <a:rPr lang="en-US"/>
              <a:t>Complexity</a:t>
            </a:r>
            <a:endParaRPr lang="en-US">
              <a:effectLst/>
            </a:endParaRPr>
          </a:p>
        </p:txBody>
      </p:sp>
      <p:sp>
        <p:nvSpPr>
          <p:cNvPr id="18" name="TextBox 17">
            <a:extLst>
              <a:ext uri="{FF2B5EF4-FFF2-40B4-BE49-F238E27FC236}">
                <a16:creationId xmlns:a16="http://schemas.microsoft.com/office/drawing/2014/main" id="{60C81808-30FE-B3E3-F038-28AD6596C2F1}"/>
              </a:ext>
            </a:extLst>
          </p:cNvPr>
          <p:cNvSpPr txBox="1"/>
          <p:nvPr/>
        </p:nvSpPr>
        <p:spPr>
          <a:xfrm rot="16200000">
            <a:off x="-102306" y="3394386"/>
            <a:ext cx="1324496" cy="369332"/>
          </a:xfrm>
          <a:prstGeom prst="rect">
            <a:avLst/>
          </a:prstGeom>
          <a:noFill/>
        </p:spPr>
        <p:txBody>
          <a:bodyPr wrap="square" rtlCol="0">
            <a:spAutoFit/>
          </a:bodyPr>
          <a:lstStyle/>
          <a:p>
            <a:r>
              <a:rPr lang="en-US"/>
              <a:t>Integration</a:t>
            </a:r>
            <a:endParaRPr lang="en-US">
              <a:effectLst/>
            </a:endParaRPr>
          </a:p>
        </p:txBody>
      </p:sp>
      <p:pic>
        <p:nvPicPr>
          <p:cNvPr id="19" name="Picture 18">
            <a:extLst>
              <a:ext uri="{FF2B5EF4-FFF2-40B4-BE49-F238E27FC236}">
                <a16:creationId xmlns:a16="http://schemas.microsoft.com/office/drawing/2014/main" id="{B158AFF6-78C8-9580-DA5B-8133F577F08F}"/>
              </a:ext>
            </a:extLst>
          </p:cNvPr>
          <p:cNvPicPr>
            <a:picLocks noChangeAspect="1"/>
          </p:cNvPicPr>
          <p:nvPr/>
        </p:nvPicPr>
        <p:blipFill>
          <a:blip r:embed="rId3">
            <a:clrChange>
              <a:clrFrom>
                <a:srgbClr val="F7F9FA"/>
              </a:clrFrom>
              <a:clrTo>
                <a:srgbClr val="F7F9FA">
                  <a:alpha val="0"/>
                </a:srgbClr>
              </a:clrTo>
            </a:clrChange>
          </a:blip>
          <a:stretch>
            <a:fillRect/>
          </a:stretch>
        </p:blipFill>
        <p:spPr>
          <a:xfrm>
            <a:off x="2572911" y="1529768"/>
            <a:ext cx="1540067" cy="2424246"/>
          </a:xfrm>
          <a:prstGeom prst="rect">
            <a:avLst/>
          </a:prstGeom>
        </p:spPr>
      </p:pic>
      <p:pic>
        <p:nvPicPr>
          <p:cNvPr id="20" name="Picture 2">
            <a:extLst>
              <a:ext uri="{FF2B5EF4-FFF2-40B4-BE49-F238E27FC236}">
                <a16:creationId xmlns:a16="http://schemas.microsoft.com/office/drawing/2014/main" id="{E468391B-7401-C9A4-A825-44E527EAF6AA}"/>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722" t="1697" r="41615" b="2261"/>
          <a:stretch/>
        </p:blipFill>
        <p:spPr bwMode="auto">
          <a:xfrm>
            <a:off x="6497022" y="1072161"/>
            <a:ext cx="2142542" cy="207941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37BCCF50-3015-7BBC-54FF-696C9C3B3698}"/>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7077" t="9676" r="7682" b="23833"/>
          <a:stretch/>
        </p:blipFill>
        <p:spPr bwMode="auto">
          <a:xfrm>
            <a:off x="6698498" y="4003799"/>
            <a:ext cx="2046205" cy="217168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0E721F1D-D134-CADD-0F56-96704B876950}"/>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1071280" y="4941762"/>
            <a:ext cx="1540279" cy="1168153"/>
          </a:xfrm>
          <a:prstGeom prst="rect">
            <a:avLst/>
          </a:prstGeom>
        </p:spPr>
      </p:pic>
      <p:sp>
        <p:nvSpPr>
          <p:cNvPr id="23" name="TextBox 22">
            <a:extLst>
              <a:ext uri="{FF2B5EF4-FFF2-40B4-BE49-F238E27FC236}">
                <a16:creationId xmlns:a16="http://schemas.microsoft.com/office/drawing/2014/main" id="{E01AA1F5-2E97-503D-A686-5CC8FA8123E9}"/>
              </a:ext>
            </a:extLst>
          </p:cNvPr>
          <p:cNvSpPr txBox="1"/>
          <p:nvPr/>
        </p:nvSpPr>
        <p:spPr>
          <a:xfrm>
            <a:off x="935891" y="4637956"/>
            <a:ext cx="1811055" cy="338554"/>
          </a:xfrm>
          <a:prstGeom prst="rect">
            <a:avLst/>
          </a:prstGeom>
          <a:noFill/>
        </p:spPr>
        <p:txBody>
          <a:bodyPr wrap="square" rtlCol="0">
            <a:spAutoFit/>
          </a:bodyPr>
          <a:lstStyle/>
          <a:p>
            <a:pPr algn="ctr"/>
            <a:r>
              <a:rPr lang="en-US" sz="1600"/>
              <a:t>4 Way / 2 Position</a:t>
            </a:r>
            <a:endParaRPr lang="en-US" sz="1600">
              <a:effectLst/>
            </a:endParaRPr>
          </a:p>
        </p:txBody>
      </p:sp>
      <p:sp>
        <p:nvSpPr>
          <p:cNvPr id="24" name="TextBox 23">
            <a:extLst>
              <a:ext uri="{FF2B5EF4-FFF2-40B4-BE49-F238E27FC236}">
                <a16:creationId xmlns:a16="http://schemas.microsoft.com/office/drawing/2014/main" id="{7387C99E-DC93-B116-E565-18E4A364803A}"/>
              </a:ext>
            </a:extLst>
          </p:cNvPr>
          <p:cNvSpPr txBox="1"/>
          <p:nvPr/>
        </p:nvSpPr>
        <p:spPr>
          <a:xfrm>
            <a:off x="1742962" y="1216197"/>
            <a:ext cx="3199949" cy="338554"/>
          </a:xfrm>
          <a:prstGeom prst="rect">
            <a:avLst/>
          </a:prstGeom>
          <a:noFill/>
        </p:spPr>
        <p:txBody>
          <a:bodyPr wrap="square" rtlCol="0">
            <a:spAutoFit/>
          </a:bodyPr>
          <a:lstStyle/>
          <a:p>
            <a:pPr algn="ctr"/>
            <a:r>
              <a:rPr lang="en-US" sz="1600"/>
              <a:t>5 Way / 4 Position Proportional</a:t>
            </a:r>
            <a:endParaRPr lang="en-US" sz="1600">
              <a:effectLst/>
            </a:endParaRPr>
          </a:p>
        </p:txBody>
      </p:sp>
      <p:sp>
        <p:nvSpPr>
          <p:cNvPr id="25" name="TextBox 24">
            <a:extLst>
              <a:ext uri="{FF2B5EF4-FFF2-40B4-BE49-F238E27FC236}">
                <a16:creationId xmlns:a16="http://schemas.microsoft.com/office/drawing/2014/main" id="{0DA96377-51A3-8669-F5E7-58A83C009348}"/>
              </a:ext>
            </a:extLst>
          </p:cNvPr>
          <p:cNvSpPr txBox="1"/>
          <p:nvPr/>
        </p:nvSpPr>
        <p:spPr>
          <a:xfrm>
            <a:off x="8355169" y="1206674"/>
            <a:ext cx="1914860" cy="584775"/>
          </a:xfrm>
          <a:prstGeom prst="rect">
            <a:avLst/>
          </a:prstGeom>
          <a:noFill/>
        </p:spPr>
        <p:txBody>
          <a:bodyPr wrap="square" rtlCol="0">
            <a:spAutoFit/>
          </a:bodyPr>
          <a:lstStyle/>
          <a:p>
            <a:pPr algn="ctr"/>
            <a:r>
              <a:rPr lang="en-US" sz="1600"/>
              <a:t>14 Way / 4 Mode Proportional</a:t>
            </a:r>
            <a:endParaRPr lang="en-US" sz="1600">
              <a:effectLst/>
            </a:endParaRPr>
          </a:p>
        </p:txBody>
      </p:sp>
      <p:pic>
        <p:nvPicPr>
          <p:cNvPr id="26" name="Picture 25">
            <a:extLst>
              <a:ext uri="{FF2B5EF4-FFF2-40B4-BE49-F238E27FC236}">
                <a16:creationId xmlns:a16="http://schemas.microsoft.com/office/drawing/2014/main" id="{8D286A84-D91E-36E2-4415-997BCA84875A}"/>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783702" y="4580098"/>
            <a:ext cx="1567313" cy="1478657"/>
          </a:xfrm>
          <a:prstGeom prst="rect">
            <a:avLst/>
          </a:prstGeom>
        </p:spPr>
      </p:pic>
      <p:sp>
        <p:nvSpPr>
          <p:cNvPr id="27" name="TextBox 26">
            <a:extLst>
              <a:ext uri="{FF2B5EF4-FFF2-40B4-BE49-F238E27FC236}">
                <a16:creationId xmlns:a16="http://schemas.microsoft.com/office/drawing/2014/main" id="{D30AC665-EE32-A234-B306-9E356A6954AA}"/>
              </a:ext>
            </a:extLst>
          </p:cNvPr>
          <p:cNvSpPr txBox="1"/>
          <p:nvPr/>
        </p:nvSpPr>
        <p:spPr>
          <a:xfrm>
            <a:off x="2336163" y="3984827"/>
            <a:ext cx="2514712" cy="584775"/>
          </a:xfrm>
          <a:prstGeom prst="rect">
            <a:avLst/>
          </a:prstGeom>
          <a:noFill/>
        </p:spPr>
        <p:txBody>
          <a:bodyPr wrap="square" rtlCol="0">
            <a:spAutoFit/>
          </a:bodyPr>
          <a:lstStyle/>
          <a:p>
            <a:pPr algn="ctr"/>
            <a:r>
              <a:rPr lang="en-US" sz="1600"/>
              <a:t>5 Way / 4 Position Proportional</a:t>
            </a:r>
            <a:endParaRPr lang="en-US" sz="1600">
              <a:effectLst/>
            </a:endParaRPr>
          </a:p>
        </p:txBody>
      </p:sp>
      <p:sp>
        <p:nvSpPr>
          <p:cNvPr id="28" name="TextBox 27">
            <a:extLst>
              <a:ext uri="{FF2B5EF4-FFF2-40B4-BE49-F238E27FC236}">
                <a16:creationId xmlns:a16="http://schemas.microsoft.com/office/drawing/2014/main" id="{7409C1EB-FD70-F9A8-C513-946825FF1D68}"/>
              </a:ext>
            </a:extLst>
          </p:cNvPr>
          <p:cNvSpPr txBox="1"/>
          <p:nvPr/>
        </p:nvSpPr>
        <p:spPr>
          <a:xfrm>
            <a:off x="6698498" y="3768257"/>
            <a:ext cx="1972835" cy="338554"/>
          </a:xfrm>
          <a:prstGeom prst="rect">
            <a:avLst/>
          </a:prstGeom>
          <a:noFill/>
        </p:spPr>
        <p:txBody>
          <a:bodyPr wrap="square" rtlCol="0">
            <a:spAutoFit/>
          </a:bodyPr>
          <a:lstStyle/>
          <a:p>
            <a:pPr algn="ctr"/>
            <a:r>
              <a:rPr lang="en-US" sz="1600"/>
              <a:t>8 Way / 4 Mode</a:t>
            </a:r>
            <a:endParaRPr lang="en-US" sz="1600">
              <a:effectLst/>
            </a:endParaRPr>
          </a:p>
        </p:txBody>
      </p:sp>
      <p:sp>
        <p:nvSpPr>
          <p:cNvPr id="29" name="TextBox 28">
            <a:extLst>
              <a:ext uri="{FF2B5EF4-FFF2-40B4-BE49-F238E27FC236}">
                <a16:creationId xmlns:a16="http://schemas.microsoft.com/office/drawing/2014/main" id="{D98D348E-75F3-8587-79BE-D95D1D084B49}"/>
              </a:ext>
            </a:extLst>
          </p:cNvPr>
          <p:cNvSpPr txBox="1"/>
          <p:nvPr/>
        </p:nvSpPr>
        <p:spPr>
          <a:xfrm>
            <a:off x="4045693" y="2020602"/>
            <a:ext cx="3199949" cy="584775"/>
          </a:xfrm>
          <a:prstGeom prst="rect">
            <a:avLst/>
          </a:prstGeom>
          <a:noFill/>
        </p:spPr>
        <p:txBody>
          <a:bodyPr wrap="square" rtlCol="0">
            <a:spAutoFit/>
          </a:bodyPr>
          <a:lstStyle/>
          <a:p>
            <a:pPr algn="ctr"/>
            <a:r>
              <a:rPr lang="en-US" sz="1600"/>
              <a:t>6 Way / 5 Position</a:t>
            </a:r>
          </a:p>
          <a:p>
            <a:pPr algn="ctr"/>
            <a:r>
              <a:rPr lang="en-US" sz="1600"/>
              <a:t> Proportional</a:t>
            </a:r>
            <a:endParaRPr lang="en-US" sz="1600">
              <a:effectLst/>
            </a:endParaRPr>
          </a:p>
        </p:txBody>
      </p:sp>
      <p:pic>
        <p:nvPicPr>
          <p:cNvPr id="30" name="Picture 29">
            <a:extLst>
              <a:ext uri="{FF2B5EF4-FFF2-40B4-BE49-F238E27FC236}">
                <a16:creationId xmlns:a16="http://schemas.microsoft.com/office/drawing/2014/main" id="{57FB269B-0C8F-CACA-FDFA-791DF25E48C4}"/>
              </a:ext>
            </a:extLst>
          </p:cNvPr>
          <p:cNvPicPr>
            <a:picLocks noChangeAspect="1"/>
          </p:cNvPicPr>
          <p:nvPr/>
        </p:nvPicPr>
        <p:blipFill>
          <a:blip r:embed="rId8">
            <a:clrChange>
              <a:clrFrom>
                <a:srgbClr val="F7F9FA"/>
              </a:clrFrom>
              <a:clrTo>
                <a:srgbClr val="F7F9FA">
                  <a:alpha val="0"/>
                </a:srgbClr>
              </a:clrTo>
            </a:clrChange>
          </a:blip>
          <a:stretch>
            <a:fillRect/>
          </a:stretch>
        </p:blipFill>
        <p:spPr>
          <a:xfrm>
            <a:off x="4964716" y="4414260"/>
            <a:ext cx="1489477" cy="1505816"/>
          </a:xfrm>
          <a:prstGeom prst="rect">
            <a:avLst/>
          </a:prstGeom>
        </p:spPr>
      </p:pic>
      <p:pic>
        <p:nvPicPr>
          <p:cNvPr id="31" name="Picture 30">
            <a:extLst>
              <a:ext uri="{FF2B5EF4-FFF2-40B4-BE49-F238E27FC236}">
                <a16:creationId xmlns:a16="http://schemas.microsoft.com/office/drawing/2014/main" id="{62FD2E43-3658-2652-0CE0-3CFD5C6B28F5}"/>
              </a:ext>
            </a:extLst>
          </p:cNvPr>
          <p:cNvPicPr>
            <a:picLocks noChangeAspect="1"/>
          </p:cNvPicPr>
          <p:nvPr/>
        </p:nvPicPr>
        <p:blipFill>
          <a:blip r:embed="rId9">
            <a:clrChange>
              <a:clrFrom>
                <a:srgbClr val="F7F9FA"/>
              </a:clrFrom>
              <a:clrTo>
                <a:srgbClr val="F7F9FA">
                  <a:alpha val="0"/>
                </a:srgbClr>
              </a:clrTo>
            </a:clrChange>
          </a:blip>
          <a:stretch>
            <a:fillRect/>
          </a:stretch>
        </p:blipFill>
        <p:spPr>
          <a:xfrm>
            <a:off x="4973027" y="2588551"/>
            <a:ext cx="1489477" cy="1893624"/>
          </a:xfrm>
          <a:prstGeom prst="rect">
            <a:avLst/>
          </a:prstGeom>
        </p:spPr>
      </p:pic>
      <p:pic>
        <p:nvPicPr>
          <p:cNvPr id="5" name="Picture 4">
            <a:extLst>
              <a:ext uri="{FF2B5EF4-FFF2-40B4-BE49-F238E27FC236}">
                <a16:creationId xmlns:a16="http://schemas.microsoft.com/office/drawing/2014/main" id="{1573013C-C6CA-14C1-F8F8-A3B46F39B125}"/>
              </a:ext>
            </a:extLst>
          </p:cNvPr>
          <p:cNvPicPr>
            <a:picLocks noChangeAspect="1"/>
          </p:cNvPicPr>
          <p:nvPr/>
        </p:nvPicPr>
        <p:blipFill>
          <a:blip r:embed="rId10"/>
          <a:stretch>
            <a:fillRect/>
          </a:stretch>
        </p:blipFill>
        <p:spPr>
          <a:xfrm>
            <a:off x="10148371" y="1102349"/>
            <a:ext cx="1900373" cy="1661344"/>
          </a:xfrm>
          <a:prstGeom prst="rect">
            <a:avLst/>
          </a:prstGeom>
        </p:spPr>
      </p:pic>
    </p:spTree>
    <p:extLst>
      <p:ext uri="{BB962C8B-B14F-4D97-AF65-F5344CB8AC3E}">
        <p14:creationId xmlns:p14="http://schemas.microsoft.com/office/powerpoint/2010/main" val="3075199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7DA663-DC59-11D7-BF7E-BDDD2BBD4661}"/>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C5E2CF5E-E2C6-C5B5-19F0-FF9EC33D9B4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86071" y="1864539"/>
            <a:ext cx="2060555" cy="1603277"/>
          </a:xfrm>
          <a:prstGeom prst="rect">
            <a:avLst/>
          </a:prstGeom>
          <a:ln>
            <a:noFill/>
          </a:ln>
        </p:spPr>
      </p:pic>
      <p:sp>
        <p:nvSpPr>
          <p:cNvPr id="8" name="Text Placeholder 7">
            <a:extLst>
              <a:ext uri="{FF2B5EF4-FFF2-40B4-BE49-F238E27FC236}">
                <a16:creationId xmlns:a16="http://schemas.microsoft.com/office/drawing/2014/main" id="{7885522C-14C4-8EF1-7E3F-A8075119FF9B}"/>
              </a:ext>
            </a:extLst>
          </p:cNvPr>
          <p:cNvSpPr>
            <a:spLocks noGrp="1"/>
          </p:cNvSpPr>
          <p:nvPr>
            <p:ph type="body" sz="quarter" idx="13"/>
          </p:nvPr>
        </p:nvSpPr>
        <p:spPr>
          <a:xfrm>
            <a:off x="392171" y="669615"/>
            <a:ext cx="10924931" cy="391772"/>
          </a:xfrm>
        </p:spPr>
        <p:txBody>
          <a:bodyPr/>
          <a:lstStyle/>
          <a:p>
            <a:r>
              <a:rPr lang="en-US" dirty="0"/>
              <a:t>CAE Analysis</a:t>
            </a:r>
          </a:p>
        </p:txBody>
      </p:sp>
      <p:sp>
        <p:nvSpPr>
          <p:cNvPr id="4" name="Slide Number Placeholder 3">
            <a:extLst>
              <a:ext uri="{FF2B5EF4-FFF2-40B4-BE49-F238E27FC236}">
                <a16:creationId xmlns:a16="http://schemas.microsoft.com/office/drawing/2014/main" id="{4DE3BFD0-B855-188B-EBD6-1E453DF4C180}"/>
              </a:ext>
            </a:extLst>
          </p:cNvPr>
          <p:cNvSpPr>
            <a:spLocks noGrp="1"/>
          </p:cNvSpPr>
          <p:nvPr>
            <p:ph type="sldNum" sz="quarter" idx="11"/>
          </p:nvPr>
        </p:nvSpPr>
        <p:spPr/>
        <p:txBody>
          <a:bodyPr/>
          <a:lstStyle/>
          <a:p>
            <a:pPr>
              <a:defRPr/>
            </a:pPr>
            <a:fld id="{35042C6F-1602-F743-B8DE-EAF7671583B8}" type="slidenum">
              <a:rPr lang="en-US" smtClean="0"/>
              <a:pPr>
                <a:defRPr/>
              </a:pPr>
              <a:t>18</a:t>
            </a:fld>
            <a:endParaRPr lang="en-US"/>
          </a:p>
        </p:txBody>
      </p:sp>
      <p:sp>
        <p:nvSpPr>
          <p:cNvPr id="3" name="Title 2">
            <a:extLst>
              <a:ext uri="{FF2B5EF4-FFF2-40B4-BE49-F238E27FC236}">
                <a16:creationId xmlns:a16="http://schemas.microsoft.com/office/drawing/2014/main" id="{5B471DA2-D9FE-30C5-7C52-DE857F585FA8}"/>
              </a:ext>
            </a:extLst>
          </p:cNvPr>
          <p:cNvSpPr>
            <a:spLocks noGrp="1"/>
          </p:cNvSpPr>
          <p:nvPr>
            <p:ph type="ctrTitle"/>
          </p:nvPr>
        </p:nvSpPr>
        <p:spPr>
          <a:xfrm>
            <a:off x="392172" y="252959"/>
            <a:ext cx="10924931" cy="476655"/>
          </a:xfrm>
        </p:spPr>
        <p:txBody>
          <a:bodyPr lIns="91440" tIns="45720" rIns="91440" bIns="45720" anchor="t"/>
          <a:lstStyle/>
          <a:p>
            <a:r>
              <a:rPr lang="en-US" dirty="0">
                <a:latin typeface="Averta"/>
              </a:rPr>
              <a:t>Nautilus</a:t>
            </a:r>
            <a:endParaRPr lang="en-US" dirty="0"/>
          </a:p>
        </p:txBody>
      </p:sp>
      <p:sp>
        <p:nvSpPr>
          <p:cNvPr id="6" name="TextBox 5">
            <a:extLst>
              <a:ext uri="{FF2B5EF4-FFF2-40B4-BE49-F238E27FC236}">
                <a16:creationId xmlns:a16="http://schemas.microsoft.com/office/drawing/2014/main" id="{072FDFDA-96AC-1437-BD7F-9B0DEFB4D491}"/>
              </a:ext>
            </a:extLst>
          </p:cNvPr>
          <p:cNvSpPr txBox="1"/>
          <p:nvPr/>
        </p:nvSpPr>
        <p:spPr>
          <a:xfrm>
            <a:off x="503043" y="1133356"/>
            <a:ext cx="8028272" cy="338554"/>
          </a:xfrm>
          <a:prstGeom prst="rect">
            <a:avLst/>
          </a:prstGeom>
          <a:solidFill>
            <a:schemeClr val="bg1"/>
          </a:solidFill>
        </p:spPr>
        <p:txBody>
          <a:bodyPr wrap="square" rtlCol="0">
            <a:spAutoFit/>
          </a:bodyPr>
          <a:lstStyle/>
          <a:p>
            <a:endParaRPr lang="en-US" sz="1600"/>
          </a:p>
        </p:txBody>
      </p:sp>
      <p:sp>
        <p:nvSpPr>
          <p:cNvPr id="5" name="TextBox 4">
            <a:extLst>
              <a:ext uri="{FF2B5EF4-FFF2-40B4-BE49-F238E27FC236}">
                <a16:creationId xmlns:a16="http://schemas.microsoft.com/office/drawing/2014/main" id="{1AEEF592-7961-1ECC-107D-34D1BFC2F30F}"/>
              </a:ext>
            </a:extLst>
          </p:cNvPr>
          <p:cNvSpPr txBox="1"/>
          <p:nvPr/>
        </p:nvSpPr>
        <p:spPr>
          <a:xfrm>
            <a:off x="108642" y="1155744"/>
            <a:ext cx="7043596" cy="3483005"/>
          </a:xfrm>
          <a:prstGeom prst="rect">
            <a:avLst/>
          </a:prstGeom>
          <a:noFill/>
        </p:spPr>
        <p:txBody>
          <a:bodyPr wrap="square" rtlCol="0">
            <a:spAutoFit/>
          </a:bodyPr>
          <a:lstStyle/>
          <a:p>
            <a:pPr rtl="0" fontAlgn="ctr">
              <a:spcBef>
                <a:spcPts val="1000"/>
              </a:spcBef>
            </a:pPr>
            <a:r>
              <a:rPr lang="en-US" sz="1800" dirty="0">
                <a:effectLst/>
                <a:latin typeface="Calibri" panose="020F0502020204030204" pitchFamily="34" charset="0"/>
              </a:rPr>
              <a:t>Completed Analysis:</a:t>
            </a:r>
          </a:p>
          <a:p>
            <a:pPr lvl="1" fontAlgn="ctr">
              <a:spcBef>
                <a:spcPts val="1000"/>
              </a:spcBef>
              <a:buFont typeface="Arial" panose="020B0604020202020204" pitchFamily="34" charset="0"/>
              <a:buChar char="•"/>
            </a:pPr>
            <a:r>
              <a:rPr lang="en-US" dirty="0">
                <a:latin typeface="Calibri" panose="020F0502020204030204" pitchFamily="34" charset="0"/>
              </a:rPr>
              <a:t>Thermal Cross Talk (</a:t>
            </a:r>
            <a:r>
              <a:rPr lang="en-US" dirty="0">
                <a:solidFill>
                  <a:schemeClr val="accent6"/>
                </a:solidFill>
                <a:latin typeface="Calibri" panose="020F0502020204030204" pitchFamily="34" charset="0"/>
              </a:rPr>
              <a:t>&lt;100 W </a:t>
            </a:r>
            <a:r>
              <a:rPr lang="en-US" dirty="0">
                <a:latin typeface="Calibri" panose="020F0502020204030204" pitchFamily="34" charset="0"/>
              </a:rPr>
              <a:t>at extreme temperature deltas)</a:t>
            </a:r>
          </a:p>
          <a:p>
            <a:pPr lvl="1" fontAlgn="ctr">
              <a:spcBef>
                <a:spcPts val="1000"/>
              </a:spcBef>
              <a:buFont typeface="Arial" panose="020B0604020202020204" pitchFamily="34" charset="0"/>
              <a:buChar char="•"/>
            </a:pPr>
            <a:r>
              <a:rPr lang="en-US" dirty="0">
                <a:latin typeface="Calibri" panose="020F0502020204030204" pitchFamily="34" charset="0"/>
              </a:rPr>
              <a:t>Correlated Full System CFD (Worst of 25 flow paths is </a:t>
            </a:r>
            <a:r>
              <a:rPr lang="en-US" dirty="0">
                <a:solidFill>
                  <a:schemeClr val="accent6"/>
                </a:solidFill>
                <a:latin typeface="Calibri" panose="020F0502020204030204" pitchFamily="34" charset="0"/>
              </a:rPr>
              <a:t>&lt;15 kPa</a:t>
            </a:r>
            <a:r>
              <a:rPr lang="en-US" dirty="0">
                <a:latin typeface="Calibri" panose="020F0502020204030204" pitchFamily="34" charset="0"/>
              </a:rPr>
              <a:t> @25 LPM</a:t>
            </a:r>
          </a:p>
          <a:p>
            <a:pPr lvl="1" fontAlgn="ctr">
              <a:spcBef>
                <a:spcPts val="1000"/>
              </a:spcBef>
              <a:buFont typeface="Arial" panose="020B0604020202020204" pitchFamily="34" charset="0"/>
              <a:buChar char="•"/>
            </a:pPr>
            <a:r>
              <a:rPr lang="en-US" dirty="0">
                <a:latin typeface="Calibri" panose="020F0502020204030204" pitchFamily="34" charset="0"/>
              </a:rPr>
              <a:t>Leakage Tolerance Stacks (</a:t>
            </a:r>
            <a:r>
              <a:rPr lang="en-US" dirty="0">
                <a:solidFill>
                  <a:schemeClr val="accent6"/>
                </a:solidFill>
                <a:latin typeface="Calibri" panose="020F0502020204030204" pitchFamily="34" charset="0"/>
              </a:rPr>
              <a:t>&lt;5 mL/min </a:t>
            </a:r>
            <a:r>
              <a:rPr lang="en-US" dirty="0">
                <a:latin typeface="Calibri" panose="020F0502020204030204" pitchFamily="34" charset="0"/>
              </a:rPr>
              <a:t>at min overlap)</a:t>
            </a:r>
          </a:p>
          <a:p>
            <a:pPr lvl="1" fontAlgn="ctr">
              <a:spcBef>
                <a:spcPts val="1000"/>
              </a:spcBef>
              <a:buFont typeface="Arial" panose="020B0604020202020204" pitchFamily="34" charset="0"/>
              <a:buChar char="•"/>
            </a:pPr>
            <a:r>
              <a:rPr lang="en-US" dirty="0">
                <a:latin typeface="Calibri" panose="020F0502020204030204" pitchFamily="34" charset="0"/>
              </a:rPr>
              <a:t>Burst Pressure FEA (</a:t>
            </a:r>
            <a:r>
              <a:rPr lang="en-US" dirty="0">
                <a:solidFill>
                  <a:schemeClr val="accent6"/>
                </a:solidFill>
                <a:latin typeface="Calibri" panose="020F0502020204030204" pitchFamily="34" charset="0"/>
              </a:rPr>
              <a:t>Pass</a:t>
            </a:r>
            <a:r>
              <a:rPr lang="en-US" dirty="0">
                <a:latin typeface="Calibri" panose="020F0502020204030204" pitchFamily="34" charset="0"/>
              </a:rPr>
              <a:t>)</a:t>
            </a:r>
          </a:p>
          <a:p>
            <a:pPr lvl="1" fontAlgn="ctr">
              <a:spcBef>
                <a:spcPts val="1000"/>
              </a:spcBef>
              <a:buFont typeface="Arial" panose="020B0604020202020204" pitchFamily="34" charset="0"/>
              <a:buChar char="•"/>
            </a:pPr>
            <a:r>
              <a:rPr lang="en-US" dirty="0">
                <a:latin typeface="Calibri" panose="020F0502020204030204" pitchFamily="34" charset="0"/>
              </a:rPr>
              <a:t>Pressure Pulsation FEA (</a:t>
            </a:r>
            <a:r>
              <a:rPr lang="en-US" dirty="0">
                <a:solidFill>
                  <a:schemeClr val="accent6"/>
                </a:solidFill>
                <a:latin typeface="Calibri" panose="020F0502020204030204" pitchFamily="34" charset="0"/>
              </a:rPr>
              <a:t>Pass</a:t>
            </a:r>
            <a:r>
              <a:rPr lang="en-US" dirty="0">
                <a:latin typeface="Calibri" panose="020F0502020204030204" pitchFamily="34" charset="0"/>
              </a:rPr>
              <a:t> with </a:t>
            </a:r>
            <a:r>
              <a:rPr lang="en-US" dirty="0" err="1">
                <a:latin typeface="Calibri" panose="020F0502020204030204" pitchFamily="34" charset="0"/>
              </a:rPr>
              <a:t>FoS</a:t>
            </a:r>
            <a:r>
              <a:rPr lang="en-US" dirty="0">
                <a:latin typeface="Calibri" panose="020F0502020204030204" pitchFamily="34" charset="0"/>
              </a:rPr>
              <a:t> &gt;2)</a:t>
            </a:r>
          </a:p>
          <a:p>
            <a:pPr lvl="1" fontAlgn="ctr">
              <a:spcBef>
                <a:spcPts val="1000"/>
              </a:spcBef>
              <a:buFont typeface="Arial" panose="020B0604020202020204" pitchFamily="34" charset="0"/>
              <a:buChar char="•"/>
            </a:pPr>
            <a:r>
              <a:rPr lang="en-US" dirty="0">
                <a:latin typeface="Calibri" panose="020F0502020204030204" pitchFamily="34" charset="0"/>
              </a:rPr>
              <a:t>Sub-Component Wear Out Life (</a:t>
            </a:r>
            <a:r>
              <a:rPr lang="en-US" dirty="0">
                <a:solidFill>
                  <a:schemeClr val="accent6"/>
                </a:solidFill>
                <a:latin typeface="Calibri" panose="020F0502020204030204" pitchFamily="34" charset="0"/>
              </a:rPr>
              <a:t>Pass</a:t>
            </a:r>
            <a:r>
              <a:rPr lang="en-US" dirty="0">
                <a:latin typeface="Calibri" panose="020F0502020204030204" pitchFamily="34" charset="0"/>
              </a:rPr>
              <a:t>)</a:t>
            </a:r>
          </a:p>
          <a:p>
            <a:pPr lvl="1" fontAlgn="ctr">
              <a:spcBef>
                <a:spcPts val="1000"/>
              </a:spcBef>
              <a:buFont typeface="Arial" panose="020B0604020202020204" pitchFamily="34" charset="0"/>
              <a:buChar char="•"/>
            </a:pPr>
            <a:r>
              <a:rPr lang="en-US" dirty="0">
                <a:latin typeface="Calibri" panose="020F0502020204030204" pitchFamily="34" charset="0"/>
              </a:rPr>
              <a:t>Mold Flow</a:t>
            </a:r>
          </a:p>
        </p:txBody>
      </p:sp>
      <p:pic>
        <p:nvPicPr>
          <p:cNvPr id="7" name="Picture 6">
            <a:extLst>
              <a:ext uri="{FF2B5EF4-FFF2-40B4-BE49-F238E27FC236}">
                <a16:creationId xmlns:a16="http://schemas.microsoft.com/office/drawing/2014/main" id="{77304E03-A6BD-D5E7-A8FF-CD4B8C6BB072}"/>
              </a:ext>
            </a:extLst>
          </p:cNvPr>
          <p:cNvPicPr>
            <a:picLocks noChangeAspect="1"/>
          </p:cNvPicPr>
          <p:nvPr/>
        </p:nvPicPr>
        <p:blipFill>
          <a:blip r:embed="rId3">
            <a:alphaModFix amt="90000"/>
          </a:blip>
          <a:stretch>
            <a:fillRect/>
          </a:stretch>
        </p:blipFill>
        <p:spPr>
          <a:xfrm>
            <a:off x="8099219" y="411600"/>
            <a:ext cx="3700609" cy="1472140"/>
          </a:xfrm>
          <a:prstGeom prst="rect">
            <a:avLst/>
          </a:prstGeom>
        </p:spPr>
      </p:pic>
      <p:pic>
        <p:nvPicPr>
          <p:cNvPr id="11" name="Picture 10">
            <a:extLst>
              <a:ext uri="{FF2B5EF4-FFF2-40B4-BE49-F238E27FC236}">
                <a16:creationId xmlns:a16="http://schemas.microsoft.com/office/drawing/2014/main" id="{F4F1D0EC-467B-5A24-D30B-E5D6D108F236}"/>
              </a:ext>
            </a:extLst>
          </p:cNvPr>
          <p:cNvPicPr>
            <a:picLocks noChangeAspect="1"/>
          </p:cNvPicPr>
          <p:nvPr/>
        </p:nvPicPr>
        <p:blipFill>
          <a:blip r:embed="rId4"/>
          <a:stretch>
            <a:fillRect/>
          </a:stretch>
        </p:blipFill>
        <p:spPr>
          <a:xfrm>
            <a:off x="8099219" y="3704041"/>
            <a:ext cx="3837139" cy="2370127"/>
          </a:xfrm>
          <a:prstGeom prst="rect">
            <a:avLst/>
          </a:prstGeom>
        </p:spPr>
      </p:pic>
      <p:pic>
        <p:nvPicPr>
          <p:cNvPr id="12" name="Picture 11">
            <a:extLst>
              <a:ext uri="{FF2B5EF4-FFF2-40B4-BE49-F238E27FC236}">
                <a16:creationId xmlns:a16="http://schemas.microsoft.com/office/drawing/2014/main" id="{9370D41F-3199-3AC0-AB74-2E180B4E49F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025673" y="4397143"/>
            <a:ext cx="2939713" cy="2080920"/>
          </a:xfrm>
          <a:prstGeom prst="rect">
            <a:avLst/>
          </a:prstGeom>
        </p:spPr>
      </p:pic>
      <p:pic>
        <p:nvPicPr>
          <p:cNvPr id="14" name="Picture 13">
            <a:extLst>
              <a:ext uri="{FF2B5EF4-FFF2-40B4-BE49-F238E27FC236}">
                <a16:creationId xmlns:a16="http://schemas.microsoft.com/office/drawing/2014/main" id="{1E509FE2-82FD-009D-CC82-A5DD04EA6428}"/>
              </a:ext>
            </a:extLst>
          </p:cNvPr>
          <p:cNvPicPr>
            <a:picLocks noChangeAspect="1"/>
          </p:cNvPicPr>
          <p:nvPr/>
        </p:nvPicPr>
        <p:blipFill>
          <a:blip r:embed="rId6"/>
          <a:stretch>
            <a:fillRect/>
          </a:stretch>
        </p:blipFill>
        <p:spPr>
          <a:xfrm>
            <a:off x="974470" y="4794953"/>
            <a:ext cx="3788362" cy="1437827"/>
          </a:xfrm>
          <a:prstGeom prst="rect">
            <a:avLst/>
          </a:prstGeom>
        </p:spPr>
      </p:pic>
    </p:spTree>
    <p:extLst>
      <p:ext uri="{BB962C8B-B14F-4D97-AF65-F5344CB8AC3E}">
        <p14:creationId xmlns:p14="http://schemas.microsoft.com/office/powerpoint/2010/main" val="3128942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A8FBE-0AF0-1123-923E-8D5AD2AC7CF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67A04B4-17A6-7729-CA21-BABA433A4915}"/>
              </a:ext>
            </a:extLst>
          </p:cNvPr>
          <p:cNvSpPr txBox="1"/>
          <p:nvPr/>
        </p:nvSpPr>
        <p:spPr>
          <a:xfrm>
            <a:off x="503043" y="1289013"/>
            <a:ext cx="7022765" cy="3780522"/>
          </a:xfrm>
          <a:prstGeom prst="rect">
            <a:avLst/>
          </a:prstGeom>
          <a:noFill/>
        </p:spPr>
        <p:txBody>
          <a:bodyPr wrap="square" rtlCol="0">
            <a:spAutoFit/>
          </a:bodyPr>
          <a:lstStyle/>
          <a:p>
            <a:pPr rtl="0" fontAlgn="ctr">
              <a:spcBef>
                <a:spcPts val="1000"/>
              </a:spcBef>
            </a:pPr>
            <a:r>
              <a:rPr lang="en-US" sz="1800" dirty="0">
                <a:effectLst/>
                <a:latin typeface="Calibri" panose="020F0502020204030204" pitchFamily="34" charset="0"/>
              </a:rPr>
              <a:t>Completed Validation Testing:</a:t>
            </a:r>
          </a:p>
          <a:p>
            <a:pPr lvl="1" fontAlgn="ctr">
              <a:spcBef>
                <a:spcPts val="1000"/>
              </a:spcBef>
              <a:buFont typeface="Arial" panose="020B0604020202020204" pitchFamily="34" charset="0"/>
              <a:buChar char="•"/>
            </a:pPr>
            <a:r>
              <a:rPr lang="en-US" dirty="0">
                <a:latin typeface="Calibri" panose="020F0502020204030204" pitchFamily="34" charset="0"/>
              </a:rPr>
              <a:t>Full Valve Physical Simulation and Component Pressure Drop (Matches CAE)</a:t>
            </a:r>
          </a:p>
          <a:p>
            <a:pPr lvl="1" fontAlgn="ctr">
              <a:spcBef>
                <a:spcPts val="1000"/>
              </a:spcBef>
              <a:buFont typeface="Arial" panose="020B0604020202020204" pitchFamily="34" charset="0"/>
              <a:buChar char="•"/>
            </a:pPr>
            <a:r>
              <a:rPr lang="en-US" dirty="0">
                <a:latin typeface="Calibri" panose="020F0502020204030204" pitchFamily="34" charset="0"/>
              </a:rPr>
              <a:t>Room temp Contaminated Durability w/ 0-1 g/L of Contamination (</a:t>
            </a:r>
            <a:r>
              <a:rPr lang="en-US" dirty="0">
                <a:solidFill>
                  <a:schemeClr val="accent6"/>
                </a:solidFill>
                <a:latin typeface="Calibri" panose="020F0502020204030204" pitchFamily="34" charset="0"/>
              </a:rPr>
              <a:t>&lt;10 mL/min </a:t>
            </a:r>
            <a:r>
              <a:rPr lang="en-US" dirty="0">
                <a:latin typeface="Calibri" panose="020F0502020204030204" pitchFamily="34" charset="0"/>
              </a:rPr>
              <a:t>internal leakage per louver post test)</a:t>
            </a:r>
          </a:p>
          <a:p>
            <a:pPr lvl="1" fontAlgn="ctr">
              <a:spcBef>
                <a:spcPts val="1000"/>
              </a:spcBef>
              <a:buFont typeface="Arial" panose="020B0604020202020204" pitchFamily="34" charset="0"/>
              <a:buChar char="•"/>
            </a:pPr>
            <a:r>
              <a:rPr lang="en-US" dirty="0">
                <a:latin typeface="Calibri" panose="020F0502020204030204" pitchFamily="34" charset="0"/>
              </a:rPr>
              <a:t>Varying Temp Non-Contaminated Durability (</a:t>
            </a:r>
            <a:r>
              <a:rPr lang="en-US" dirty="0">
                <a:solidFill>
                  <a:schemeClr val="accent6"/>
                </a:solidFill>
                <a:latin typeface="Calibri" panose="020F0502020204030204" pitchFamily="34" charset="0"/>
              </a:rPr>
              <a:t>&lt;5 mL/min </a:t>
            </a:r>
            <a:r>
              <a:rPr lang="en-US" dirty="0">
                <a:latin typeface="Calibri" panose="020F0502020204030204" pitchFamily="34" charset="0"/>
              </a:rPr>
              <a:t>average internal leakage per louver post test)</a:t>
            </a:r>
          </a:p>
          <a:p>
            <a:pPr lvl="1" fontAlgn="ctr">
              <a:spcBef>
                <a:spcPts val="1000"/>
              </a:spcBef>
              <a:buFont typeface="Arial" panose="020B0604020202020204" pitchFamily="34" charset="0"/>
              <a:buChar char="•"/>
            </a:pPr>
            <a:r>
              <a:rPr lang="en-US" dirty="0">
                <a:latin typeface="Calibri" panose="020F0502020204030204" pitchFamily="34" charset="0"/>
              </a:rPr>
              <a:t>300K Cycle Contaminated Durability (</a:t>
            </a:r>
            <a:r>
              <a:rPr lang="en-US" dirty="0">
                <a:solidFill>
                  <a:schemeClr val="accent6"/>
                </a:solidFill>
                <a:latin typeface="Calibri" panose="020F0502020204030204" pitchFamily="34" charset="0"/>
              </a:rPr>
              <a:t>~30 mL/min </a:t>
            </a:r>
            <a:r>
              <a:rPr lang="en-US" dirty="0">
                <a:latin typeface="Calibri" panose="020F0502020204030204" pitchFamily="34" charset="0"/>
              </a:rPr>
              <a:t>internal leakage per louver post test)(100K cycle @ -40, 55, and 85 °C w/ 0.5 g/L of contamination)</a:t>
            </a:r>
          </a:p>
          <a:p>
            <a:pPr lvl="1" fontAlgn="ctr">
              <a:spcBef>
                <a:spcPts val="1000"/>
              </a:spcBef>
              <a:buFont typeface="Arial" panose="020B0604020202020204" pitchFamily="34" charset="0"/>
              <a:buChar char="•"/>
            </a:pPr>
            <a:endParaRPr lang="en-US" dirty="0">
              <a:latin typeface="Calibri" panose="020F0502020204030204" pitchFamily="34" charset="0"/>
            </a:endParaRPr>
          </a:p>
        </p:txBody>
      </p:sp>
      <p:sp>
        <p:nvSpPr>
          <p:cNvPr id="6" name="Text Placeholder 5">
            <a:extLst>
              <a:ext uri="{FF2B5EF4-FFF2-40B4-BE49-F238E27FC236}">
                <a16:creationId xmlns:a16="http://schemas.microsoft.com/office/drawing/2014/main" id="{78CB147A-4C50-6391-84A6-D1111A28E458}"/>
              </a:ext>
            </a:extLst>
          </p:cNvPr>
          <p:cNvSpPr>
            <a:spLocks noGrp="1"/>
          </p:cNvSpPr>
          <p:nvPr>
            <p:ph type="body" sz="quarter" idx="13"/>
          </p:nvPr>
        </p:nvSpPr>
        <p:spPr/>
        <p:txBody>
          <a:bodyPr/>
          <a:lstStyle/>
          <a:p>
            <a:r>
              <a:rPr lang="en-US"/>
              <a:t>Physical Validation of Flat Valving Solutions</a:t>
            </a:r>
          </a:p>
        </p:txBody>
      </p:sp>
      <p:sp>
        <p:nvSpPr>
          <p:cNvPr id="4" name="Slide Number Placeholder 3">
            <a:extLst>
              <a:ext uri="{FF2B5EF4-FFF2-40B4-BE49-F238E27FC236}">
                <a16:creationId xmlns:a16="http://schemas.microsoft.com/office/drawing/2014/main" id="{609B6448-DA39-2799-30F5-CB2430AB61B8}"/>
              </a:ext>
            </a:extLst>
          </p:cNvPr>
          <p:cNvSpPr>
            <a:spLocks noGrp="1"/>
          </p:cNvSpPr>
          <p:nvPr>
            <p:ph type="sldNum" sz="quarter" idx="11"/>
          </p:nvPr>
        </p:nvSpPr>
        <p:spPr/>
        <p:txBody>
          <a:bodyPr/>
          <a:lstStyle/>
          <a:p>
            <a:pPr>
              <a:defRPr/>
            </a:pPr>
            <a:fld id="{35042C6F-1602-F743-B8DE-EAF7671583B8}" type="slidenum">
              <a:rPr lang="en-US" smtClean="0"/>
              <a:pPr>
                <a:defRPr/>
              </a:pPr>
              <a:t>19</a:t>
            </a:fld>
            <a:endParaRPr lang="en-US"/>
          </a:p>
        </p:txBody>
      </p:sp>
      <p:sp>
        <p:nvSpPr>
          <p:cNvPr id="3" name="Title 2">
            <a:extLst>
              <a:ext uri="{FF2B5EF4-FFF2-40B4-BE49-F238E27FC236}">
                <a16:creationId xmlns:a16="http://schemas.microsoft.com/office/drawing/2014/main" id="{FBC71944-5637-A94C-1CCB-E72E97785AE2}"/>
              </a:ext>
            </a:extLst>
          </p:cNvPr>
          <p:cNvSpPr>
            <a:spLocks noGrp="1"/>
          </p:cNvSpPr>
          <p:nvPr>
            <p:ph type="ctrTitle"/>
          </p:nvPr>
        </p:nvSpPr>
        <p:spPr/>
        <p:txBody>
          <a:bodyPr lIns="91440" tIns="45720" rIns="91440" bIns="45720" anchor="t"/>
          <a:lstStyle/>
          <a:p>
            <a:r>
              <a:rPr lang="en-US">
                <a:latin typeface="Averta"/>
              </a:rPr>
              <a:t>Nautilus</a:t>
            </a:r>
            <a:endParaRPr lang="en-US"/>
          </a:p>
        </p:txBody>
      </p:sp>
      <p:pic>
        <p:nvPicPr>
          <p:cNvPr id="7" name="Picture 6">
            <a:extLst>
              <a:ext uri="{FF2B5EF4-FFF2-40B4-BE49-F238E27FC236}">
                <a16:creationId xmlns:a16="http://schemas.microsoft.com/office/drawing/2014/main" id="{1F173368-9295-DB8A-4E2C-11C11B513C2F}"/>
              </a:ext>
            </a:extLst>
          </p:cNvPr>
          <p:cNvPicPr>
            <a:picLocks noChangeAspect="1"/>
          </p:cNvPicPr>
          <p:nvPr/>
        </p:nvPicPr>
        <p:blipFill>
          <a:blip r:embed="rId2"/>
          <a:stretch>
            <a:fillRect/>
          </a:stretch>
        </p:blipFill>
        <p:spPr>
          <a:xfrm>
            <a:off x="4014425" y="4639331"/>
            <a:ext cx="3095102" cy="1962091"/>
          </a:xfrm>
          <a:prstGeom prst="rect">
            <a:avLst/>
          </a:prstGeom>
        </p:spPr>
      </p:pic>
      <p:pic>
        <p:nvPicPr>
          <p:cNvPr id="11" name="Picture 10">
            <a:extLst>
              <a:ext uri="{FF2B5EF4-FFF2-40B4-BE49-F238E27FC236}">
                <a16:creationId xmlns:a16="http://schemas.microsoft.com/office/drawing/2014/main" id="{70EEB84C-721E-A811-679B-371E26E9D271}"/>
              </a:ext>
            </a:extLst>
          </p:cNvPr>
          <p:cNvPicPr>
            <a:picLocks noChangeAspect="1"/>
          </p:cNvPicPr>
          <p:nvPr/>
        </p:nvPicPr>
        <p:blipFill>
          <a:blip r:embed="rId3"/>
          <a:stretch>
            <a:fillRect/>
          </a:stretch>
        </p:blipFill>
        <p:spPr>
          <a:xfrm>
            <a:off x="7682575" y="1289013"/>
            <a:ext cx="4078497" cy="1732180"/>
          </a:xfrm>
          <a:prstGeom prst="rect">
            <a:avLst/>
          </a:prstGeom>
        </p:spPr>
      </p:pic>
      <p:pic>
        <p:nvPicPr>
          <p:cNvPr id="13" name="Picture 2">
            <a:extLst>
              <a:ext uri="{FF2B5EF4-FFF2-40B4-BE49-F238E27FC236}">
                <a16:creationId xmlns:a16="http://schemas.microsoft.com/office/drawing/2014/main" id="{404730C6-6F11-1F2F-BBE8-19C359A218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824"/>
          <a:stretch/>
        </p:blipFill>
        <p:spPr bwMode="auto">
          <a:xfrm>
            <a:off x="8543535" y="3519973"/>
            <a:ext cx="2356575" cy="2833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951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6590C3-60B3-472F-B175-05E2B2E8F4E6}"/>
              </a:ext>
            </a:extLst>
          </p:cNvPr>
          <p:cNvSpPr>
            <a:spLocks noGrp="1"/>
          </p:cNvSpPr>
          <p:nvPr>
            <p:ph type="ctrTitle"/>
          </p:nvPr>
        </p:nvSpPr>
        <p:spPr>
          <a:xfrm>
            <a:off x="507483" y="610673"/>
            <a:ext cx="10924931" cy="476655"/>
          </a:xfrm>
        </p:spPr>
        <p:txBody>
          <a:bodyPr/>
          <a:lstStyle/>
          <a:p>
            <a:r>
              <a:rPr lang="en-US" dirty="0"/>
              <a:t>Brief Husco Introduction</a:t>
            </a:r>
          </a:p>
        </p:txBody>
      </p:sp>
      <p:sp>
        <p:nvSpPr>
          <p:cNvPr id="4" name="Slide Number Placeholder 3">
            <a:extLst>
              <a:ext uri="{FF2B5EF4-FFF2-40B4-BE49-F238E27FC236}">
                <a16:creationId xmlns:a16="http://schemas.microsoft.com/office/drawing/2014/main" id="{88027C17-D45A-44F7-AB4F-DFECC07A65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042C6F-1602-F743-B8DE-EAF7671583B8}" type="slidenum">
              <a:rPr kumimoji="0" lang="en-US" sz="1200" b="0" i="0" u="none" strike="noStrike" kern="1200" cap="none" spc="0" normalizeH="0" baseline="0" noProof="0" smtClean="0">
                <a:ln>
                  <a:noFill/>
                </a:ln>
                <a:solidFill>
                  <a:srgbClr val="0000A5"/>
                </a:solidFill>
                <a:effectLst/>
                <a:uLnTx/>
                <a:uFillTx/>
                <a:latin typeface="Averta"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00A5"/>
              </a:solidFill>
              <a:effectLst/>
              <a:uLnTx/>
              <a:uFillTx/>
              <a:latin typeface="Averta" panose="00000500000000000000" pitchFamily="50" charset="0"/>
              <a:ea typeface="+mn-ea"/>
              <a:cs typeface="+mn-cs"/>
            </a:endParaRPr>
          </a:p>
        </p:txBody>
      </p:sp>
      <p:pic>
        <p:nvPicPr>
          <p:cNvPr id="6" name="Picture 5">
            <a:extLst>
              <a:ext uri="{FF2B5EF4-FFF2-40B4-BE49-F238E27FC236}">
                <a16:creationId xmlns:a16="http://schemas.microsoft.com/office/drawing/2014/main" id="{2D8E6F15-74AF-4C10-B3F2-0F4DAA5EBE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0581" y="1305802"/>
            <a:ext cx="397681" cy="456860"/>
          </a:xfrm>
          <a:prstGeom prst="rect">
            <a:avLst/>
          </a:prstGeom>
        </p:spPr>
      </p:pic>
      <p:pic>
        <p:nvPicPr>
          <p:cNvPr id="14" name="Picture 13">
            <a:extLst>
              <a:ext uri="{FF2B5EF4-FFF2-40B4-BE49-F238E27FC236}">
                <a16:creationId xmlns:a16="http://schemas.microsoft.com/office/drawing/2014/main" id="{FF3FAA5E-80D2-4BC3-BEA0-1028B9A6E7C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0581" y="1924050"/>
            <a:ext cx="397681" cy="456860"/>
          </a:xfrm>
          <a:prstGeom prst="rect">
            <a:avLst/>
          </a:prstGeom>
        </p:spPr>
      </p:pic>
      <p:pic>
        <p:nvPicPr>
          <p:cNvPr id="17" name="Picture 16">
            <a:extLst>
              <a:ext uri="{FF2B5EF4-FFF2-40B4-BE49-F238E27FC236}">
                <a16:creationId xmlns:a16="http://schemas.microsoft.com/office/drawing/2014/main" id="{F8A689E9-0043-4A11-9399-3BC01FDB949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0582" y="3064274"/>
            <a:ext cx="397681" cy="456860"/>
          </a:xfrm>
          <a:prstGeom prst="rect">
            <a:avLst/>
          </a:prstGeom>
        </p:spPr>
      </p:pic>
      <p:pic>
        <p:nvPicPr>
          <p:cNvPr id="9" name="Picture 8">
            <a:extLst>
              <a:ext uri="{FF2B5EF4-FFF2-40B4-BE49-F238E27FC236}">
                <a16:creationId xmlns:a16="http://schemas.microsoft.com/office/drawing/2014/main" id="{64E25E4B-5B57-49BE-9895-D0BCBDD23AD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76177" y="251698"/>
            <a:ext cx="948673" cy="955832"/>
          </a:xfrm>
          <a:prstGeom prst="rect">
            <a:avLst/>
          </a:prstGeom>
        </p:spPr>
      </p:pic>
      <p:pic>
        <p:nvPicPr>
          <p:cNvPr id="2" name="Picture 1">
            <a:extLst>
              <a:ext uri="{FF2B5EF4-FFF2-40B4-BE49-F238E27FC236}">
                <a16:creationId xmlns:a16="http://schemas.microsoft.com/office/drawing/2014/main" id="{7BF0D856-FD92-AE0C-2350-D187DF4A669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0582" y="3739608"/>
            <a:ext cx="397681" cy="456860"/>
          </a:xfrm>
          <a:prstGeom prst="rect">
            <a:avLst/>
          </a:prstGeom>
        </p:spPr>
      </p:pic>
      <p:sp>
        <p:nvSpPr>
          <p:cNvPr id="7" name="TextBox 6">
            <a:extLst>
              <a:ext uri="{FF2B5EF4-FFF2-40B4-BE49-F238E27FC236}">
                <a16:creationId xmlns:a16="http://schemas.microsoft.com/office/drawing/2014/main" id="{F818E658-2D3C-A27A-1D29-8DE649A78D8A}"/>
              </a:ext>
            </a:extLst>
          </p:cNvPr>
          <p:cNvSpPr txBox="1"/>
          <p:nvPr/>
        </p:nvSpPr>
        <p:spPr>
          <a:xfrm>
            <a:off x="1389634" y="1188126"/>
            <a:ext cx="8618220" cy="646331"/>
          </a:xfrm>
          <a:prstGeom prst="rect">
            <a:avLst/>
          </a:prstGeom>
          <a:noFill/>
        </p:spPr>
        <p:txBody>
          <a:bodyPr wrap="square" rtlCol="0">
            <a:spAutoFit/>
          </a:bodyPr>
          <a:lstStyle/>
          <a:p>
            <a:r>
              <a:rPr lang="en-US" dirty="0"/>
              <a:t>Husco is a Tier 1 supplier with over 25 years of automotive production experience serving global OEM customers</a:t>
            </a:r>
          </a:p>
        </p:txBody>
      </p:sp>
      <p:sp>
        <p:nvSpPr>
          <p:cNvPr id="10" name="TextBox 9">
            <a:extLst>
              <a:ext uri="{FF2B5EF4-FFF2-40B4-BE49-F238E27FC236}">
                <a16:creationId xmlns:a16="http://schemas.microsoft.com/office/drawing/2014/main" id="{07392540-FF16-070D-CA76-426E83686D9A}"/>
              </a:ext>
            </a:extLst>
          </p:cNvPr>
          <p:cNvSpPr txBox="1"/>
          <p:nvPr/>
        </p:nvSpPr>
        <p:spPr>
          <a:xfrm>
            <a:off x="1389634" y="1988909"/>
            <a:ext cx="7555230" cy="369332"/>
          </a:xfrm>
          <a:prstGeom prst="rect">
            <a:avLst/>
          </a:prstGeom>
          <a:noFill/>
        </p:spPr>
        <p:txBody>
          <a:bodyPr wrap="square" rtlCol="0">
            <a:spAutoFit/>
          </a:bodyPr>
          <a:lstStyle/>
          <a:p>
            <a:r>
              <a:rPr lang="en-US"/>
              <a:t>Full in-house engineering, development, test validation</a:t>
            </a:r>
          </a:p>
        </p:txBody>
      </p:sp>
      <p:sp>
        <p:nvSpPr>
          <p:cNvPr id="11" name="TextBox 10">
            <a:extLst>
              <a:ext uri="{FF2B5EF4-FFF2-40B4-BE49-F238E27FC236}">
                <a16:creationId xmlns:a16="http://schemas.microsoft.com/office/drawing/2014/main" id="{5E9A4766-3947-9E9F-8417-82A046AFA8DC}"/>
              </a:ext>
            </a:extLst>
          </p:cNvPr>
          <p:cNvSpPr txBox="1"/>
          <p:nvPr/>
        </p:nvSpPr>
        <p:spPr>
          <a:xfrm>
            <a:off x="1393780" y="2987159"/>
            <a:ext cx="8247277" cy="646331"/>
          </a:xfrm>
          <a:prstGeom prst="rect">
            <a:avLst/>
          </a:prstGeom>
          <a:noFill/>
        </p:spPr>
        <p:txBody>
          <a:bodyPr wrap="square" rtlCol="0">
            <a:spAutoFit/>
          </a:bodyPr>
          <a:lstStyle/>
          <a:p>
            <a:r>
              <a:rPr lang="en-US"/>
              <a:t>Husco specializes in custom </a:t>
            </a:r>
            <a:r>
              <a:rPr lang="en-US" err="1"/>
              <a:t>electo</a:t>
            </a:r>
            <a:r>
              <a:rPr lang="en-US"/>
              <a:t>-mechanical actuation systems and fluid management control solutions.</a:t>
            </a:r>
          </a:p>
        </p:txBody>
      </p:sp>
      <p:pic>
        <p:nvPicPr>
          <p:cNvPr id="18" name="Picture 17">
            <a:extLst>
              <a:ext uri="{FF2B5EF4-FFF2-40B4-BE49-F238E27FC236}">
                <a16:creationId xmlns:a16="http://schemas.microsoft.com/office/drawing/2014/main" id="{49D749B9-90E9-1AE1-B4D3-2E552A32900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0582" y="4338827"/>
            <a:ext cx="397681" cy="456860"/>
          </a:xfrm>
          <a:prstGeom prst="rect">
            <a:avLst/>
          </a:prstGeom>
        </p:spPr>
      </p:pic>
      <p:pic>
        <p:nvPicPr>
          <p:cNvPr id="19" name="Picture 18">
            <a:extLst>
              <a:ext uri="{FF2B5EF4-FFF2-40B4-BE49-F238E27FC236}">
                <a16:creationId xmlns:a16="http://schemas.microsoft.com/office/drawing/2014/main" id="{F428FB0A-EE78-E821-C909-A9EB822C0D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0582" y="4978170"/>
            <a:ext cx="397681" cy="456860"/>
          </a:xfrm>
          <a:prstGeom prst="rect">
            <a:avLst/>
          </a:prstGeom>
        </p:spPr>
      </p:pic>
      <p:pic>
        <p:nvPicPr>
          <p:cNvPr id="20" name="Picture 19">
            <a:extLst>
              <a:ext uri="{FF2B5EF4-FFF2-40B4-BE49-F238E27FC236}">
                <a16:creationId xmlns:a16="http://schemas.microsoft.com/office/drawing/2014/main" id="{B3C225BE-576A-4103-968A-DD9BC7B7C70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0582" y="5617513"/>
            <a:ext cx="397681" cy="456860"/>
          </a:xfrm>
          <a:prstGeom prst="rect">
            <a:avLst/>
          </a:prstGeom>
        </p:spPr>
      </p:pic>
      <p:sp>
        <p:nvSpPr>
          <p:cNvPr id="22" name="TextBox 21">
            <a:extLst>
              <a:ext uri="{FF2B5EF4-FFF2-40B4-BE49-F238E27FC236}">
                <a16:creationId xmlns:a16="http://schemas.microsoft.com/office/drawing/2014/main" id="{F531332B-F7DD-B5C7-6E05-E4DE80EB0F04}"/>
              </a:ext>
            </a:extLst>
          </p:cNvPr>
          <p:cNvSpPr txBox="1"/>
          <p:nvPr/>
        </p:nvSpPr>
        <p:spPr>
          <a:xfrm>
            <a:off x="1393781" y="3827136"/>
            <a:ext cx="4304963" cy="369332"/>
          </a:xfrm>
          <a:prstGeom prst="rect">
            <a:avLst/>
          </a:prstGeom>
          <a:noFill/>
        </p:spPr>
        <p:txBody>
          <a:bodyPr wrap="square" rtlCol="0">
            <a:spAutoFit/>
          </a:bodyPr>
          <a:lstStyle/>
          <a:p>
            <a:r>
              <a:rPr lang="en-US" sz="1800" i="0">
                <a:solidFill>
                  <a:schemeClr val="tx1"/>
                </a:solidFill>
              </a:rPr>
              <a:t>$550+ million revenue</a:t>
            </a:r>
          </a:p>
        </p:txBody>
      </p:sp>
      <p:sp>
        <p:nvSpPr>
          <p:cNvPr id="23" name="TextBox 22">
            <a:extLst>
              <a:ext uri="{FF2B5EF4-FFF2-40B4-BE49-F238E27FC236}">
                <a16:creationId xmlns:a16="http://schemas.microsoft.com/office/drawing/2014/main" id="{D1400A4D-F559-8849-9EDF-AE4309B660C7}"/>
              </a:ext>
            </a:extLst>
          </p:cNvPr>
          <p:cNvSpPr txBox="1"/>
          <p:nvPr/>
        </p:nvSpPr>
        <p:spPr>
          <a:xfrm>
            <a:off x="1393781" y="4426355"/>
            <a:ext cx="8247277" cy="369332"/>
          </a:xfrm>
          <a:prstGeom prst="rect">
            <a:avLst/>
          </a:prstGeom>
          <a:noFill/>
        </p:spPr>
        <p:txBody>
          <a:bodyPr wrap="square" rtlCol="0">
            <a:spAutoFit/>
          </a:bodyPr>
          <a:lstStyle/>
          <a:p>
            <a:r>
              <a:rPr lang="en-US" sz="1800" i="0">
                <a:solidFill>
                  <a:schemeClr val="tx1"/>
                </a:solidFill>
              </a:rPr>
              <a:t>6 global manufacturing sites, worldwide engineering team</a:t>
            </a:r>
            <a:endParaRPr lang="en-US"/>
          </a:p>
        </p:txBody>
      </p:sp>
      <p:sp>
        <p:nvSpPr>
          <p:cNvPr id="24" name="TextBox 23">
            <a:extLst>
              <a:ext uri="{FF2B5EF4-FFF2-40B4-BE49-F238E27FC236}">
                <a16:creationId xmlns:a16="http://schemas.microsoft.com/office/drawing/2014/main" id="{33419A0E-7603-01C1-16A7-A437908E5C40}"/>
              </a:ext>
            </a:extLst>
          </p:cNvPr>
          <p:cNvSpPr txBox="1"/>
          <p:nvPr/>
        </p:nvSpPr>
        <p:spPr>
          <a:xfrm>
            <a:off x="1393781" y="4904727"/>
            <a:ext cx="7095867" cy="530145"/>
          </a:xfrm>
          <a:prstGeom prst="rect">
            <a:avLst/>
          </a:prstGeom>
          <a:noFill/>
        </p:spPr>
        <p:txBody>
          <a:bodyPr wrap="square" rtlCol="0">
            <a:spAutoFit/>
          </a:bodyPr>
          <a:lstStyle/>
          <a:p>
            <a:pPr>
              <a:lnSpc>
                <a:spcPts val="4000"/>
              </a:lnSpc>
            </a:pPr>
            <a:r>
              <a:rPr lang="en-US" sz="1800" i="0">
                <a:solidFill>
                  <a:schemeClr val="tx1"/>
                </a:solidFill>
              </a:rPr>
              <a:t>1,500 global employees including 400+ degreed engineers </a:t>
            </a:r>
          </a:p>
        </p:txBody>
      </p:sp>
      <p:sp>
        <p:nvSpPr>
          <p:cNvPr id="25" name="TextBox 24">
            <a:extLst>
              <a:ext uri="{FF2B5EF4-FFF2-40B4-BE49-F238E27FC236}">
                <a16:creationId xmlns:a16="http://schemas.microsoft.com/office/drawing/2014/main" id="{F2DF2BAC-991B-6053-FDFF-9250FEE33FE4}"/>
              </a:ext>
            </a:extLst>
          </p:cNvPr>
          <p:cNvSpPr txBox="1"/>
          <p:nvPr/>
        </p:nvSpPr>
        <p:spPr>
          <a:xfrm>
            <a:off x="1393781" y="5658782"/>
            <a:ext cx="5872420" cy="369332"/>
          </a:xfrm>
          <a:prstGeom prst="rect">
            <a:avLst/>
          </a:prstGeom>
          <a:noFill/>
        </p:spPr>
        <p:txBody>
          <a:bodyPr wrap="square" rtlCol="0">
            <a:spAutoFit/>
          </a:bodyPr>
          <a:lstStyle/>
          <a:p>
            <a:r>
              <a:rPr lang="en-US" sz="1800" i="0">
                <a:solidFill>
                  <a:schemeClr val="tx1"/>
                </a:solidFill>
              </a:rPr>
              <a:t>Family-owned and minority owned business</a:t>
            </a:r>
            <a:endParaRPr lang="en-US"/>
          </a:p>
        </p:txBody>
      </p:sp>
      <p:sp>
        <p:nvSpPr>
          <p:cNvPr id="3" name="TextBox 2">
            <a:extLst>
              <a:ext uri="{FF2B5EF4-FFF2-40B4-BE49-F238E27FC236}">
                <a16:creationId xmlns:a16="http://schemas.microsoft.com/office/drawing/2014/main" id="{F66A2493-80A8-A8F3-F122-E4CB9DE0AEC0}"/>
              </a:ext>
            </a:extLst>
          </p:cNvPr>
          <p:cNvSpPr txBox="1"/>
          <p:nvPr/>
        </p:nvSpPr>
        <p:spPr>
          <a:xfrm>
            <a:off x="1389634" y="2528411"/>
            <a:ext cx="6933537" cy="369332"/>
          </a:xfrm>
          <a:prstGeom prst="rect">
            <a:avLst/>
          </a:prstGeom>
          <a:noFill/>
        </p:spPr>
        <p:txBody>
          <a:bodyPr wrap="square" rtlCol="0">
            <a:spAutoFit/>
          </a:bodyPr>
          <a:lstStyle/>
          <a:p>
            <a:r>
              <a:rPr lang="en-US"/>
              <a:t>In-house automation team with a global manufacturing footprint.</a:t>
            </a:r>
          </a:p>
        </p:txBody>
      </p:sp>
      <p:pic>
        <p:nvPicPr>
          <p:cNvPr id="8" name="Picture 7">
            <a:extLst>
              <a:ext uri="{FF2B5EF4-FFF2-40B4-BE49-F238E27FC236}">
                <a16:creationId xmlns:a16="http://schemas.microsoft.com/office/drawing/2014/main" id="{8B3E2C63-63A3-81DE-AB94-4080E71E457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0581" y="2503112"/>
            <a:ext cx="397681" cy="456860"/>
          </a:xfrm>
          <a:prstGeom prst="rect">
            <a:avLst/>
          </a:prstGeom>
        </p:spPr>
      </p:pic>
    </p:spTree>
    <p:extLst>
      <p:ext uri="{BB962C8B-B14F-4D97-AF65-F5344CB8AC3E}">
        <p14:creationId xmlns:p14="http://schemas.microsoft.com/office/powerpoint/2010/main" val="3486320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51423-A7FF-E47C-21F5-834F301C021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62864A4-9E88-CAC4-086B-14CB7253B5CD}"/>
              </a:ext>
            </a:extLst>
          </p:cNvPr>
          <p:cNvSpPr txBox="1"/>
          <p:nvPr/>
        </p:nvSpPr>
        <p:spPr>
          <a:xfrm>
            <a:off x="503043" y="1289013"/>
            <a:ext cx="7022765" cy="2544286"/>
          </a:xfrm>
          <a:prstGeom prst="rect">
            <a:avLst/>
          </a:prstGeom>
          <a:noFill/>
        </p:spPr>
        <p:txBody>
          <a:bodyPr wrap="square" rtlCol="0">
            <a:spAutoFit/>
          </a:bodyPr>
          <a:lstStyle/>
          <a:p>
            <a:pPr rtl="0" fontAlgn="ctr">
              <a:spcBef>
                <a:spcPts val="1000"/>
              </a:spcBef>
              <a:buFont typeface="Arial" panose="020B0604020202020204" pitchFamily="34" charset="0"/>
              <a:buChar char="•"/>
            </a:pPr>
            <a:r>
              <a:rPr lang="en-US" sz="1800">
                <a:effectLst/>
                <a:latin typeface="Calibri" panose="020F0502020204030204" pitchFamily="34" charset="0"/>
              </a:rPr>
              <a:t>Completed Validation Testing:</a:t>
            </a:r>
          </a:p>
          <a:p>
            <a:pPr lvl="1" fontAlgn="ctr">
              <a:spcBef>
                <a:spcPts val="1000"/>
              </a:spcBef>
              <a:buFont typeface="Arial" panose="020B0604020202020204" pitchFamily="34" charset="0"/>
              <a:buChar char="•"/>
            </a:pPr>
            <a:r>
              <a:rPr lang="en-US">
                <a:latin typeface="Calibri" panose="020F0502020204030204" pitchFamily="34" charset="0"/>
              </a:rPr>
              <a:t>Thermal Shock – Cold Water Submersion (</a:t>
            </a:r>
            <a:r>
              <a:rPr lang="en-US">
                <a:solidFill>
                  <a:schemeClr val="accent6"/>
                </a:solidFill>
                <a:latin typeface="Calibri" panose="020F0502020204030204" pitchFamily="34" charset="0"/>
              </a:rPr>
              <a:t>Passed</a:t>
            </a:r>
            <a:r>
              <a:rPr lang="en-US">
                <a:latin typeface="Calibri" panose="020F0502020204030204" pitchFamily="34" charset="0"/>
              </a:rPr>
              <a:t> 20 transfers from 85 °C to 0 °C with no leakage at 2.4 Bar)</a:t>
            </a:r>
          </a:p>
          <a:p>
            <a:pPr lvl="1" fontAlgn="ctr">
              <a:spcBef>
                <a:spcPts val="1000"/>
              </a:spcBef>
              <a:buFont typeface="Arial" panose="020B0604020202020204" pitchFamily="34" charset="0"/>
              <a:buChar char="•"/>
            </a:pPr>
            <a:r>
              <a:rPr lang="en-US">
                <a:latin typeface="Calibri" panose="020F0502020204030204" pitchFamily="34" charset="0"/>
              </a:rPr>
              <a:t>Burst Pressure (</a:t>
            </a:r>
            <a:r>
              <a:rPr lang="en-US">
                <a:solidFill>
                  <a:schemeClr val="accent6"/>
                </a:solidFill>
                <a:latin typeface="Calibri" panose="020F0502020204030204" pitchFamily="34" charset="0"/>
              </a:rPr>
              <a:t>Passed</a:t>
            </a:r>
            <a:r>
              <a:rPr lang="en-US">
                <a:latin typeface="Calibri" panose="020F0502020204030204" pitchFamily="34" charset="0"/>
              </a:rPr>
              <a:t> 500 kPa at room temperature with production intent welding methods)</a:t>
            </a:r>
          </a:p>
          <a:p>
            <a:pPr lvl="1" fontAlgn="ctr">
              <a:spcBef>
                <a:spcPts val="1000"/>
              </a:spcBef>
              <a:buFont typeface="Arial" panose="020B0604020202020204" pitchFamily="34" charset="0"/>
              <a:buChar char="•"/>
            </a:pPr>
            <a:r>
              <a:rPr lang="en-US">
                <a:latin typeface="Calibri" panose="020F0502020204030204" pitchFamily="34" charset="0"/>
              </a:rPr>
              <a:t>Pressure Pulsation (</a:t>
            </a:r>
            <a:r>
              <a:rPr lang="en-US">
                <a:solidFill>
                  <a:schemeClr val="accent6"/>
                </a:solidFill>
                <a:latin typeface="Calibri" panose="020F0502020204030204" pitchFamily="34" charset="0"/>
              </a:rPr>
              <a:t>Passed</a:t>
            </a:r>
            <a:r>
              <a:rPr lang="en-US">
                <a:latin typeface="Calibri" panose="020F0502020204030204" pitchFamily="34" charset="0"/>
              </a:rPr>
              <a:t> 200k Cycles between 0 kPa and 320 kPa) </a:t>
            </a:r>
          </a:p>
          <a:p>
            <a:pPr lvl="1" fontAlgn="ctr">
              <a:spcBef>
                <a:spcPts val="1000"/>
              </a:spcBef>
              <a:buFont typeface="Arial" panose="020B0604020202020204" pitchFamily="34" charset="0"/>
              <a:buChar char="•"/>
            </a:pPr>
            <a:endParaRPr lang="en-US">
              <a:latin typeface="Calibri" panose="020F0502020204030204" pitchFamily="34" charset="0"/>
            </a:endParaRPr>
          </a:p>
        </p:txBody>
      </p:sp>
      <p:sp>
        <p:nvSpPr>
          <p:cNvPr id="7" name="Text Placeholder 6">
            <a:extLst>
              <a:ext uri="{FF2B5EF4-FFF2-40B4-BE49-F238E27FC236}">
                <a16:creationId xmlns:a16="http://schemas.microsoft.com/office/drawing/2014/main" id="{A4BFBEA0-34A4-10BE-A4CD-835FC561B5B4}"/>
              </a:ext>
            </a:extLst>
          </p:cNvPr>
          <p:cNvSpPr>
            <a:spLocks noGrp="1"/>
          </p:cNvSpPr>
          <p:nvPr>
            <p:ph type="body" sz="quarter" idx="13"/>
          </p:nvPr>
        </p:nvSpPr>
        <p:spPr/>
        <p:txBody>
          <a:bodyPr/>
          <a:lstStyle/>
          <a:p>
            <a:r>
              <a:rPr lang="en-US"/>
              <a:t>Physical Validation of Flat Valving Solutions - Continued</a:t>
            </a:r>
          </a:p>
        </p:txBody>
      </p:sp>
      <p:sp>
        <p:nvSpPr>
          <p:cNvPr id="4" name="Slide Number Placeholder 3">
            <a:extLst>
              <a:ext uri="{FF2B5EF4-FFF2-40B4-BE49-F238E27FC236}">
                <a16:creationId xmlns:a16="http://schemas.microsoft.com/office/drawing/2014/main" id="{1F14B242-B76F-C15A-E114-7E6DCE2C0AA8}"/>
              </a:ext>
            </a:extLst>
          </p:cNvPr>
          <p:cNvSpPr>
            <a:spLocks noGrp="1"/>
          </p:cNvSpPr>
          <p:nvPr>
            <p:ph type="sldNum" sz="quarter" idx="11"/>
          </p:nvPr>
        </p:nvSpPr>
        <p:spPr/>
        <p:txBody>
          <a:bodyPr/>
          <a:lstStyle/>
          <a:p>
            <a:pPr>
              <a:defRPr/>
            </a:pPr>
            <a:fld id="{35042C6F-1602-F743-B8DE-EAF7671583B8}" type="slidenum">
              <a:rPr lang="en-US" smtClean="0"/>
              <a:pPr>
                <a:defRPr/>
              </a:pPr>
              <a:t>20</a:t>
            </a:fld>
            <a:endParaRPr lang="en-US"/>
          </a:p>
        </p:txBody>
      </p:sp>
      <p:sp>
        <p:nvSpPr>
          <p:cNvPr id="3" name="Title 2">
            <a:extLst>
              <a:ext uri="{FF2B5EF4-FFF2-40B4-BE49-F238E27FC236}">
                <a16:creationId xmlns:a16="http://schemas.microsoft.com/office/drawing/2014/main" id="{4A2206FA-A6B9-6109-2E69-E7F6E31DC2D4}"/>
              </a:ext>
            </a:extLst>
          </p:cNvPr>
          <p:cNvSpPr>
            <a:spLocks noGrp="1"/>
          </p:cNvSpPr>
          <p:nvPr>
            <p:ph type="ctrTitle"/>
          </p:nvPr>
        </p:nvSpPr>
        <p:spPr/>
        <p:txBody>
          <a:bodyPr lIns="91440" tIns="45720" rIns="91440" bIns="45720" anchor="t"/>
          <a:lstStyle/>
          <a:p>
            <a:r>
              <a:rPr lang="en-US">
                <a:latin typeface="Averta"/>
              </a:rPr>
              <a:t>Nautilus</a:t>
            </a:r>
            <a:endParaRPr lang="en-US"/>
          </a:p>
        </p:txBody>
      </p:sp>
      <p:pic>
        <p:nvPicPr>
          <p:cNvPr id="10" name="Picture 9">
            <a:extLst>
              <a:ext uri="{FF2B5EF4-FFF2-40B4-BE49-F238E27FC236}">
                <a16:creationId xmlns:a16="http://schemas.microsoft.com/office/drawing/2014/main" id="{2E0A665D-EBA1-5539-3B96-4E9D9CD35775}"/>
              </a:ext>
            </a:extLst>
          </p:cNvPr>
          <p:cNvPicPr>
            <a:picLocks noChangeAspect="1"/>
          </p:cNvPicPr>
          <p:nvPr/>
        </p:nvPicPr>
        <p:blipFill>
          <a:blip r:embed="rId4"/>
          <a:stretch>
            <a:fillRect/>
          </a:stretch>
        </p:blipFill>
        <p:spPr>
          <a:xfrm>
            <a:off x="3765674" y="3753900"/>
            <a:ext cx="2057055" cy="2512880"/>
          </a:xfrm>
          <a:prstGeom prst="rect">
            <a:avLst/>
          </a:prstGeom>
        </p:spPr>
      </p:pic>
      <p:pic>
        <p:nvPicPr>
          <p:cNvPr id="12" name="PXL_20231212_175035360">
            <a:hlinkClick r:id="" action="ppaction://media"/>
            <a:extLst>
              <a:ext uri="{FF2B5EF4-FFF2-40B4-BE49-F238E27FC236}">
                <a16:creationId xmlns:a16="http://schemas.microsoft.com/office/drawing/2014/main" id="{7B3B81A7-D213-4458-065C-ED86F2164D1B}"/>
              </a:ext>
            </a:extLst>
          </p:cNvPr>
          <p:cNvPicPr>
            <a:picLocks noChangeAspect="1"/>
          </p:cNvPicPr>
          <p:nvPr>
            <a:videoFile r:link="rId1"/>
            <p:extLst>
              <p:ext uri="{DAA4B4D4-6D71-4841-9C94-3DE7FCFB9230}">
                <p14:media xmlns:p14="http://schemas.microsoft.com/office/powerpoint/2010/main" r:embed="rId2">
                  <p14:trim st="21955"/>
                </p14:media>
              </p:ext>
            </p:extLst>
          </p:nvPr>
        </p:nvPicPr>
        <p:blipFill rotWithShape="1">
          <a:blip r:embed="rId5"/>
          <a:srcRect l="458" t="43057" r="26296" b="11121"/>
          <a:stretch/>
        </p:blipFill>
        <p:spPr>
          <a:xfrm>
            <a:off x="1054460" y="3747068"/>
            <a:ext cx="2016270" cy="2242466"/>
          </a:xfrm>
          <a:prstGeom prst="rect">
            <a:avLst/>
          </a:prstGeom>
        </p:spPr>
      </p:pic>
      <p:pic>
        <p:nvPicPr>
          <p:cNvPr id="14" name="Picture 2">
            <a:extLst>
              <a:ext uri="{FF2B5EF4-FFF2-40B4-BE49-F238E27FC236}">
                <a16:creationId xmlns:a16="http://schemas.microsoft.com/office/drawing/2014/main" id="{3811D951-6BCA-7A2A-5224-A30ADCEF5FB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5794" b="55556" l="2249" r="96495">
                        <a14:foregroundMark x1="14550" y1="28299" x2="6217" y2="28175"/>
                        <a14:foregroundMark x1="6217" y1="28175" x2="3770" y2="32068"/>
                        <a14:foregroundMark x1="3770" y1="32068" x2="8399" y2="50223"/>
                        <a14:foregroundMark x1="8399" y1="50223" x2="11012" y2="52803"/>
                        <a14:foregroundMark x1="11012" y1="52803" x2="16005" y2="48462"/>
                        <a14:foregroundMark x1="16005" y1="48462" x2="12798" y2="41319"/>
                        <a14:foregroundMark x1="12798" y1="41319" x2="12500" y2="34945"/>
                        <a14:foregroundMark x1="12500" y1="34945" x2="13228" y2="34152"/>
                        <a14:foregroundMark x1="7242" y1="28026" x2="4530" y2="32788"/>
                        <a14:foregroundMark x1="4530" y1="32788" x2="6415" y2="46577"/>
                        <a14:foregroundMark x1="6415" y1="46577" x2="8267" y2="50570"/>
                        <a14:foregroundMark x1="8267" y1="50570" x2="9656" y2="50942"/>
                        <a14:foregroundMark x1="5324" y1="35541" x2="2778" y2="31076"/>
                        <a14:foregroundMark x1="2778" y1="31076" x2="5258" y2="36731"/>
                        <a14:foregroundMark x1="5258" y1="36731" x2="6812" y2="34722"/>
                        <a14:foregroundMark x1="2249" y1="28224" x2="2249" y2="28844"/>
                        <a14:foregroundMark x1="10648" y1="27034" x2="13823" y2="25794"/>
                        <a14:foregroundMark x1="25959" y1="25546" x2="33697" y2="25620"/>
                        <a14:foregroundMark x1="33697" y1="25620" x2="85483" y2="23611"/>
                        <a14:foregroundMark x1="85483" y1="23611" x2="96495" y2="26091"/>
                        <a14:foregroundMark x1="96495" y1="26091" x2="92791" y2="50198"/>
                        <a14:foregroundMark x1="92791" y1="50198" x2="89550" y2="52505"/>
                        <a14:foregroundMark x1="89550" y1="52505" x2="87731" y2="52133"/>
                        <a14:foregroundMark x1="95304" y1="25719" x2="96263" y2="29936"/>
                        <a14:foregroundMark x1="96263" y1="29936" x2="95437" y2="26538"/>
                        <a14:foregroundMark x1="95437" y1="26538" x2="96495" y2="29936"/>
                        <a14:foregroundMark x1="96495" y1="29936" x2="95899" y2="29836"/>
                        <a14:backgroundMark x1="66601" y1="24033" x2="85913" y2="23363"/>
                        <a14:backgroundMark x1="85913" y1="23363" x2="87566" y2="23661"/>
                        <a14:backgroundMark x1="87897" y1="24355" x2="87897" y2="24355"/>
                        <a14:backgroundMark x1="87665" y1="24157" x2="87665" y2="24157"/>
                        <a14:backgroundMark x1="95569" y1="37351" x2="95238" y2="40972"/>
                        <a14:backgroundMark x1="5324" y1="27406" x2="5324" y2="27406"/>
                        <a14:backgroundMark x1="5324" y1="27530" x2="5324" y2="27530"/>
                      </a14:backgroundRemoval>
                    </a14:imgEffect>
                  </a14:imgLayer>
                </a14:imgProps>
              </a:ext>
              <a:ext uri="{28A0092B-C50C-407E-A947-70E740481C1C}">
                <a14:useLocalDpi xmlns:a14="http://schemas.microsoft.com/office/drawing/2010/main" val="0"/>
              </a:ext>
            </a:extLst>
          </a:blip>
          <a:srcRect l="1698" t="22412" r="-1698" b="40682"/>
          <a:stretch/>
        </p:blipFill>
        <p:spPr bwMode="auto">
          <a:xfrm rot="159238">
            <a:off x="6577178" y="5225720"/>
            <a:ext cx="2254984" cy="1109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00099F4A-B429-7766-0D85-F84319ABB79A}"/>
              </a:ext>
            </a:extLst>
          </p:cNvPr>
          <p:cNvPicPr>
            <a:picLocks noChangeAspect="1"/>
          </p:cNvPicPr>
          <p:nvPr/>
        </p:nvPicPr>
        <p:blipFill>
          <a:blip r:embed="rId8"/>
          <a:stretch>
            <a:fillRect/>
          </a:stretch>
        </p:blipFill>
        <p:spPr>
          <a:xfrm>
            <a:off x="9585499" y="4365969"/>
            <a:ext cx="2481937" cy="1288743"/>
          </a:xfrm>
          <a:prstGeom prst="rect">
            <a:avLst/>
          </a:prstGeom>
        </p:spPr>
      </p:pic>
      <p:pic>
        <p:nvPicPr>
          <p:cNvPr id="16" name="Picture 15">
            <a:extLst>
              <a:ext uri="{FF2B5EF4-FFF2-40B4-BE49-F238E27FC236}">
                <a16:creationId xmlns:a16="http://schemas.microsoft.com/office/drawing/2014/main" id="{51B9A856-9C36-7B07-878C-D907B606CDB4}"/>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0032799" y="749308"/>
            <a:ext cx="2013704" cy="1320461"/>
          </a:xfrm>
          <a:prstGeom prst="rect">
            <a:avLst/>
          </a:prstGeom>
        </p:spPr>
      </p:pic>
      <p:pic>
        <p:nvPicPr>
          <p:cNvPr id="17" name="Picture 2">
            <a:extLst>
              <a:ext uri="{FF2B5EF4-FFF2-40B4-BE49-F238E27FC236}">
                <a16:creationId xmlns:a16="http://schemas.microsoft.com/office/drawing/2014/main" id="{49482BF0-4DA8-8FBF-AF94-A283AB0A87E7}"/>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8836" b="73413" l="6944" r="89881">
                        <a14:foregroundMark x1="11731" y1="64550" x2="8309" y2="56911"/>
                        <a14:foregroundMark x1="8309" y1="56911" x2="9325" y2="46726"/>
                        <a14:foregroundMark x1="9325" y1="46726" x2="12401" y2="41799"/>
                        <a14:foregroundMark x1="84301" y1="51224" x2="90699" y2="52447"/>
                        <a14:foregroundMark x1="90699" y1="52447" x2="91667" y2="42493"/>
                        <a14:foregroundMark x1="91667" y1="42493" x2="89881" y2="33962"/>
                        <a14:foregroundMark x1="54176" y1="29265" x2="50918" y2="28836"/>
                        <a14:foregroundMark x1="58069" y1="29777" x2="55868" y2="29487"/>
                        <a14:foregroundMark x1="78558" y1="32472" x2="60281" y2="30068"/>
                        <a14:foregroundMark x1="83311" y1="33098" x2="80471" y2="32724"/>
                        <a14:foregroundMark x1="89881" y1="33962" x2="85375" y2="33369"/>
                        <a14:foregroundMark x1="6895" y1="47685" x2="6969" y2="56448"/>
                        <a14:foregroundMark x1="6969" y1="56448" x2="6944" y2="48082"/>
                        <a14:foregroundMark x1="6944" y1="48082" x2="6969" y2="48082"/>
                        <a14:backgroundMark x1="35293" y1="71131" x2="35764" y2="71561"/>
                        <a14:backgroundMark x1="36682" y1="70933" x2="37302" y2="70205"/>
                        <a14:backgroundMark x1="84697" y1="53968" x2="60739" y2="50165"/>
                        <a14:backgroundMark x1="60739" y1="50165" x2="60714" y2="50099"/>
                        <a14:backgroundMark x1="54142" y1="29332" x2="55828" y2="29563"/>
                        <a14:backgroundMark x1="58185" y1="29563" x2="60268" y2="30093"/>
                        <a14:backgroundMark x1="78497" y1="32606" x2="80630" y2="32374"/>
                        <a14:backgroundMark x1="83309" y1="33102" x2="85441" y2="33234"/>
                      </a14:backgroundRemoval>
                    </a14:imgEffect>
                  </a14:imgLayer>
                </a14:imgProps>
              </a:ext>
              <a:ext uri="{28A0092B-C50C-407E-A947-70E740481C1C}">
                <a14:useLocalDpi xmlns:a14="http://schemas.microsoft.com/office/drawing/2010/main" val="0"/>
              </a:ext>
            </a:extLst>
          </a:blip>
          <a:srcRect l="2381" t="25049" r="3675" b="21210"/>
          <a:stretch/>
        </p:blipFill>
        <p:spPr bwMode="auto">
          <a:xfrm>
            <a:off x="7502736" y="2382772"/>
            <a:ext cx="3015381" cy="1260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rrow: Right 17">
            <a:extLst>
              <a:ext uri="{FF2B5EF4-FFF2-40B4-BE49-F238E27FC236}">
                <a16:creationId xmlns:a16="http://schemas.microsoft.com/office/drawing/2014/main" id="{C20AE3E5-D26A-2F77-0E3C-A5B5B82A4E22}"/>
              </a:ext>
            </a:extLst>
          </p:cNvPr>
          <p:cNvSpPr/>
          <p:nvPr/>
        </p:nvSpPr>
        <p:spPr>
          <a:xfrm rot="8030039">
            <a:off x="10339612" y="2132241"/>
            <a:ext cx="675064" cy="3619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553D8551-DF09-104D-9FB9-DAF128A465B8}"/>
              </a:ext>
            </a:extLst>
          </p:cNvPr>
          <p:cNvSpPr/>
          <p:nvPr/>
        </p:nvSpPr>
        <p:spPr>
          <a:xfrm rot="2434382">
            <a:off x="9777598" y="3361131"/>
            <a:ext cx="888664" cy="3619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83ED22E4-C8AD-596F-79C7-60433C3BCF0D}"/>
              </a:ext>
            </a:extLst>
          </p:cNvPr>
          <p:cNvSpPr/>
          <p:nvPr/>
        </p:nvSpPr>
        <p:spPr>
          <a:xfrm rot="8543838">
            <a:off x="8854925" y="5113931"/>
            <a:ext cx="598004" cy="3619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03F3CF6-7863-4DA3-B66F-FAADBD0E1635}"/>
              </a:ext>
            </a:extLst>
          </p:cNvPr>
          <p:cNvSpPr txBox="1"/>
          <p:nvPr/>
        </p:nvSpPr>
        <p:spPr>
          <a:xfrm>
            <a:off x="9902087" y="371939"/>
            <a:ext cx="2165349" cy="369332"/>
          </a:xfrm>
          <a:prstGeom prst="rect">
            <a:avLst/>
          </a:prstGeom>
          <a:noFill/>
        </p:spPr>
        <p:txBody>
          <a:bodyPr wrap="square" rtlCol="0">
            <a:spAutoFit/>
          </a:bodyPr>
          <a:lstStyle/>
          <a:p>
            <a:r>
              <a:rPr lang="en-US"/>
              <a:t>Mold Flow Analysis</a:t>
            </a:r>
          </a:p>
        </p:txBody>
      </p:sp>
      <p:sp>
        <p:nvSpPr>
          <p:cNvPr id="22" name="TextBox 21">
            <a:extLst>
              <a:ext uri="{FF2B5EF4-FFF2-40B4-BE49-F238E27FC236}">
                <a16:creationId xmlns:a16="http://schemas.microsoft.com/office/drawing/2014/main" id="{253DF51A-F31D-50CB-E822-68A17D2285FA}"/>
              </a:ext>
            </a:extLst>
          </p:cNvPr>
          <p:cNvSpPr txBox="1"/>
          <p:nvPr/>
        </p:nvSpPr>
        <p:spPr>
          <a:xfrm>
            <a:off x="7502736" y="2014966"/>
            <a:ext cx="2432243" cy="369332"/>
          </a:xfrm>
          <a:prstGeom prst="rect">
            <a:avLst/>
          </a:prstGeom>
          <a:noFill/>
        </p:spPr>
        <p:txBody>
          <a:bodyPr wrap="square" rtlCol="0">
            <a:spAutoFit/>
          </a:bodyPr>
          <a:lstStyle/>
          <a:p>
            <a:r>
              <a:rPr lang="en-US"/>
              <a:t>Soft-Tooled Prototypes</a:t>
            </a:r>
          </a:p>
        </p:txBody>
      </p:sp>
      <p:sp>
        <p:nvSpPr>
          <p:cNvPr id="23" name="TextBox 22">
            <a:extLst>
              <a:ext uri="{FF2B5EF4-FFF2-40B4-BE49-F238E27FC236}">
                <a16:creationId xmlns:a16="http://schemas.microsoft.com/office/drawing/2014/main" id="{519299C2-BFB8-1520-835F-F6564A46B9BE}"/>
              </a:ext>
            </a:extLst>
          </p:cNvPr>
          <p:cNvSpPr txBox="1"/>
          <p:nvPr/>
        </p:nvSpPr>
        <p:spPr>
          <a:xfrm>
            <a:off x="9865278" y="3962949"/>
            <a:ext cx="2181225" cy="369332"/>
          </a:xfrm>
          <a:prstGeom prst="rect">
            <a:avLst/>
          </a:prstGeom>
          <a:noFill/>
        </p:spPr>
        <p:txBody>
          <a:bodyPr wrap="square" rtlCol="0">
            <a:spAutoFit/>
          </a:bodyPr>
          <a:lstStyle/>
          <a:p>
            <a:r>
              <a:rPr lang="en-US"/>
              <a:t>Plastic Weld R&amp;D</a:t>
            </a:r>
          </a:p>
        </p:txBody>
      </p:sp>
      <p:sp>
        <p:nvSpPr>
          <p:cNvPr id="24" name="TextBox 23">
            <a:extLst>
              <a:ext uri="{FF2B5EF4-FFF2-40B4-BE49-F238E27FC236}">
                <a16:creationId xmlns:a16="http://schemas.microsoft.com/office/drawing/2014/main" id="{87FA934A-9D64-DEE6-4B6D-B84936D5226B}"/>
              </a:ext>
            </a:extLst>
          </p:cNvPr>
          <p:cNvSpPr txBox="1"/>
          <p:nvPr/>
        </p:nvSpPr>
        <p:spPr>
          <a:xfrm>
            <a:off x="6487698" y="4876064"/>
            <a:ext cx="2315238" cy="369332"/>
          </a:xfrm>
          <a:prstGeom prst="rect">
            <a:avLst/>
          </a:prstGeom>
          <a:noFill/>
        </p:spPr>
        <p:txBody>
          <a:bodyPr wrap="square" rtlCol="0">
            <a:spAutoFit/>
          </a:bodyPr>
          <a:lstStyle/>
          <a:p>
            <a:r>
              <a:rPr lang="en-US"/>
              <a:t>Functional Test Parts</a:t>
            </a:r>
          </a:p>
        </p:txBody>
      </p:sp>
    </p:spTree>
    <p:extLst>
      <p:ext uri="{BB962C8B-B14F-4D97-AF65-F5344CB8AC3E}">
        <p14:creationId xmlns:p14="http://schemas.microsoft.com/office/powerpoint/2010/main" val="179111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mute="1">
                <p:cTn id="12" repeatCount="indefinite" fill="hold" display="0">
                  <p:stCondLst>
                    <p:cond delay="indefinite"/>
                  </p:stCondLst>
                </p:cTn>
                <p:tgtEl>
                  <p:spTgt spid="1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DAA48-D33A-3EC4-3D2D-688F2D6BFFC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6127984-73E6-825E-9014-9EDC78CE78FF}"/>
              </a:ext>
            </a:extLst>
          </p:cNvPr>
          <p:cNvPicPr>
            <a:picLocks noChangeAspect="1"/>
          </p:cNvPicPr>
          <p:nvPr/>
        </p:nvPicPr>
        <p:blipFill>
          <a:blip r:embed="rId2">
            <a:clrChange>
              <a:clrFrom>
                <a:srgbClr val="F7F9FA"/>
              </a:clrFrom>
              <a:clrTo>
                <a:srgbClr val="F7F9FA">
                  <a:alpha val="0"/>
                </a:srgbClr>
              </a:clrTo>
            </a:clrChange>
          </a:blip>
          <a:stretch>
            <a:fillRect/>
          </a:stretch>
        </p:blipFill>
        <p:spPr>
          <a:xfrm>
            <a:off x="6586000" y="3614599"/>
            <a:ext cx="4308755" cy="2848255"/>
          </a:xfrm>
          <a:prstGeom prst="rect">
            <a:avLst/>
          </a:prstGeom>
        </p:spPr>
      </p:pic>
      <p:pic>
        <p:nvPicPr>
          <p:cNvPr id="13" name="Picture 12">
            <a:extLst>
              <a:ext uri="{FF2B5EF4-FFF2-40B4-BE49-F238E27FC236}">
                <a16:creationId xmlns:a16="http://schemas.microsoft.com/office/drawing/2014/main" id="{5CC757A0-43A5-E8F4-0DAC-C68BFA03B3C1}"/>
              </a:ext>
            </a:extLst>
          </p:cNvPr>
          <p:cNvPicPr>
            <a:picLocks noChangeAspect="1"/>
          </p:cNvPicPr>
          <p:nvPr/>
        </p:nvPicPr>
        <p:blipFill>
          <a:blip r:embed="rId3">
            <a:clrChange>
              <a:clrFrom>
                <a:srgbClr val="F7F9FA"/>
              </a:clrFrom>
              <a:clrTo>
                <a:srgbClr val="F7F9FA">
                  <a:alpha val="0"/>
                </a:srgbClr>
              </a:clrTo>
            </a:clrChange>
          </a:blip>
          <a:stretch>
            <a:fillRect/>
          </a:stretch>
        </p:blipFill>
        <p:spPr>
          <a:xfrm>
            <a:off x="5891995" y="1679429"/>
            <a:ext cx="2587522" cy="2107792"/>
          </a:xfrm>
          <a:prstGeom prst="rect">
            <a:avLst/>
          </a:prstGeom>
        </p:spPr>
      </p:pic>
      <p:pic>
        <p:nvPicPr>
          <p:cNvPr id="9" name="Picture 8">
            <a:extLst>
              <a:ext uri="{FF2B5EF4-FFF2-40B4-BE49-F238E27FC236}">
                <a16:creationId xmlns:a16="http://schemas.microsoft.com/office/drawing/2014/main" id="{95B00E87-A10D-0DFD-B9FD-21BC5D44DC2D}"/>
              </a:ext>
            </a:extLst>
          </p:cNvPr>
          <p:cNvPicPr>
            <a:picLocks noChangeAspect="1"/>
          </p:cNvPicPr>
          <p:nvPr/>
        </p:nvPicPr>
        <p:blipFill>
          <a:blip r:embed="rId4">
            <a:clrChange>
              <a:clrFrom>
                <a:srgbClr val="F7F9FA"/>
              </a:clrFrom>
              <a:clrTo>
                <a:srgbClr val="F7F9FA">
                  <a:alpha val="0"/>
                </a:srgbClr>
              </a:clrTo>
            </a:clrChange>
          </a:blip>
          <a:stretch>
            <a:fillRect/>
          </a:stretch>
        </p:blipFill>
        <p:spPr>
          <a:xfrm>
            <a:off x="4439699" y="450634"/>
            <a:ext cx="2511548" cy="2309728"/>
          </a:xfrm>
          <a:prstGeom prst="rect">
            <a:avLst/>
          </a:prstGeom>
        </p:spPr>
      </p:pic>
      <p:sp>
        <p:nvSpPr>
          <p:cNvPr id="6" name="Text Placeholder 1">
            <a:extLst>
              <a:ext uri="{FF2B5EF4-FFF2-40B4-BE49-F238E27FC236}">
                <a16:creationId xmlns:a16="http://schemas.microsoft.com/office/drawing/2014/main" id="{A19BC19C-8760-109C-C140-1D360244E0C1}"/>
              </a:ext>
            </a:extLst>
          </p:cNvPr>
          <p:cNvSpPr>
            <a:spLocks noGrp="1"/>
          </p:cNvSpPr>
          <p:nvPr>
            <p:ph type="body" sz="quarter" idx="12"/>
          </p:nvPr>
        </p:nvSpPr>
        <p:spPr>
          <a:xfrm>
            <a:off x="437439" y="1306052"/>
            <a:ext cx="3947882" cy="4334946"/>
          </a:xfrm>
        </p:spPr>
        <p:txBody>
          <a:bodyPr/>
          <a:lstStyle/>
          <a:p>
            <a:r>
              <a:rPr lang="en-US" sz="1800"/>
              <a:t>Verify test setup and general pump sizing by simulating all louvers and disc valves using test mules </a:t>
            </a:r>
          </a:p>
          <a:p>
            <a:pPr lvl="1"/>
            <a:r>
              <a:rPr lang="en-US" sz="1800"/>
              <a:t>Reduces investment cost while proving out functionality)</a:t>
            </a:r>
          </a:p>
        </p:txBody>
      </p:sp>
      <p:sp>
        <p:nvSpPr>
          <p:cNvPr id="3" name="Text Placeholder 2">
            <a:extLst>
              <a:ext uri="{FF2B5EF4-FFF2-40B4-BE49-F238E27FC236}">
                <a16:creationId xmlns:a16="http://schemas.microsoft.com/office/drawing/2014/main" id="{30293C94-BBB5-A953-0651-BC91CD39E5E7}"/>
              </a:ext>
            </a:extLst>
          </p:cNvPr>
          <p:cNvSpPr>
            <a:spLocks noGrp="1"/>
          </p:cNvSpPr>
          <p:nvPr>
            <p:ph type="body" sz="quarter" idx="13"/>
          </p:nvPr>
        </p:nvSpPr>
        <p:spPr/>
        <p:txBody>
          <a:bodyPr/>
          <a:lstStyle/>
          <a:p>
            <a:r>
              <a:rPr lang="en-US"/>
              <a:t>Full Valve Simulation</a:t>
            </a:r>
          </a:p>
        </p:txBody>
      </p:sp>
      <p:sp>
        <p:nvSpPr>
          <p:cNvPr id="4" name="Slide Number Placeholder 3">
            <a:extLst>
              <a:ext uri="{FF2B5EF4-FFF2-40B4-BE49-F238E27FC236}">
                <a16:creationId xmlns:a16="http://schemas.microsoft.com/office/drawing/2014/main" id="{704B664B-B004-65D7-D2DC-BDC08EE6646C}"/>
              </a:ext>
            </a:extLst>
          </p:cNvPr>
          <p:cNvSpPr>
            <a:spLocks noGrp="1"/>
          </p:cNvSpPr>
          <p:nvPr>
            <p:ph type="sldNum" sz="quarter" idx="11"/>
          </p:nvPr>
        </p:nvSpPr>
        <p:spPr/>
        <p:txBody>
          <a:bodyPr/>
          <a:lstStyle/>
          <a:p>
            <a:pPr>
              <a:defRPr/>
            </a:pPr>
            <a:fld id="{35042C6F-1602-F743-B8DE-EAF7671583B8}" type="slidenum">
              <a:rPr lang="en-US" smtClean="0"/>
              <a:pPr>
                <a:defRPr/>
              </a:pPr>
              <a:t>21</a:t>
            </a:fld>
            <a:endParaRPr lang="en-US"/>
          </a:p>
        </p:txBody>
      </p:sp>
      <p:sp>
        <p:nvSpPr>
          <p:cNvPr id="5" name="Title 4">
            <a:extLst>
              <a:ext uri="{FF2B5EF4-FFF2-40B4-BE49-F238E27FC236}">
                <a16:creationId xmlns:a16="http://schemas.microsoft.com/office/drawing/2014/main" id="{67E63B1C-A3B2-DCEE-D140-A7639B7BB64F}"/>
              </a:ext>
            </a:extLst>
          </p:cNvPr>
          <p:cNvSpPr>
            <a:spLocks noGrp="1"/>
          </p:cNvSpPr>
          <p:nvPr>
            <p:ph type="ctrTitle"/>
          </p:nvPr>
        </p:nvSpPr>
        <p:spPr/>
        <p:txBody>
          <a:bodyPr/>
          <a:lstStyle/>
          <a:p>
            <a:r>
              <a:rPr lang="en-US"/>
              <a:t>Nautilus</a:t>
            </a:r>
          </a:p>
        </p:txBody>
      </p:sp>
      <p:sp>
        <p:nvSpPr>
          <p:cNvPr id="16" name="TextBox 15">
            <a:extLst>
              <a:ext uri="{FF2B5EF4-FFF2-40B4-BE49-F238E27FC236}">
                <a16:creationId xmlns:a16="http://schemas.microsoft.com/office/drawing/2014/main" id="{782D5AB1-6123-1659-ACBA-85EC5BB57626}"/>
              </a:ext>
            </a:extLst>
          </p:cNvPr>
          <p:cNvSpPr txBox="1"/>
          <p:nvPr/>
        </p:nvSpPr>
        <p:spPr>
          <a:xfrm>
            <a:off x="4997548" y="3979931"/>
            <a:ext cx="1036320" cy="369332"/>
          </a:xfrm>
          <a:prstGeom prst="rect">
            <a:avLst/>
          </a:prstGeom>
          <a:solidFill>
            <a:schemeClr val="bg1"/>
          </a:solidFill>
          <a:ln w="28575">
            <a:solidFill>
              <a:schemeClr val="tx1"/>
            </a:solidFill>
          </a:ln>
        </p:spPr>
        <p:txBody>
          <a:bodyPr wrap="square" rtlCol="0">
            <a:spAutoFit/>
          </a:bodyPr>
          <a:lstStyle/>
          <a:p>
            <a:pPr algn="ctr"/>
            <a:r>
              <a:rPr lang="en-US"/>
              <a:t>Louvers</a:t>
            </a:r>
          </a:p>
        </p:txBody>
      </p:sp>
      <p:cxnSp>
        <p:nvCxnSpPr>
          <p:cNvPr id="17" name="Straight Arrow Connector 16">
            <a:extLst>
              <a:ext uri="{FF2B5EF4-FFF2-40B4-BE49-F238E27FC236}">
                <a16:creationId xmlns:a16="http://schemas.microsoft.com/office/drawing/2014/main" id="{86EF330E-C63C-B1BD-2126-94445D83D85A}"/>
              </a:ext>
            </a:extLst>
          </p:cNvPr>
          <p:cNvCxnSpPr>
            <a:cxnSpLocks/>
            <a:stCxn id="16" idx="3"/>
          </p:cNvCxnSpPr>
          <p:nvPr/>
        </p:nvCxnSpPr>
        <p:spPr>
          <a:xfrm>
            <a:off x="6033868" y="4164597"/>
            <a:ext cx="917379" cy="898529"/>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07AE630-DABD-C68A-5EBC-D75F6D75FC0F}"/>
              </a:ext>
            </a:extLst>
          </p:cNvPr>
          <p:cNvCxnSpPr>
            <a:cxnSpLocks/>
            <a:stCxn id="16" idx="3"/>
          </p:cNvCxnSpPr>
          <p:nvPr/>
        </p:nvCxnSpPr>
        <p:spPr>
          <a:xfrm>
            <a:off x="6033868" y="4164597"/>
            <a:ext cx="2653972" cy="92714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ED9E486-954D-B0BA-7282-1BA1019DD06D}"/>
              </a:ext>
            </a:extLst>
          </p:cNvPr>
          <p:cNvCxnSpPr>
            <a:cxnSpLocks/>
            <a:stCxn id="16" idx="3"/>
          </p:cNvCxnSpPr>
          <p:nvPr/>
        </p:nvCxnSpPr>
        <p:spPr>
          <a:xfrm>
            <a:off x="6033868" y="4164597"/>
            <a:ext cx="2653972" cy="189258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347778C3-C5B9-A967-CC16-3A275A543079}"/>
              </a:ext>
            </a:extLst>
          </p:cNvPr>
          <p:cNvSpPr txBox="1"/>
          <p:nvPr/>
        </p:nvSpPr>
        <p:spPr>
          <a:xfrm>
            <a:off x="8328894" y="3227129"/>
            <a:ext cx="1226585" cy="369332"/>
          </a:xfrm>
          <a:prstGeom prst="rect">
            <a:avLst/>
          </a:prstGeom>
          <a:solidFill>
            <a:schemeClr val="bg1"/>
          </a:solidFill>
          <a:ln w="28575">
            <a:solidFill>
              <a:schemeClr val="tx1"/>
            </a:solidFill>
          </a:ln>
        </p:spPr>
        <p:txBody>
          <a:bodyPr wrap="square" rtlCol="0">
            <a:spAutoFit/>
          </a:bodyPr>
          <a:lstStyle/>
          <a:p>
            <a:pPr algn="ctr"/>
            <a:r>
              <a:rPr lang="en-US"/>
              <a:t>3W Discs</a:t>
            </a:r>
          </a:p>
        </p:txBody>
      </p:sp>
      <p:cxnSp>
        <p:nvCxnSpPr>
          <p:cNvPr id="40" name="Straight Arrow Connector 39">
            <a:extLst>
              <a:ext uri="{FF2B5EF4-FFF2-40B4-BE49-F238E27FC236}">
                <a16:creationId xmlns:a16="http://schemas.microsoft.com/office/drawing/2014/main" id="{BA6166C2-FEA4-5138-4953-BE90665E2E41}"/>
              </a:ext>
            </a:extLst>
          </p:cNvPr>
          <p:cNvCxnSpPr>
            <a:cxnSpLocks/>
            <a:stCxn id="39" idx="2"/>
          </p:cNvCxnSpPr>
          <p:nvPr/>
        </p:nvCxnSpPr>
        <p:spPr>
          <a:xfrm flipH="1">
            <a:off x="8740377" y="3596461"/>
            <a:ext cx="201810" cy="62823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FFB35198-F119-BA3D-18F5-CC50D7795C7F}"/>
              </a:ext>
            </a:extLst>
          </p:cNvPr>
          <p:cNvCxnSpPr>
            <a:cxnSpLocks/>
            <a:stCxn id="39" idx="2"/>
          </p:cNvCxnSpPr>
          <p:nvPr/>
        </p:nvCxnSpPr>
        <p:spPr>
          <a:xfrm>
            <a:off x="8942187" y="3596461"/>
            <a:ext cx="525662" cy="164335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81798F81-CDF0-CCB7-8363-F2CD8B129A0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221" b="98052" l="3858" r="97033">
                        <a14:foregroundMark x1="34718" y1="46429" x2="32789" y2="44156"/>
                        <a14:foregroundMark x1="22552" y1="49513" x2="32047" y2="41396"/>
                        <a14:foregroundMark x1="25816" y1="47890" x2="35905" y2="51136"/>
                        <a14:foregroundMark x1="75519" y1="86364" x2="76706" y2="60714"/>
                        <a14:foregroundMark x1="76706" y1="60714" x2="83976" y2="72403"/>
                        <a14:foregroundMark x1="57270" y1="93831" x2="69733" y2="94481"/>
                        <a14:foregroundMark x1="62315" y1="97240" x2="65579" y2="97565"/>
                        <a14:foregroundMark x1="87389" y1="71753" x2="92285" y2="37500"/>
                        <a14:foregroundMark x1="93175" y1="95455" x2="94510" y2="90747"/>
                        <a14:foregroundMark x1="95994" y1="93831" x2="97329" y2="94805"/>
                        <a14:foregroundMark x1="95401" y1="98052" x2="94807" y2="97565"/>
                        <a14:foregroundMark x1="12908" y1="53734" x2="7715" y2="47403"/>
                        <a14:foregroundMark x1="6083" y1="50974" x2="3858" y2="47890"/>
                        <a14:foregroundMark x1="63056" y1="8442" x2="57864" y2="5032"/>
                        <a14:foregroundMark x1="60979" y1="4221" x2="53264" y2="6818"/>
                      </a14:backgroundRemoval>
                    </a14:imgEffect>
                  </a14:imgLayer>
                </a14:imgProps>
              </a:ext>
            </a:extLst>
          </a:blip>
          <a:stretch>
            <a:fillRect/>
          </a:stretch>
        </p:blipFill>
        <p:spPr>
          <a:xfrm>
            <a:off x="346555" y="3076171"/>
            <a:ext cx="2623023" cy="2397303"/>
          </a:xfrm>
          <a:prstGeom prst="rect">
            <a:avLst/>
          </a:prstGeom>
        </p:spPr>
      </p:pic>
      <p:pic>
        <p:nvPicPr>
          <p:cNvPr id="50" name="Picture 49">
            <a:extLst>
              <a:ext uri="{FF2B5EF4-FFF2-40B4-BE49-F238E27FC236}">
                <a16:creationId xmlns:a16="http://schemas.microsoft.com/office/drawing/2014/main" id="{6382B4CF-22E0-E806-CE08-E608CB1F301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08" b="99248" l="1523" r="98139">
                        <a14:foregroundMark x1="15059" y1="23496" x2="10152" y2="22368"/>
                        <a14:foregroundMark x1="29611" y1="13158" x2="43486" y2="7143"/>
                        <a14:foregroundMark x1="42978" y1="5451" x2="39594" y2="3195"/>
                        <a14:foregroundMark x1="11675" y1="20865" x2="6599" y2="16165"/>
                        <a14:foregroundMark x1="3723" y1="19737" x2="2876" y2="16541"/>
                        <a14:foregroundMark x1="51269" y1="41917" x2="39255" y2="30451"/>
                        <a14:foregroundMark x1="53299" y1="43421" x2="45178" y2="30263"/>
                        <a14:foregroundMark x1="53299" y1="39286" x2="47885" y2="28759"/>
                        <a14:foregroundMark x1="51100" y1="41165" x2="42640" y2="43609"/>
                        <a14:foregroundMark x1="46870" y1="43045" x2="33672" y2="26692"/>
                        <a14:foregroundMark x1="33672" y1="26692" x2="43147" y2="20677"/>
                        <a14:foregroundMark x1="27242" y1="33647" x2="35533" y2="19361"/>
                        <a14:foregroundMark x1="65144" y1="90038" x2="81218" y2="68985"/>
                        <a14:foregroundMark x1="81218" y1="68985" x2="75973" y2="81391"/>
                        <a14:foregroundMark x1="66836" y1="91541" x2="57360" y2="95113"/>
                        <a14:foregroundMark x1="88663" y1="93609" x2="94924" y2="90414"/>
                        <a14:foregroundMark x1="51946" y1="37218" x2="55330" y2="31767"/>
                        <a14:foregroundMark x1="2707" y1="16165" x2="1692" y2="17857"/>
                        <a14:foregroundMark x1="97293" y1="91541" x2="98139" y2="95113"/>
                        <a14:foregroundMark x1="92047" y1="95677" x2="94755" y2="99248"/>
                        <a14:backgroundMark x1="98477" y1="96429" x2="97462" y2="97932"/>
                      </a14:backgroundRemoval>
                    </a14:imgEffect>
                  </a14:imgLayer>
                </a14:imgProps>
              </a:ext>
            </a:extLst>
          </a:blip>
          <a:stretch>
            <a:fillRect/>
          </a:stretch>
        </p:blipFill>
        <p:spPr>
          <a:xfrm>
            <a:off x="3339622" y="4164597"/>
            <a:ext cx="2595591" cy="2336471"/>
          </a:xfrm>
          <a:prstGeom prst="rect">
            <a:avLst/>
          </a:prstGeom>
        </p:spPr>
      </p:pic>
      <p:cxnSp>
        <p:nvCxnSpPr>
          <p:cNvPr id="12" name="Straight Arrow Connector 11">
            <a:extLst>
              <a:ext uri="{FF2B5EF4-FFF2-40B4-BE49-F238E27FC236}">
                <a16:creationId xmlns:a16="http://schemas.microsoft.com/office/drawing/2014/main" id="{2C0C6399-45B5-8A96-6E61-BFB0A7B4AB9E}"/>
              </a:ext>
            </a:extLst>
          </p:cNvPr>
          <p:cNvCxnSpPr>
            <a:cxnSpLocks/>
            <a:stCxn id="16" idx="2"/>
          </p:cNvCxnSpPr>
          <p:nvPr/>
        </p:nvCxnSpPr>
        <p:spPr>
          <a:xfrm flipH="1">
            <a:off x="4809161" y="4349263"/>
            <a:ext cx="706547" cy="38466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2F39416-3C01-9495-A5D1-65AF25792FA0}"/>
              </a:ext>
            </a:extLst>
          </p:cNvPr>
          <p:cNvCxnSpPr>
            <a:cxnSpLocks/>
          </p:cNvCxnSpPr>
          <p:nvPr/>
        </p:nvCxnSpPr>
        <p:spPr>
          <a:xfrm flipH="1" flipV="1">
            <a:off x="7484741" y="2907858"/>
            <a:ext cx="844153" cy="44870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31F0B44-6075-4594-4ECD-2940CD205AFD}"/>
              </a:ext>
            </a:extLst>
          </p:cNvPr>
          <p:cNvSpPr txBox="1"/>
          <p:nvPr/>
        </p:nvSpPr>
        <p:spPr>
          <a:xfrm>
            <a:off x="87673" y="5400116"/>
            <a:ext cx="1594264" cy="646331"/>
          </a:xfrm>
          <a:prstGeom prst="rect">
            <a:avLst/>
          </a:prstGeom>
          <a:solidFill>
            <a:schemeClr val="bg1"/>
          </a:solidFill>
          <a:ln w="28575">
            <a:solidFill>
              <a:schemeClr val="tx1"/>
            </a:solidFill>
          </a:ln>
        </p:spPr>
        <p:txBody>
          <a:bodyPr wrap="square" rtlCol="0">
            <a:spAutoFit/>
          </a:bodyPr>
          <a:lstStyle/>
          <a:p>
            <a:pPr algn="ctr"/>
            <a:r>
              <a:rPr lang="en-US"/>
              <a:t>Single Louver Test Mule</a:t>
            </a:r>
          </a:p>
        </p:txBody>
      </p:sp>
      <p:sp>
        <p:nvSpPr>
          <p:cNvPr id="31" name="TextBox 30">
            <a:extLst>
              <a:ext uri="{FF2B5EF4-FFF2-40B4-BE49-F238E27FC236}">
                <a16:creationId xmlns:a16="http://schemas.microsoft.com/office/drawing/2014/main" id="{71D04C4C-FAE9-B05F-E928-20CDE2BD7AC9}"/>
              </a:ext>
            </a:extLst>
          </p:cNvPr>
          <p:cNvSpPr txBox="1"/>
          <p:nvPr/>
        </p:nvSpPr>
        <p:spPr>
          <a:xfrm>
            <a:off x="6863021" y="559937"/>
            <a:ext cx="1594264" cy="646331"/>
          </a:xfrm>
          <a:prstGeom prst="rect">
            <a:avLst/>
          </a:prstGeom>
          <a:solidFill>
            <a:schemeClr val="bg1"/>
          </a:solidFill>
          <a:ln w="28575">
            <a:solidFill>
              <a:schemeClr val="tx1"/>
            </a:solidFill>
          </a:ln>
        </p:spPr>
        <p:txBody>
          <a:bodyPr wrap="square" rtlCol="0">
            <a:spAutoFit/>
          </a:bodyPr>
          <a:lstStyle/>
          <a:p>
            <a:pPr algn="ctr"/>
            <a:r>
              <a:rPr lang="en-US"/>
              <a:t>Disc Valve Test Mule</a:t>
            </a:r>
          </a:p>
        </p:txBody>
      </p:sp>
      <p:pic>
        <p:nvPicPr>
          <p:cNvPr id="2" name="Picture 1">
            <a:extLst>
              <a:ext uri="{FF2B5EF4-FFF2-40B4-BE49-F238E27FC236}">
                <a16:creationId xmlns:a16="http://schemas.microsoft.com/office/drawing/2014/main" id="{08D9B697-26C2-5722-EF73-A8D20262C41C}"/>
              </a:ext>
            </a:extLst>
          </p:cNvPr>
          <p:cNvPicPr>
            <a:picLocks noChangeAspect="1"/>
          </p:cNvPicPr>
          <p:nvPr/>
        </p:nvPicPr>
        <p:blipFill>
          <a:blip r:embed="rId9">
            <a:clrChange>
              <a:clrFrom>
                <a:srgbClr val="F7F9FA"/>
              </a:clrFrom>
              <a:clrTo>
                <a:srgbClr val="F7F9FA">
                  <a:alpha val="0"/>
                </a:srgbClr>
              </a:clrTo>
            </a:clrChange>
          </a:blip>
          <a:stretch>
            <a:fillRect/>
          </a:stretch>
        </p:blipFill>
        <p:spPr>
          <a:xfrm>
            <a:off x="8461275" y="245534"/>
            <a:ext cx="2878485" cy="2870598"/>
          </a:xfrm>
          <a:prstGeom prst="rect">
            <a:avLst/>
          </a:prstGeom>
        </p:spPr>
      </p:pic>
    </p:spTree>
    <p:extLst>
      <p:ext uri="{BB962C8B-B14F-4D97-AF65-F5344CB8AC3E}">
        <p14:creationId xmlns:p14="http://schemas.microsoft.com/office/powerpoint/2010/main" val="4143300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81320-A2D7-6B08-2719-269278D24375}"/>
            </a:ext>
          </a:extLst>
        </p:cNvPr>
        <p:cNvGrpSpPr/>
        <p:nvPr/>
      </p:nvGrpSpPr>
      <p:grpSpPr>
        <a:xfrm>
          <a:off x="0" y="0"/>
          <a:ext cx="0" cy="0"/>
          <a:chOff x="0" y="0"/>
          <a:chExt cx="0" cy="0"/>
        </a:xfrm>
      </p:grpSpPr>
      <p:pic>
        <p:nvPicPr>
          <p:cNvPr id="1028" name="Picture 4">
            <a:extLst>
              <a:ext uri="{FF2B5EF4-FFF2-40B4-BE49-F238E27FC236}">
                <a16:creationId xmlns:a16="http://schemas.microsoft.com/office/drawing/2014/main" id="{92E485A6-8201-1D34-EA6D-F8EF2E41CB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46" t="26617" b="30676"/>
          <a:stretch/>
        </p:blipFill>
        <p:spPr bwMode="auto">
          <a:xfrm>
            <a:off x="650717" y="1941613"/>
            <a:ext cx="10559750" cy="35863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BDD950B3-9B0F-FF2B-564E-9575F2EFF9C1}"/>
              </a:ext>
            </a:extLst>
          </p:cNvPr>
          <p:cNvSpPr>
            <a:spLocks noGrp="1"/>
          </p:cNvSpPr>
          <p:nvPr>
            <p:ph type="body" sz="quarter" idx="13"/>
          </p:nvPr>
        </p:nvSpPr>
        <p:spPr/>
        <p:txBody>
          <a:bodyPr/>
          <a:lstStyle/>
          <a:p>
            <a:r>
              <a:rPr lang="en-US"/>
              <a:t>Full Valve Simulation</a:t>
            </a:r>
          </a:p>
        </p:txBody>
      </p:sp>
      <p:sp>
        <p:nvSpPr>
          <p:cNvPr id="4" name="Slide Number Placeholder 3">
            <a:extLst>
              <a:ext uri="{FF2B5EF4-FFF2-40B4-BE49-F238E27FC236}">
                <a16:creationId xmlns:a16="http://schemas.microsoft.com/office/drawing/2014/main" id="{6F8BB18C-298F-A869-B0E7-6DAABB736932}"/>
              </a:ext>
            </a:extLst>
          </p:cNvPr>
          <p:cNvSpPr>
            <a:spLocks noGrp="1"/>
          </p:cNvSpPr>
          <p:nvPr>
            <p:ph type="sldNum" sz="quarter" idx="11"/>
          </p:nvPr>
        </p:nvSpPr>
        <p:spPr/>
        <p:txBody>
          <a:bodyPr/>
          <a:lstStyle/>
          <a:p>
            <a:pPr>
              <a:defRPr/>
            </a:pPr>
            <a:fld id="{35042C6F-1602-F743-B8DE-EAF7671583B8}" type="slidenum">
              <a:rPr lang="en-US" smtClean="0"/>
              <a:pPr>
                <a:defRPr/>
              </a:pPr>
              <a:t>22</a:t>
            </a:fld>
            <a:endParaRPr lang="en-US"/>
          </a:p>
        </p:txBody>
      </p:sp>
      <p:sp>
        <p:nvSpPr>
          <p:cNvPr id="5" name="Title 4">
            <a:extLst>
              <a:ext uri="{FF2B5EF4-FFF2-40B4-BE49-F238E27FC236}">
                <a16:creationId xmlns:a16="http://schemas.microsoft.com/office/drawing/2014/main" id="{9E407FA2-CB96-12EA-8A6F-5A0E76437738}"/>
              </a:ext>
            </a:extLst>
          </p:cNvPr>
          <p:cNvSpPr>
            <a:spLocks noGrp="1"/>
          </p:cNvSpPr>
          <p:nvPr>
            <p:ph type="ctrTitle"/>
          </p:nvPr>
        </p:nvSpPr>
        <p:spPr/>
        <p:txBody>
          <a:bodyPr/>
          <a:lstStyle/>
          <a:p>
            <a:r>
              <a:rPr lang="en-US"/>
              <a:t>Nautilus</a:t>
            </a:r>
          </a:p>
        </p:txBody>
      </p:sp>
      <p:sp>
        <p:nvSpPr>
          <p:cNvPr id="16" name="TextBox 15">
            <a:extLst>
              <a:ext uri="{FF2B5EF4-FFF2-40B4-BE49-F238E27FC236}">
                <a16:creationId xmlns:a16="http://schemas.microsoft.com/office/drawing/2014/main" id="{664701B6-56FE-915B-2151-D9F492127A4B}"/>
              </a:ext>
            </a:extLst>
          </p:cNvPr>
          <p:cNvSpPr txBox="1"/>
          <p:nvPr/>
        </p:nvSpPr>
        <p:spPr>
          <a:xfrm>
            <a:off x="1310357" y="1377056"/>
            <a:ext cx="2241588" cy="369332"/>
          </a:xfrm>
          <a:prstGeom prst="rect">
            <a:avLst/>
          </a:prstGeom>
          <a:solidFill>
            <a:schemeClr val="bg1"/>
          </a:solidFill>
          <a:ln w="28575">
            <a:solidFill>
              <a:schemeClr val="tx1"/>
            </a:solidFill>
          </a:ln>
        </p:spPr>
        <p:txBody>
          <a:bodyPr wrap="square" rtlCol="0">
            <a:spAutoFit/>
          </a:bodyPr>
          <a:lstStyle/>
          <a:p>
            <a:pPr algn="ctr"/>
            <a:r>
              <a:rPr lang="en-US"/>
              <a:t>Single Louver Mules</a:t>
            </a:r>
          </a:p>
        </p:txBody>
      </p:sp>
      <p:cxnSp>
        <p:nvCxnSpPr>
          <p:cNvPr id="17" name="Straight Arrow Connector 16">
            <a:extLst>
              <a:ext uri="{FF2B5EF4-FFF2-40B4-BE49-F238E27FC236}">
                <a16:creationId xmlns:a16="http://schemas.microsoft.com/office/drawing/2014/main" id="{DFA86D23-488A-980A-7255-1755C07AFF96}"/>
              </a:ext>
            </a:extLst>
          </p:cNvPr>
          <p:cNvCxnSpPr>
            <a:cxnSpLocks/>
            <a:stCxn id="16" idx="2"/>
            <a:endCxn id="24" idx="0"/>
          </p:cNvCxnSpPr>
          <p:nvPr/>
        </p:nvCxnSpPr>
        <p:spPr>
          <a:xfrm>
            <a:off x="2431151" y="1746388"/>
            <a:ext cx="308230" cy="70297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EB5E679-841A-F9CB-93B4-B522C68ABE11}"/>
              </a:ext>
            </a:extLst>
          </p:cNvPr>
          <p:cNvCxnSpPr>
            <a:cxnSpLocks/>
            <a:stCxn id="16" idx="2"/>
            <a:endCxn id="27" idx="0"/>
          </p:cNvCxnSpPr>
          <p:nvPr/>
        </p:nvCxnSpPr>
        <p:spPr>
          <a:xfrm>
            <a:off x="2431151" y="1746388"/>
            <a:ext cx="2140107" cy="148501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014E523-D7AD-D9E8-ADDF-E9E6C4EB1BBF}"/>
              </a:ext>
            </a:extLst>
          </p:cNvPr>
          <p:cNvCxnSpPr>
            <a:cxnSpLocks/>
            <a:stCxn id="16" idx="2"/>
            <a:endCxn id="20" idx="7"/>
          </p:cNvCxnSpPr>
          <p:nvPr/>
        </p:nvCxnSpPr>
        <p:spPr>
          <a:xfrm flipH="1">
            <a:off x="1834204" y="1746388"/>
            <a:ext cx="596947" cy="77300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330A9C15-E458-8DC1-367A-40B1F20FE9FA}"/>
              </a:ext>
            </a:extLst>
          </p:cNvPr>
          <p:cNvSpPr/>
          <p:nvPr/>
        </p:nvSpPr>
        <p:spPr>
          <a:xfrm>
            <a:off x="1116512" y="2386545"/>
            <a:ext cx="840829" cy="907137"/>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A0B65C0-F46B-FDB6-8D8C-C9436B47ED97}"/>
              </a:ext>
            </a:extLst>
          </p:cNvPr>
          <p:cNvSpPr/>
          <p:nvPr/>
        </p:nvSpPr>
        <p:spPr>
          <a:xfrm>
            <a:off x="2318966" y="2449359"/>
            <a:ext cx="840829" cy="907136"/>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EFDB9EA-FB62-4E55-25B7-38528AB39AA3}"/>
              </a:ext>
            </a:extLst>
          </p:cNvPr>
          <p:cNvSpPr/>
          <p:nvPr/>
        </p:nvSpPr>
        <p:spPr>
          <a:xfrm>
            <a:off x="4150843" y="3231403"/>
            <a:ext cx="840830" cy="907136"/>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FFC4DCC2-C1C0-D4F6-97C5-1D33D9A467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21" b="98052" l="3858" r="97033">
                        <a14:foregroundMark x1="34718" y1="46429" x2="32789" y2="44156"/>
                        <a14:foregroundMark x1="22552" y1="49513" x2="32047" y2="41396"/>
                        <a14:foregroundMark x1="25816" y1="47890" x2="35905" y2="51136"/>
                        <a14:foregroundMark x1="75519" y1="86364" x2="76706" y2="60714"/>
                        <a14:foregroundMark x1="76706" y1="60714" x2="83976" y2="72403"/>
                        <a14:foregroundMark x1="57270" y1="93831" x2="69733" y2="94481"/>
                        <a14:foregroundMark x1="62315" y1="97240" x2="65579" y2="97565"/>
                        <a14:foregroundMark x1="87389" y1="71753" x2="92285" y2="37500"/>
                        <a14:foregroundMark x1="93175" y1="95455" x2="94510" y2="90747"/>
                        <a14:foregroundMark x1="95994" y1="93831" x2="97329" y2="94805"/>
                        <a14:foregroundMark x1="95401" y1="98052" x2="94807" y2="97565"/>
                        <a14:foregroundMark x1="12908" y1="53734" x2="7715" y2="47403"/>
                        <a14:foregroundMark x1="6083" y1="50974" x2="3858" y2="47890"/>
                        <a14:foregroundMark x1="63056" y1="8442" x2="57864" y2="5032"/>
                        <a14:foregroundMark x1="60979" y1="4221" x2="53264" y2="6818"/>
                      </a14:backgroundRemoval>
                    </a14:imgEffect>
                  </a14:imgLayer>
                </a14:imgProps>
              </a:ext>
            </a:extLst>
          </a:blip>
          <a:stretch>
            <a:fillRect/>
          </a:stretch>
        </p:blipFill>
        <p:spPr>
          <a:xfrm>
            <a:off x="4135717" y="143923"/>
            <a:ext cx="1711911" cy="1564595"/>
          </a:xfrm>
          <a:prstGeom prst="rect">
            <a:avLst/>
          </a:prstGeom>
        </p:spPr>
      </p:pic>
      <p:sp>
        <p:nvSpPr>
          <p:cNvPr id="1052" name="Oval 1051">
            <a:extLst>
              <a:ext uri="{FF2B5EF4-FFF2-40B4-BE49-F238E27FC236}">
                <a16:creationId xmlns:a16="http://schemas.microsoft.com/office/drawing/2014/main" id="{09EE6B7B-76FB-A5CF-6CD9-4DA8D1C43C6B}"/>
              </a:ext>
            </a:extLst>
          </p:cNvPr>
          <p:cNvSpPr/>
          <p:nvPr/>
        </p:nvSpPr>
        <p:spPr>
          <a:xfrm>
            <a:off x="3181678" y="4019234"/>
            <a:ext cx="840830" cy="907136"/>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TextBox 1052">
            <a:extLst>
              <a:ext uri="{FF2B5EF4-FFF2-40B4-BE49-F238E27FC236}">
                <a16:creationId xmlns:a16="http://schemas.microsoft.com/office/drawing/2014/main" id="{89C254BA-1844-5174-BFCC-8F932B16DD39}"/>
              </a:ext>
            </a:extLst>
          </p:cNvPr>
          <p:cNvSpPr txBox="1"/>
          <p:nvPr/>
        </p:nvSpPr>
        <p:spPr>
          <a:xfrm>
            <a:off x="1573328" y="5788273"/>
            <a:ext cx="1963730" cy="369332"/>
          </a:xfrm>
          <a:prstGeom prst="rect">
            <a:avLst/>
          </a:prstGeom>
          <a:solidFill>
            <a:schemeClr val="bg1"/>
          </a:solidFill>
          <a:ln w="28575">
            <a:solidFill>
              <a:schemeClr val="tx1"/>
            </a:solidFill>
          </a:ln>
        </p:spPr>
        <p:txBody>
          <a:bodyPr wrap="square" rtlCol="0">
            <a:spAutoFit/>
          </a:bodyPr>
          <a:lstStyle/>
          <a:p>
            <a:pPr algn="ctr"/>
            <a:r>
              <a:rPr lang="en-US"/>
              <a:t>3W Disc Mules</a:t>
            </a:r>
          </a:p>
        </p:txBody>
      </p:sp>
      <p:cxnSp>
        <p:nvCxnSpPr>
          <p:cNvPr id="1055" name="Straight Arrow Connector 1054">
            <a:extLst>
              <a:ext uri="{FF2B5EF4-FFF2-40B4-BE49-F238E27FC236}">
                <a16:creationId xmlns:a16="http://schemas.microsoft.com/office/drawing/2014/main" id="{4414A5F1-FE75-1243-A90E-805E8E52BB4E}"/>
              </a:ext>
            </a:extLst>
          </p:cNvPr>
          <p:cNvCxnSpPr>
            <a:cxnSpLocks/>
            <a:stCxn id="1053" idx="0"/>
            <a:endCxn id="1052" idx="3"/>
          </p:cNvCxnSpPr>
          <p:nvPr/>
        </p:nvCxnSpPr>
        <p:spPr>
          <a:xfrm flipV="1">
            <a:off x="2555193" y="4793523"/>
            <a:ext cx="749622" cy="99475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060" name="Oval 1059">
            <a:extLst>
              <a:ext uri="{FF2B5EF4-FFF2-40B4-BE49-F238E27FC236}">
                <a16:creationId xmlns:a16="http://schemas.microsoft.com/office/drawing/2014/main" id="{38B71D74-2F3C-DAAD-BC16-B2B8E3E1E419}"/>
              </a:ext>
            </a:extLst>
          </p:cNvPr>
          <p:cNvSpPr/>
          <p:nvPr/>
        </p:nvSpPr>
        <p:spPr>
          <a:xfrm>
            <a:off x="962255" y="3206773"/>
            <a:ext cx="840830" cy="907136"/>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1" name="Straight Arrow Connector 1060">
            <a:extLst>
              <a:ext uri="{FF2B5EF4-FFF2-40B4-BE49-F238E27FC236}">
                <a16:creationId xmlns:a16="http://schemas.microsoft.com/office/drawing/2014/main" id="{B1C3530C-00A3-8237-8747-4C284FE9EC6B}"/>
              </a:ext>
            </a:extLst>
          </p:cNvPr>
          <p:cNvCxnSpPr>
            <a:cxnSpLocks/>
            <a:stCxn id="1053" idx="0"/>
            <a:endCxn id="1060" idx="4"/>
          </p:cNvCxnSpPr>
          <p:nvPr/>
        </p:nvCxnSpPr>
        <p:spPr>
          <a:xfrm flipH="1" flipV="1">
            <a:off x="1382670" y="4113909"/>
            <a:ext cx="1172523" cy="167436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1065" name="Picture 6">
            <a:extLst>
              <a:ext uri="{FF2B5EF4-FFF2-40B4-BE49-F238E27FC236}">
                <a16:creationId xmlns:a16="http://schemas.microsoft.com/office/drawing/2014/main" id="{95CF04B6-1495-8CDA-B7E9-2A8DA885C5B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599" t="13486" r="14547" b="29123"/>
          <a:stretch/>
        </p:blipFill>
        <p:spPr bwMode="auto">
          <a:xfrm>
            <a:off x="3931300" y="4926370"/>
            <a:ext cx="3150766" cy="174833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082" name="TextBox 1081">
            <a:extLst>
              <a:ext uri="{FF2B5EF4-FFF2-40B4-BE49-F238E27FC236}">
                <a16:creationId xmlns:a16="http://schemas.microsoft.com/office/drawing/2014/main" id="{9C8E0946-0BF3-8A83-E0DC-1FB206007335}"/>
              </a:ext>
            </a:extLst>
          </p:cNvPr>
          <p:cNvSpPr txBox="1"/>
          <p:nvPr/>
        </p:nvSpPr>
        <p:spPr>
          <a:xfrm>
            <a:off x="6735426" y="3606836"/>
            <a:ext cx="1591836" cy="369332"/>
          </a:xfrm>
          <a:prstGeom prst="rect">
            <a:avLst/>
          </a:prstGeom>
          <a:solidFill>
            <a:schemeClr val="bg1"/>
          </a:solidFill>
          <a:ln w="28575">
            <a:solidFill>
              <a:schemeClr val="tx1"/>
            </a:solidFill>
          </a:ln>
        </p:spPr>
        <p:txBody>
          <a:bodyPr wrap="square" rtlCol="0">
            <a:spAutoFit/>
          </a:bodyPr>
          <a:lstStyle/>
          <a:p>
            <a:pPr algn="ctr"/>
            <a:r>
              <a:rPr lang="en-US"/>
              <a:t>Coolant Bottle</a:t>
            </a:r>
          </a:p>
        </p:txBody>
      </p:sp>
      <p:cxnSp>
        <p:nvCxnSpPr>
          <p:cNvPr id="1084" name="Straight Arrow Connector 1083">
            <a:extLst>
              <a:ext uri="{FF2B5EF4-FFF2-40B4-BE49-F238E27FC236}">
                <a16:creationId xmlns:a16="http://schemas.microsoft.com/office/drawing/2014/main" id="{22A6EAF1-E550-D064-5ABC-D0E52F748637}"/>
              </a:ext>
            </a:extLst>
          </p:cNvPr>
          <p:cNvCxnSpPr>
            <a:cxnSpLocks/>
            <a:endCxn id="1086" idx="5"/>
          </p:cNvCxnSpPr>
          <p:nvPr/>
        </p:nvCxnSpPr>
        <p:spPr>
          <a:xfrm flipH="1" flipV="1">
            <a:off x="6267151" y="3054919"/>
            <a:ext cx="1200449" cy="55191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86" name="Oval 1085">
            <a:extLst>
              <a:ext uri="{FF2B5EF4-FFF2-40B4-BE49-F238E27FC236}">
                <a16:creationId xmlns:a16="http://schemas.microsoft.com/office/drawing/2014/main" id="{CDABA741-C2E7-06B5-CCB6-9F8ECA6A2C9B}"/>
              </a:ext>
            </a:extLst>
          </p:cNvPr>
          <p:cNvSpPr/>
          <p:nvPr/>
        </p:nvSpPr>
        <p:spPr>
          <a:xfrm>
            <a:off x="5085586" y="2026295"/>
            <a:ext cx="1384289" cy="1205108"/>
          </a:xfrm>
          <a:prstGeom prst="ellips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83BF159-59DC-9FDB-44EC-72F65C908373}"/>
              </a:ext>
            </a:extLst>
          </p:cNvPr>
          <p:cNvPicPr>
            <a:picLocks noChangeAspect="1"/>
          </p:cNvPicPr>
          <p:nvPr/>
        </p:nvPicPr>
        <p:blipFill>
          <a:blip r:embed="rId6">
            <a:clrChange>
              <a:clrFrom>
                <a:srgbClr val="F7F9FA"/>
              </a:clrFrom>
              <a:clrTo>
                <a:srgbClr val="F7F9FA">
                  <a:alpha val="0"/>
                </a:srgbClr>
              </a:clrTo>
            </a:clrChange>
          </a:blip>
          <a:stretch>
            <a:fillRect/>
          </a:stretch>
        </p:blipFill>
        <p:spPr>
          <a:xfrm>
            <a:off x="41543" y="4753167"/>
            <a:ext cx="1495383" cy="1375219"/>
          </a:xfrm>
          <a:prstGeom prst="rect">
            <a:avLst/>
          </a:prstGeom>
        </p:spPr>
      </p:pic>
      <p:grpSp>
        <p:nvGrpSpPr>
          <p:cNvPr id="15" name="Group 14">
            <a:extLst>
              <a:ext uri="{FF2B5EF4-FFF2-40B4-BE49-F238E27FC236}">
                <a16:creationId xmlns:a16="http://schemas.microsoft.com/office/drawing/2014/main" id="{0F8CAF07-F4D1-7A9F-DAB4-456F554B0F7B}"/>
              </a:ext>
            </a:extLst>
          </p:cNvPr>
          <p:cNvGrpSpPr/>
          <p:nvPr/>
        </p:nvGrpSpPr>
        <p:grpSpPr>
          <a:xfrm>
            <a:off x="7646109" y="127437"/>
            <a:ext cx="4453850" cy="3067274"/>
            <a:chOff x="7646109" y="127437"/>
            <a:chExt cx="4453850" cy="3067274"/>
          </a:xfrm>
        </p:grpSpPr>
        <p:pic>
          <p:nvPicPr>
            <p:cNvPr id="1080" name="Picture 1079">
              <a:extLst>
                <a:ext uri="{FF2B5EF4-FFF2-40B4-BE49-F238E27FC236}">
                  <a16:creationId xmlns:a16="http://schemas.microsoft.com/office/drawing/2014/main" id="{98591F7E-FDEF-155E-D652-AB8E12B7E989}"/>
                </a:ext>
              </a:extLst>
            </p:cNvPr>
            <p:cNvPicPr>
              <a:picLocks noChangeAspect="1"/>
            </p:cNvPicPr>
            <p:nvPr/>
          </p:nvPicPr>
          <p:blipFill>
            <a:blip r:embed="rId7"/>
            <a:stretch>
              <a:fillRect/>
            </a:stretch>
          </p:blipFill>
          <p:spPr>
            <a:xfrm>
              <a:off x="7646109" y="127437"/>
              <a:ext cx="4453850" cy="3067274"/>
            </a:xfrm>
            <a:prstGeom prst="rect">
              <a:avLst/>
            </a:prstGeom>
            <a:ln w="28575">
              <a:solidFill>
                <a:schemeClr val="tx1"/>
              </a:solidFill>
            </a:ln>
          </p:spPr>
        </p:pic>
        <p:sp>
          <p:nvSpPr>
            <p:cNvPr id="6" name="Rectangle 5">
              <a:extLst>
                <a:ext uri="{FF2B5EF4-FFF2-40B4-BE49-F238E27FC236}">
                  <a16:creationId xmlns:a16="http://schemas.microsoft.com/office/drawing/2014/main" id="{BE069597-E8B9-1C71-2C27-520EC2D37088}"/>
                </a:ext>
              </a:extLst>
            </p:cNvPr>
            <p:cNvSpPr/>
            <p:nvPr/>
          </p:nvSpPr>
          <p:spPr>
            <a:xfrm>
              <a:off x="7735824" y="1463040"/>
              <a:ext cx="150876" cy="86360"/>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9D03216-E329-2E52-54C1-932F0F2061D0}"/>
                </a:ext>
              </a:extLst>
            </p:cNvPr>
            <p:cNvSpPr/>
            <p:nvPr/>
          </p:nvSpPr>
          <p:spPr>
            <a:xfrm>
              <a:off x="9410890" y="1894101"/>
              <a:ext cx="286512" cy="185587"/>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8940D46-2D17-313F-6BDD-2F971F825F9D}"/>
                </a:ext>
              </a:extLst>
            </p:cNvPr>
            <p:cNvSpPr/>
            <p:nvPr/>
          </p:nvSpPr>
          <p:spPr>
            <a:xfrm>
              <a:off x="10742009" y="2034596"/>
              <a:ext cx="247460" cy="101386"/>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FB7D62F-F910-C199-F8B1-404A180B646C}"/>
                </a:ext>
              </a:extLst>
            </p:cNvPr>
            <p:cNvSpPr/>
            <p:nvPr/>
          </p:nvSpPr>
          <p:spPr>
            <a:xfrm>
              <a:off x="10556271" y="2472746"/>
              <a:ext cx="433197" cy="101386"/>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34501D3-B78F-2AA2-8859-7CEFADBC25EC}"/>
                </a:ext>
              </a:extLst>
            </p:cNvPr>
            <p:cNvSpPr/>
            <p:nvPr/>
          </p:nvSpPr>
          <p:spPr>
            <a:xfrm>
              <a:off x="11576231" y="1053521"/>
              <a:ext cx="129994" cy="101386"/>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9CE5C11-505E-7575-E55D-2F4BE2FED448}"/>
                </a:ext>
              </a:extLst>
            </p:cNvPr>
            <p:cNvSpPr/>
            <p:nvPr/>
          </p:nvSpPr>
          <p:spPr>
            <a:xfrm>
              <a:off x="11445261" y="624896"/>
              <a:ext cx="210957" cy="101386"/>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38DBE56-41B9-0DD6-E834-51DB6BFAC552}"/>
                </a:ext>
              </a:extLst>
            </p:cNvPr>
            <p:cNvSpPr/>
            <p:nvPr/>
          </p:nvSpPr>
          <p:spPr>
            <a:xfrm>
              <a:off x="11173798" y="168512"/>
              <a:ext cx="296683" cy="193438"/>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62900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0E60ED27-061A-5FAD-7BF4-E82A353AA1AC}"/>
              </a:ext>
            </a:extLst>
          </p:cNvPr>
          <p:cNvSpPr>
            <a:spLocks noGrp="1"/>
          </p:cNvSpPr>
          <p:nvPr>
            <p:ph type="body" sz="quarter" idx="12"/>
          </p:nvPr>
        </p:nvSpPr>
        <p:spPr>
          <a:xfrm>
            <a:off x="473394" y="1114057"/>
            <a:ext cx="10924931" cy="4334946"/>
          </a:xfrm>
        </p:spPr>
        <p:txBody>
          <a:bodyPr/>
          <a:lstStyle/>
          <a:p>
            <a:r>
              <a:rPr lang="en-US" dirty="0"/>
              <a:t>Husco AMG Benefits</a:t>
            </a:r>
          </a:p>
          <a:p>
            <a:pPr lvl="1"/>
            <a:r>
              <a:rPr lang="en-US" dirty="0"/>
              <a:t>In-House</a:t>
            </a:r>
          </a:p>
          <a:p>
            <a:pPr lvl="1"/>
            <a:r>
              <a:rPr lang="en-US" dirty="0"/>
              <a:t>Expert System Design</a:t>
            </a:r>
          </a:p>
          <a:p>
            <a:pPr lvl="1"/>
            <a:r>
              <a:rPr lang="en-US" dirty="0"/>
              <a:t>Customized Software Tools</a:t>
            </a:r>
          </a:p>
          <a:p>
            <a:r>
              <a:rPr lang="en-US" dirty="0"/>
              <a:t>Coupled with Nautilus DFM</a:t>
            </a:r>
          </a:p>
          <a:p>
            <a:pPr lvl="1"/>
            <a:r>
              <a:rPr lang="en-US" dirty="0"/>
              <a:t>Low volume / High Volume scalability</a:t>
            </a:r>
          </a:p>
          <a:p>
            <a:pPr lvl="1"/>
            <a:r>
              <a:rPr lang="en-US" dirty="0"/>
              <a:t>Simple stacked assembly</a:t>
            </a:r>
          </a:p>
          <a:p>
            <a:pPr lvl="1"/>
            <a:r>
              <a:rPr lang="en-US" dirty="0"/>
              <a:t>Minimal unique parts</a:t>
            </a:r>
          </a:p>
          <a:p>
            <a:pPr marL="0" indent="0">
              <a:buNone/>
            </a:pPr>
            <a:endParaRPr lang="en-US" dirty="0"/>
          </a:p>
        </p:txBody>
      </p:sp>
      <p:sp>
        <p:nvSpPr>
          <p:cNvPr id="4" name="Slide Number Placeholder 3">
            <a:extLst>
              <a:ext uri="{FF2B5EF4-FFF2-40B4-BE49-F238E27FC236}">
                <a16:creationId xmlns:a16="http://schemas.microsoft.com/office/drawing/2014/main" id="{395253E1-1301-D5D7-57BC-5D6FD92D159E}"/>
              </a:ext>
            </a:extLst>
          </p:cNvPr>
          <p:cNvSpPr>
            <a:spLocks noGrp="1"/>
          </p:cNvSpPr>
          <p:nvPr>
            <p:ph type="sldNum" sz="quarter" idx="11"/>
          </p:nvPr>
        </p:nvSpPr>
        <p:spPr/>
        <p:txBody>
          <a:bodyPr/>
          <a:lstStyle/>
          <a:p>
            <a:pPr>
              <a:defRPr/>
            </a:pPr>
            <a:fld id="{35042C6F-1602-F743-B8DE-EAF7671583B8}" type="slidenum">
              <a:rPr lang="en-US" smtClean="0"/>
              <a:pPr>
                <a:defRPr/>
              </a:pPr>
              <a:t>23</a:t>
            </a:fld>
            <a:endParaRPr lang="en-US"/>
          </a:p>
        </p:txBody>
      </p:sp>
      <p:sp>
        <p:nvSpPr>
          <p:cNvPr id="3" name="Title 2">
            <a:extLst>
              <a:ext uri="{FF2B5EF4-FFF2-40B4-BE49-F238E27FC236}">
                <a16:creationId xmlns:a16="http://schemas.microsoft.com/office/drawing/2014/main" id="{0E059E1F-306E-7D26-9AA3-4D506FEF81E5}"/>
              </a:ext>
            </a:extLst>
          </p:cNvPr>
          <p:cNvSpPr>
            <a:spLocks noGrp="1"/>
          </p:cNvSpPr>
          <p:nvPr>
            <p:ph type="ctrTitle"/>
          </p:nvPr>
        </p:nvSpPr>
        <p:spPr/>
        <p:txBody>
          <a:bodyPr lIns="91440" tIns="45720" rIns="91440" bIns="45720" anchor="t"/>
          <a:lstStyle/>
          <a:p>
            <a:r>
              <a:rPr lang="en-US">
                <a:latin typeface="Averta"/>
              </a:rPr>
              <a:t>Flat-out manufacturing</a:t>
            </a:r>
            <a:endParaRPr lang="en-US"/>
          </a:p>
        </p:txBody>
      </p:sp>
      <p:pic>
        <p:nvPicPr>
          <p:cNvPr id="9" name="Picture 8">
            <a:extLst>
              <a:ext uri="{FF2B5EF4-FFF2-40B4-BE49-F238E27FC236}">
                <a16:creationId xmlns:a16="http://schemas.microsoft.com/office/drawing/2014/main" id="{B1869D1D-AC51-803A-3F9A-135A8DC827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22591" y="4195878"/>
            <a:ext cx="3255568" cy="2313585"/>
          </a:xfrm>
          <a:prstGeom prst="rect">
            <a:avLst/>
          </a:prstGeom>
        </p:spPr>
      </p:pic>
      <p:pic>
        <p:nvPicPr>
          <p:cNvPr id="1026" name="Picture 2">
            <a:extLst>
              <a:ext uri="{FF2B5EF4-FFF2-40B4-BE49-F238E27FC236}">
                <a16:creationId xmlns:a16="http://schemas.microsoft.com/office/drawing/2014/main" id="{A8AF633C-232F-2A71-E0D0-653EBE9B42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3472" y="4249024"/>
            <a:ext cx="4609333" cy="2374329"/>
          </a:xfrm>
          <a:prstGeom prst="rect">
            <a:avLst/>
          </a:prstGeom>
          <a:noFill/>
          <a:extLst>
            <a:ext uri="{909E8E84-426E-40DD-AFC4-6F175D3DCCD1}">
              <a14:hiddenFill xmlns:a14="http://schemas.microsoft.com/office/drawing/2010/main">
                <a:solidFill>
                  <a:srgbClr val="FFFFFF"/>
                </a:solidFill>
              </a14:hiddenFill>
            </a:ext>
          </a:extLst>
        </p:spPr>
      </p:pic>
      <p:pic>
        <p:nvPicPr>
          <p:cNvPr id="6" name="40460-ALT">
            <a:hlinkClick r:id="" action="ppaction://media"/>
            <a:extLst>
              <a:ext uri="{FF2B5EF4-FFF2-40B4-BE49-F238E27FC236}">
                <a16:creationId xmlns:a16="http://schemas.microsoft.com/office/drawing/2014/main" id="{AC288D2B-F3F9-4BB4-E9D6-CF156EF0559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6429" t="6282" r="24138" b="5639"/>
          <a:stretch/>
        </p:blipFill>
        <p:spPr>
          <a:xfrm>
            <a:off x="8364173" y="888640"/>
            <a:ext cx="3684571" cy="3071519"/>
          </a:xfrm>
          <a:prstGeom prst="rect">
            <a:avLst/>
          </a:prstGeom>
        </p:spPr>
      </p:pic>
      <p:pic>
        <p:nvPicPr>
          <p:cNvPr id="8" name="Picture 7">
            <a:extLst>
              <a:ext uri="{FF2B5EF4-FFF2-40B4-BE49-F238E27FC236}">
                <a16:creationId xmlns:a16="http://schemas.microsoft.com/office/drawing/2014/main" id="{C14FC14A-5917-D89F-981B-92CBFCF46693}"/>
              </a:ext>
            </a:extLst>
          </p:cNvPr>
          <p:cNvPicPr>
            <a:picLocks noChangeAspect="1"/>
          </p:cNvPicPr>
          <p:nvPr/>
        </p:nvPicPr>
        <p:blipFill rotWithShape="1">
          <a:blip r:embed="rId7">
            <a:extLst>
              <a:ext uri="{28A0092B-C50C-407E-A947-70E740481C1C}">
                <a14:useLocalDpi xmlns:a14="http://schemas.microsoft.com/office/drawing/2010/main"/>
              </a:ext>
            </a:extLst>
          </a:blip>
          <a:srcRect r="13111" b="7916"/>
          <a:stretch/>
        </p:blipFill>
        <p:spPr>
          <a:xfrm>
            <a:off x="5778159" y="2424399"/>
            <a:ext cx="2575506" cy="1736668"/>
          </a:xfrm>
          <a:prstGeom prst="rect">
            <a:avLst/>
          </a:prstGeom>
        </p:spPr>
      </p:pic>
    </p:spTree>
    <p:extLst>
      <p:ext uri="{BB962C8B-B14F-4D97-AF65-F5344CB8AC3E}">
        <p14:creationId xmlns:p14="http://schemas.microsoft.com/office/powerpoint/2010/main" val="207263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45C440A-870F-404E-72A1-EEB7F8E79F1C}"/>
              </a:ext>
            </a:extLst>
          </p:cNvPr>
          <p:cNvSpPr>
            <a:spLocks noGrp="1"/>
          </p:cNvSpPr>
          <p:nvPr>
            <p:ph type="body" sz="quarter" idx="13"/>
          </p:nvPr>
        </p:nvSpPr>
        <p:spPr/>
        <p:txBody>
          <a:bodyPr/>
          <a:lstStyle/>
          <a:p>
            <a:r>
              <a:rPr lang="en-US" dirty="0"/>
              <a:t>7 Questions to be asking and re-asking.</a:t>
            </a:r>
          </a:p>
          <a:p>
            <a:endParaRPr lang="en-US" dirty="0"/>
          </a:p>
        </p:txBody>
      </p:sp>
      <p:sp>
        <p:nvSpPr>
          <p:cNvPr id="4" name="Slide Number Placeholder 3">
            <a:extLst>
              <a:ext uri="{FF2B5EF4-FFF2-40B4-BE49-F238E27FC236}">
                <a16:creationId xmlns:a16="http://schemas.microsoft.com/office/drawing/2014/main" id="{462663A3-4643-1C05-7ACE-8E4C9B12A0A1}"/>
              </a:ext>
            </a:extLst>
          </p:cNvPr>
          <p:cNvSpPr>
            <a:spLocks noGrp="1"/>
          </p:cNvSpPr>
          <p:nvPr>
            <p:ph type="sldNum" sz="quarter" idx="11"/>
          </p:nvPr>
        </p:nvSpPr>
        <p:spPr/>
        <p:txBody>
          <a:bodyPr/>
          <a:lstStyle/>
          <a:p>
            <a:pPr>
              <a:defRPr/>
            </a:pPr>
            <a:fld id="{35042C6F-1602-F743-B8DE-EAF7671583B8}" type="slidenum">
              <a:rPr lang="en-US" smtClean="0"/>
              <a:pPr>
                <a:defRPr/>
              </a:pPr>
              <a:t>24</a:t>
            </a:fld>
            <a:endParaRPr lang="en-US"/>
          </a:p>
        </p:txBody>
      </p:sp>
      <p:sp>
        <p:nvSpPr>
          <p:cNvPr id="3" name="Title 2">
            <a:extLst>
              <a:ext uri="{FF2B5EF4-FFF2-40B4-BE49-F238E27FC236}">
                <a16:creationId xmlns:a16="http://schemas.microsoft.com/office/drawing/2014/main" id="{8A6EB0F5-C424-3555-82C6-6123575D4170}"/>
              </a:ext>
            </a:extLst>
          </p:cNvPr>
          <p:cNvSpPr>
            <a:spLocks noGrp="1"/>
          </p:cNvSpPr>
          <p:nvPr>
            <p:ph type="ctrTitle"/>
          </p:nvPr>
        </p:nvSpPr>
        <p:spPr/>
        <p:txBody>
          <a:bodyPr lIns="91440" tIns="45720" rIns="91440" bIns="45720" anchor="t"/>
          <a:lstStyle/>
          <a:p>
            <a:r>
              <a:rPr lang="en-US">
                <a:latin typeface="Averta"/>
              </a:rPr>
              <a:t>Lesson’s &amp; considerations </a:t>
            </a:r>
            <a:endParaRPr lang="en-US"/>
          </a:p>
        </p:txBody>
      </p:sp>
      <p:sp>
        <p:nvSpPr>
          <p:cNvPr id="7" name="TextBox 6">
            <a:extLst>
              <a:ext uri="{FF2B5EF4-FFF2-40B4-BE49-F238E27FC236}">
                <a16:creationId xmlns:a16="http://schemas.microsoft.com/office/drawing/2014/main" id="{0ACB89B3-9249-88FB-C727-3E412EFF7072}"/>
              </a:ext>
            </a:extLst>
          </p:cNvPr>
          <p:cNvSpPr txBox="1"/>
          <p:nvPr/>
        </p:nvSpPr>
        <p:spPr>
          <a:xfrm>
            <a:off x="586996" y="1502463"/>
            <a:ext cx="9946892" cy="4524315"/>
          </a:xfrm>
          <a:prstGeom prst="rect">
            <a:avLst/>
          </a:prstGeom>
          <a:noFill/>
        </p:spPr>
        <p:txBody>
          <a:bodyPr wrap="square" rtlCol="0">
            <a:spAutoFit/>
          </a:bodyPr>
          <a:lstStyle/>
          <a:p>
            <a:pPr marL="342900" indent="-342900">
              <a:buFont typeface="+mj-lt"/>
              <a:buAutoNum type="arabicPeriod"/>
            </a:pPr>
            <a:r>
              <a:rPr lang="en-US" dirty="0"/>
              <a:t>What is our customer ultimately trying to do?</a:t>
            </a:r>
          </a:p>
          <a:p>
            <a:pPr marL="342900" indent="-342900">
              <a:buFont typeface="+mj-lt"/>
              <a:buAutoNum type="arabicPeriod"/>
            </a:pPr>
            <a:endParaRPr lang="en-US" dirty="0"/>
          </a:p>
          <a:p>
            <a:pPr marL="342900" indent="-342900">
              <a:buFont typeface="+mj-lt"/>
              <a:buAutoNum type="arabicPeriod"/>
            </a:pPr>
            <a:r>
              <a:rPr lang="en-US" dirty="0"/>
              <a:t>What are our company advantages and how do we leverage them into this market?</a:t>
            </a:r>
          </a:p>
          <a:p>
            <a:pPr marL="342900" indent="-342900">
              <a:buFont typeface="+mj-lt"/>
              <a:buAutoNum type="arabicPeriod"/>
            </a:pPr>
            <a:endParaRPr lang="en-US" dirty="0"/>
          </a:p>
          <a:p>
            <a:pPr marL="342900" indent="-342900">
              <a:buFont typeface="+mj-lt"/>
              <a:buAutoNum type="arabicPeriod"/>
            </a:pPr>
            <a:r>
              <a:rPr lang="en-US" dirty="0"/>
              <a:t>What cost drivers are dependent on external sourcing?</a:t>
            </a:r>
          </a:p>
          <a:p>
            <a:pPr marL="342900" indent="-342900">
              <a:buFont typeface="+mj-lt"/>
              <a:buAutoNum type="arabicPeriod"/>
            </a:pPr>
            <a:endParaRPr lang="en-US" dirty="0"/>
          </a:p>
          <a:p>
            <a:pPr marL="342900" indent="-342900">
              <a:buFont typeface="+mj-lt"/>
              <a:buAutoNum type="arabicPeriod"/>
            </a:pPr>
            <a:r>
              <a:rPr lang="en-US" dirty="0"/>
              <a:t>Where do we need competitive system partners (supplier and customer)?</a:t>
            </a:r>
          </a:p>
          <a:p>
            <a:pPr marL="342900" indent="-342900">
              <a:buFont typeface="+mj-lt"/>
              <a:buAutoNum type="arabicPeriod"/>
            </a:pPr>
            <a:endParaRPr lang="en-US" dirty="0"/>
          </a:p>
          <a:p>
            <a:pPr marL="342900" indent="-342900">
              <a:buFont typeface="+mj-lt"/>
              <a:buAutoNum type="arabicPeriod"/>
            </a:pPr>
            <a:r>
              <a:rPr lang="en-US" dirty="0"/>
              <a:t>How are our competitors similar/different in product, manufacturing, sourcing, vertical integration strategy?</a:t>
            </a:r>
          </a:p>
          <a:p>
            <a:pPr marL="342900" indent="-342900">
              <a:buFont typeface="+mj-lt"/>
              <a:buAutoNum type="arabicPeriod"/>
            </a:pPr>
            <a:endParaRPr lang="en-US" dirty="0"/>
          </a:p>
          <a:p>
            <a:pPr marL="342900" indent="-342900">
              <a:buFont typeface="+mj-lt"/>
              <a:buAutoNum type="arabicPeriod"/>
            </a:pPr>
            <a:r>
              <a:rPr lang="en-US" dirty="0"/>
              <a:t>How does our product strategy make the system more competitive? </a:t>
            </a:r>
          </a:p>
          <a:p>
            <a:pPr marL="342900" indent="-342900">
              <a:buFont typeface="+mj-lt"/>
              <a:buAutoNum type="arabicPeriod"/>
            </a:pPr>
            <a:endParaRPr lang="en-US" dirty="0"/>
          </a:p>
          <a:p>
            <a:pPr marL="342900" indent="-342900">
              <a:buFont typeface="+mj-lt"/>
              <a:buAutoNum type="arabicPeriod"/>
            </a:pPr>
            <a:r>
              <a:rPr lang="en-US" dirty="0"/>
              <a:t>What level of validation/investment do we need to have to prove the core innovation is ready? </a:t>
            </a:r>
          </a:p>
          <a:p>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226525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FCB0E-849B-2F88-66E6-BDC967B73FF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A98D05D-93AE-F8C5-1B00-20B7B3795896}"/>
              </a:ext>
            </a:extLst>
          </p:cNvPr>
          <p:cNvSpPr>
            <a:spLocks noGrp="1"/>
          </p:cNvSpPr>
          <p:nvPr>
            <p:ph type="body" sz="quarter" idx="13"/>
          </p:nvPr>
        </p:nvSpPr>
        <p:spPr/>
        <p:txBody>
          <a:bodyPr/>
          <a:lstStyle/>
          <a:p>
            <a:r>
              <a:rPr lang="en-US" dirty="0"/>
              <a:t>Actuator Portfolio</a:t>
            </a:r>
          </a:p>
          <a:p>
            <a:endParaRPr lang="en-US" dirty="0"/>
          </a:p>
        </p:txBody>
      </p:sp>
      <p:sp>
        <p:nvSpPr>
          <p:cNvPr id="4" name="Slide Number Placeholder 3">
            <a:extLst>
              <a:ext uri="{FF2B5EF4-FFF2-40B4-BE49-F238E27FC236}">
                <a16:creationId xmlns:a16="http://schemas.microsoft.com/office/drawing/2014/main" id="{2F035D3A-F967-EA5E-4DEC-0DFAF3D7CF5C}"/>
              </a:ext>
            </a:extLst>
          </p:cNvPr>
          <p:cNvSpPr>
            <a:spLocks noGrp="1"/>
          </p:cNvSpPr>
          <p:nvPr>
            <p:ph type="sldNum" sz="quarter" idx="11"/>
          </p:nvPr>
        </p:nvSpPr>
        <p:spPr/>
        <p:txBody>
          <a:bodyPr/>
          <a:lstStyle/>
          <a:p>
            <a:pPr>
              <a:defRPr/>
            </a:pPr>
            <a:fld id="{35042C6F-1602-F743-B8DE-EAF7671583B8}" type="slidenum">
              <a:rPr lang="en-US" smtClean="0"/>
              <a:pPr>
                <a:defRPr/>
              </a:pPr>
              <a:t>25</a:t>
            </a:fld>
            <a:endParaRPr lang="en-US"/>
          </a:p>
        </p:txBody>
      </p:sp>
      <p:sp>
        <p:nvSpPr>
          <p:cNvPr id="3" name="Title 2">
            <a:extLst>
              <a:ext uri="{FF2B5EF4-FFF2-40B4-BE49-F238E27FC236}">
                <a16:creationId xmlns:a16="http://schemas.microsoft.com/office/drawing/2014/main" id="{9E6ABD53-12C4-FA00-AD89-9CB3C9FB900C}"/>
              </a:ext>
            </a:extLst>
          </p:cNvPr>
          <p:cNvSpPr>
            <a:spLocks noGrp="1"/>
          </p:cNvSpPr>
          <p:nvPr>
            <p:ph type="ctrTitle"/>
          </p:nvPr>
        </p:nvSpPr>
        <p:spPr/>
        <p:txBody>
          <a:bodyPr lIns="91440" tIns="45720" rIns="91440" bIns="45720" anchor="t"/>
          <a:lstStyle/>
          <a:p>
            <a:r>
              <a:rPr lang="en-US" dirty="0">
                <a:latin typeface="Averta"/>
              </a:rPr>
              <a:t>Sub-system technology development</a:t>
            </a:r>
            <a:endParaRPr lang="en-US" dirty="0"/>
          </a:p>
        </p:txBody>
      </p:sp>
      <p:pic>
        <p:nvPicPr>
          <p:cNvPr id="9" name="Picture 8" descr="A black and silver metal device&#10;&#10;AI-generated content may be incorrect.">
            <a:extLst>
              <a:ext uri="{FF2B5EF4-FFF2-40B4-BE49-F238E27FC236}">
                <a16:creationId xmlns:a16="http://schemas.microsoft.com/office/drawing/2014/main" id="{B6A24560-8B1D-B935-0219-C8764C6480D5}"/>
              </a:ext>
            </a:extLst>
          </p:cNvPr>
          <p:cNvPicPr>
            <a:picLocks noChangeAspect="1"/>
          </p:cNvPicPr>
          <p:nvPr/>
        </p:nvPicPr>
        <p:blipFill>
          <a:blip r:embed="rId2"/>
          <a:srcRect l="-45625" t="-20122" r="109442" b="20417"/>
          <a:stretch>
            <a:fillRect/>
          </a:stretch>
        </p:blipFill>
        <p:spPr>
          <a:xfrm>
            <a:off x="-2973432" y="2522084"/>
            <a:ext cx="4135774" cy="3133980"/>
          </a:xfrm>
          <a:prstGeom prst="rect">
            <a:avLst/>
          </a:prstGeom>
        </p:spPr>
      </p:pic>
      <p:cxnSp>
        <p:nvCxnSpPr>
          <p:cNvPr id="11" name="Straight Arrow Connector 10">
            <a:extLst>
              <a:ext uri="{FF2B5EF4-FFF2-40B4-BE49-F238E27FC236}">
                <a16:creationId xmlns:a16="http://schemas.microsoft.com/office/drawing/2014/main" id="{B0B04A8A-BBB8-AC83-BB8F-5E25F0F6A0CD}"/>
              </a:ext>
            </a:extLst>
          </p:cNvPr>
          <p:cNvCxnSpPr>
            <a:cxnSpLocks/>
          </p:cNvCxnSpPr>
          <p:nvPr/>
        </p:nvCxnSpPr>
        <p:spPr>
          <a:xfrm flipV="1">
            <a:off x="586996" y="1457325"/>
            <a:ext cx="0" cy="4496001"/>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765D2CC-17F0-A364-1750-803E60109D69}"/>
              </a:ext>
            </a:extLst>
          </p:cNvPr>
          <p:cNvCxnSpPr/>
          <p:nvPr/>
        </p:nvCxnSpPr>
        <p:spPr>
          <a:xfrm>
            <a:off x="586996" y="5953326"/>
            <a:ext cx="10924931" cy="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CB4E2E0-4B91-D109-9459-AD71FF2C4966}"/>
              </a:ext>
            </a:extLst>
          </p:cNvPr>
          <p:cNvSpPr txBox="1"/>
          <p:nvPr/>
        </p:nvSpPr>
        <p:spPr>
          <a:xfrm>
            <a:off x="319615" y="1174725"/>
            <a:ext cx="534762" cy="369332"/>
          </a:xfrm>
          <a:prstGeom prst="rect">
            <a:avLst/>
          </a:prstGeom>
          <a:noFill/>
        </p:spPr>
        <p:txBody>
          <a:bodyPr wrap="none" rtlCol="0">
            <a:spAutoFit/>
          </a:bodyPr>
          <a:lstStyle/>
          <a:p>
            <a:r>
              <a:rPr lang="en-US"/>
              <a:t>Life</a:t>
            </a:r>
          </a:p>
        </p:txBody>
      </p:sp>
      <p:sp>
        <p:nvSpPr>
          <p:cNvPr id="14" name="TextBox 13">
            <a:extLst>
              <a:ext uri="{FF2B5EF4-FFF2-40B4-BE49-F238E27FC236}">
                <a16:creationId xmlns:a16="http://schemas.microsoft.com/office/drawing/2014/main" id="{82E8E77E-599F-27A8-3EB5-1465BCE993EF}"/>
              </a:ext>
            </a:extLst>
          </p:cNvPr>
          <p:cNvSpPr txBox="1"/>
          <p:nvPr/>
        </p:nvSpPr>
        <p:spPr>
          <a:xfrm>
            <a:off x="9990759" y="6094174"/>
            <a:ext cx="1435265" cy="369332"/>
          </a:xfrm>
          <a:prstGeom prst="rect">
            <a:avLst/>
          </a:prstGeom>
          <a:noFill/>
        </p:spPr>
        <p:txBody>
          <a:bodyPr wrap="none" rtlCol="0">
            <a:spAutoFit/>
          </a:bodyPr>
          <a:lstStyle/>
          <a:p>
            <a:r>
              <a:rPr lang="en-US"/>
              <a:t>Performance</a:t>
            </a:r>
          </a:p>
        </p:txBody>
      </p:sp>
      <p:grpSp>
        <p:nvGrpSpPr>
          <p:cNvPr id="15" name="Group 14">
            <a:extLst>
              <a:ext uri="{FF2B5EF4-FFF2-40B4-BE49-F238E27FC236}">
                <a16:creationId xmlns:a16="http://schemas.microsoft.com/office/drawing/2014/main" id="{7877FE5C-1742-0278-01B0-5CDC34A45D8A}"/>
              </a:ext>
            </a:extLst>
          </p:cNvPr>
          <p:cNvGrpSpPr/>
          <p:nvPr/>
        </p:nvGrpSpPr>
        <p:grpSpPr>
          <a:xfrm>
            <a:off x="593464" y="3300140"/>
            <a:ext cx="4206285" cy="2228327"/>
            <a:chOff x="447025" y="2353624"/>
            <a:chExt cx="4206285" cy="2228327"/>
          </a:xfrm>
        </p:grpSpPr>
        <p:sp>
          <p:nvSpPr>
            <p:cNvPr id="16" name="Oval 15">
              <a:extLst>
                <a:ext uri="{FF2B5EF4-FFF2-40B4-BE49-F238E27FC236}">
                  <a16:creationId xmlns:a16="http://schemas.microsoft.com/office/drawing/2014/main" id="{8D804E15-42AC-73D6-0F1B-44C6EF51D77C}"/>
                </a:ext>
              </a:extLst>
            </p:cNvPr>
            <p:cNvSpPr/>
            <p:nvPr/>
          </p:nvSpPr>
          <p:spPr>
            <a:xfrm rot="19790396">
              <a:off x="447025" y="2353624"/>
              <a:ext cx="4206285" cy="2228327"/>
            </a:xfrm>
            <a:prstGeom prst="ellipse">
              <a:avLst/>
            </a:prstGeom>
            <a:no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7809968-080F-D9E4-4135-1C2B3FD5E789}"/>
                </a:ext>
              </a:extLst>
            </p:cNvPr>
            <p:cNvSpPr txBox="1"/>
            <p:nvPr/>
          </p:nvSpPr>
          <p:spPr>
            <a:xfrm>
              <a:off x="1483473" y="2559688"/>
              <a:ext cx="2381358" cy="1477328"/>
            </a:xfrm>
            <a:prstGeom prst="rect">
              <a:avLst/>
            </a:prstGeom>
            <a:noFill/>
          </p:spPr>
          <p:txBody>
            <a:bodyPr wrap="none" rtlCol="0">
              <a:spAutoFit/>
            </a:bodyPr>
            <a:lstStyle/>
            <a:p>
              <a:pPr algn="ctr"/>
              <a:r>
                <a:rPr lang="en-US" b="1"/>
                <a:t>Brushed</a:t>
              </a:r>
            </a:p>
            <a:p>
              <a:r>
                <a:rPr lang="en-US"/>
                <a:t>-HVAC</a:t>
              </a:r>
            </a:p>
            <a:p>
              <a:r>
                <a:rPr lang="en-US"/>
                <a:t>-Grill Shutter</a:t>
              </a:r>
            </a:p>
            <a:p>
              <a:r>
                <a:rPr lang="en-US"/>
                <a:t>-Thermal Management</a:t>
              </a:r>
            </a:p>
            <a:p>
              <a:endParaRPr lang="en-US"/>
            </a:p>
          </p:txBody>
        </p:sp>
      </p:grpSp>
      <p:pic>
        <p:nvPicPr>
          <p:cNvPr id="18" name="Picture 17" descr="A black electronic device with a black connector&#10;&#10;Description automatically generated">
            <a:extLst>
              <a:ext uri="{FF2B5EF4-FFF2-40B4-BE49-F238E27FC236}">
                <a16:creationId xmlns:a16="http://schemas.microsoft.com/office/drawing/2014/main" id="{D02B050D-AEB9-C172-348A-0015A793F9D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5620" b="71679" l="25439" r="81287">
                        <a14:foregroundMark x1="25439" y1="46423" x2="25731" y2="50073"/>
                        <a14:foregroundMark x1="77680" y1="49489" x2="79045" y2="44380"/>
                        <a14:foregroundMark x1="56530" y1="16642" x2="65497" y2="15766"/>
                        <a14:foregroundMark x1="77680" y1="26569" x2="77680" y2="29197"/>
                        <a14:foregroundMark x1="81287" y1="45985" x2="81287" y2="45985"/>
                        <a14:backgroundMark x1="48928" y1="70949" x2="48928" y2="70949"/>
                        <a14:backgroundMark x1="39376" y1="64818" x2="39376" y2="64818"/>
                      </a14:backgroundRemoval>
                    </a14:imgEffect>
                  </a14:imgLayer>
                </a14:imgProps>
              </a:ext>
              <a:ext uri="{28A0092B-C50C-407E-A947-70E740481C1C}">
                <a14:useLocalDpi xmlns:a14="http://schemas.microsoft.com/office/drawing/2010/main" val="0"/>
              </a:ext>
            </a:extLst>
          </a:blip>
          <a:srcRect l="21562" t="10773" r="14531" b="21546"/>
          <a:stretch/>
        </p:blipFill>
        <p:spPr bwMode="auto">
          <a:xfrm>
            <a:off x="2886675" y="5003361"/>
            <a:ext cx="1513816" cy="1071049"/>
          </a:xfrm>
          <a:prstGeom prst="rect">
            <a:avLst/>
          </a:prstGeom>
          <a:noFill/>
          <a:ln>
            <a:noFill/>
          </a:ln>
          <a:extLst>
            <a:ext uri="{53640926-AAD7-44D8-BBD7-CCE9431645EC}">
              <a14:shadowObscured xmlns:a14="http://schemas.microsoft.com/office/drawing/2010/main"/>
            </a:ext>
          </a:extLst>
        </p:spPr>
      </p:pic>
      <p:pic>
        <p:nvPicPr>
          <p:cNvPr id="19" name="Picture 18" descr="A black object with a black background&#10;&#10;Description automatically generated">
            <a:extLst>
              <a:ext uri="{FF2B5EF4-FFF2-40B4-BE49-F238E27FC236}">
                <a16:creationId xmlns:a16="http://schemas.microsoft.com/office/drawing/2014/main" id="{0422E4AE-1A32-BB85-16A4-EB91DAB2BB8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7132" y="4585947"/>
            <a:ext cx="1564878" cy="1209161"/>
          </a:xfrm>
          <a:prstGeom prst="rect">
            <a:avLst/>
          </a:prstGeom>
          <a:noFill/>
          <a:ln>
            <a:noFill/>
          </a:ln>
        </p:spPr>
      </p:pic>
      <p:pic>
        <p:nvPicPr>
          <p:cNvPr id="20" name="Picture 19">
            <a:extLst>
              <a:ext uri="{FF2B5EF4-FFF2-40B4-BE49-F238E27FC236}">
                <a16:creationId xmlns:a16="http://schemas.microsoft.com/office/drawing/2014/main" id="{BDF9CCC9-A807-DD2E-42CB-1AC562D10FF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279" y="4176166"/>
            <a:ext cx="886259" cy="864629"/>
          </a:xfrm>
          <a:prstGeom prst="rect">
            <a:avLst/>
          </a:prstGeom>
          <a:noFill/>
          <a:ln>
            <a:noFill/>
          </a:ln>
        </p:spPr>
      </p:pic>
      <p:grpSp>
        <p:nvGrpSpPr>
          <p:cNvPr id="21" name="Group 20">
            <a:extLst>
              <a:ext uri="{FF2B5EF4-FFF2-40B4-BE49-F238E27FC236}">
                <a16:creationId xmlns:a16="http://schemas.microsoft.com/office/drawing/2014/main" id="{E40DB306-E695-95F5-67BD-23FE877206F2}"/>
              </a:ext>
            </a:extLst>
          </p:cNvPr>
          <p:cNvGrpSpPr/>
          <p:nvPr/>
        </p:nvGrpSpPr>
        <p:grpSpPr>
          <a:xfrm>
            <a:off x="3119951" y="1700562"/>
            <a:ext cx="4953450" cy="2296655"/>
            <a:chOff x="3743941" y="1072842"/>
            <a:chExt cx="4329460" cy="2924376"/>
          </a:xfrm>
        </p:grpSpPr>
        <p:sp>
          <p:nvSpPr>
            <p:cNvPr id="22" name="Oval 21">
              <a:extLst>
                <a:ext uri="{FF2B5EF4-FFF2-40B4-BE49-F238E27FC236}">
                  <a16:creationId xmlns:a16="http://schemas.microsoft.com/office/drawing/2014/main" id="{F0C6281C-103B-DB59-1D48-447BE24DDBC6}"/>
                </a:ext>
              </a:extLst>
            </p:cNvPr>
            <p:cNvSpPr/>
            <p:nvPr/>
          </p:nvSpPr>
          <p:spPr>
            <a:xfrm>
              <a:off x="3743941" y="1072842"/>
              <a:ext cx="4329460" cy="292437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0A5F7B3-6532-CA04-9302-BBA42E343611}"/>
                </a:ext>
              </a:extLst>
            </p:cNvPr>
            <p:cNvSpPr txBox="1"/>
            <p:nvPr/>
          </p:nvSpPr>
          <p:spPr>
            <a:xfrm>
              <a:off x="4279060" y="1268870"/>
              <a:ext cx="2381358" cy="1477328"/>
            </a:xfrm>
            <a:prstGeom prst="rect">
              <a:avLst/>
            </a:prstGeom>
            <a:noFill/>
          </p:spPr>
          <p:txBody>
            <a:bodyPr wrap="none" rtlCol="0">
              <a:spAutoFit/>
            </a:bodyPr>
            <a:lstStyle/>
            <a:p>
              <a:pPr algn="ctr"/>
              <a:r>
                <a:rPr lang="en-US" b="1"/>
                <a:t>Stepper Motor</a:t>
              </a:r>
            </a:p>
            <a:p>
              <a:r>
                <a:rPr lang="en-US"/>
                <a:t>-HVAC</a:t>
              </a:r>
            </a:p>
            <a:p>
              <a:r>
                <a:rPr lang="en-US"/>
                <a:t>-Thermal Management</a:t>
              </a:r>
            </a:p>
            <a:p>
              <a:r>
                <a:rPr lang="en-US"/>
                <a:t>-Refrigerant</a:t>
              </a:r>
            </a:p>
            <a:p>
              <a:endParaRPr lang="en-US"/>
            </a:p>
          </p:txBody>
        </p:sp>
      </p:grpSp>
      <p:grpSp>
        <p:nvGrpSpPr>
          <p:cNvPr id="24" name="Group 23">
            <a:extLst>
              <a:ext uri="{FF2B5EF4-FFF2-40B4-BE49-F238E27FC236}">
                <a16:creationId xmlns:a16="http://schemas.microsoft.com/office/drawing/2014/main" id="{5E9B1CFA-D5C8-8479-F7D2-44D06FE0CDBA}"/>
              </a:ext>
            </a:extLst>
          </p:cNvPr>
          <p:cNvGrpSpPr/>
          <p:nvPr/>
        </p:nvGrpSpPr>
        <p:grpSpPr>
          <a:xfrm>
            <a:off x="6046458" y="1122241"/>
            <a:ext cx="4666150" cy="2759326"/>
            <a:chOff x="6718301" y="1034231"/>
            <a:chExt cx="4666150" cy="2924376"/>
          </a:xfrm>
        </p:grpSpPr>
        <p:sp>
          <p:nvSpPr>
            <p:cNvPr id="25" name="Oval 24">
              <a:extLst>
                <a:ext uri="{FF2B5EF4-FFF2-40B4-BE49-F238E27FC236}">
                  <a16:creationId xmlns:a16="http://schemas.microsoft.com/office/drawing/2014/main" id="{618D3958-B28A-907D-2B20-6F8719343E59}"/>
                </a:ext>
              </a:extLst>
            </p:cNvPr>
            <p:cNvSpPr/>
            <p:nvPr/>
          </p:nvSpPr>
          <p:spPr>
            <a:xfrm>
              <a:off x="6718301" y="1034231"/>
              <a:ext cx="4666150" cy="292437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7519BCE-45FB-B346-7A4F-2D8254046978}"/>
                </a:ext>
              </a:extLst>
            </p:cNvPr>
            <p:cNvSpPr txBox="1"/>
            <p:nvPr/>
          </p:nvSpPr>
          <p:spPr>
            <a:xfrm>
              <a:off x="8702944" y="1592406"/>
              <a:ext cx="2483437" cy="1200329"/>
            </a:xfrm>
            <a:prstGeom prst="rect">
              <a:avLst/>
            </a:prstGeom>
            <a:noFill/>
          </p:spPr>
          <p:txBody>
            <a:bodyPr wrap="none" rtlCol="0">
              <a:spAutoFit/>
            </a:bodyPr>
            <a:lstStyle/>
            <a:p>
              <a:pPr algn="ctr"/>
              <a:r>
                <a:rPr lang="en-US" b="1"/>
                <a:t>BLDC Motor</a:t>
              </a:r>
            </a:p>
            <a:p>
              <a:r>
                <a:rPr lang="en-US"/>
                <a:t>-Timing Adjustment</a:t>
              </a:r>
            </a:p>
            <a:p>
              <a:r>
                <a:rPr lang="en-US"/>
                <a:t>-Active Aero/Positioning</a:t>
              </a:r>
            </a:p>
            <a:p>
              <a:r>
                <a:rPr lang="en-US"/>
                <a:t>-Thermal Management</a:t>
              </a:r>
            </a:p>
          </p:txBody>
        </p:sp>
      </p:grpSp>
      <p:pic>
        <p:nvPicPr>
          <p:cNvPr id="27" name="Picture 26" descr="A grey and black object&#10;&#10;Description automatically generated">
            <a:extLst>
              <a:ext uri="{FF2B5EF4-FFF2-40B4-BE49-F238E27FC236}">
                <a16:creationId xmlns:a16="http://schemas.microsoft.com/office/drawing/2014/main" id="{CA0C9548-5C41-CB9E-9F26-F0128FBA94D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5978993" y="3045880"/>
            <a:ext cx="1945443" cy="1209161"/>
          </a:xfrm>
          <a:prstGeom prst="rect">
            <a:avLst/>
          </a:prstGeom>
          <a:noFill/>
          <a:ln>
            <a:noFill/>
          </a:ln>
        </p:spPr>
      </p:pic>
      <p:pic>
        <p:nvPicPr>
          <p:cNvPr id="28" name="Picture 27">
            <a:extLst>
              <a:ext uri="{FF2B5EF4-FFF2-40B4-BE49-F238E27FC236}">
                <a16:creationId xmlns:a16="http://schemas.microsoft.com/office/drawing/2014/main" id="{EFA5C023-7B88-D668-97F8-7E40735B3C6B}"/>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52066" b="95868" l="6061" r="54545">
                        <a14:foregroundMark x1="41873" y1="95868" x2="41873" y2="95868"/>
                        <a14:foregroundMark x1="32369" y1="52066" x2="32369" y2="52066"/>
                      </a14:backgroundRemoval>
                    </a14:imgEffect>
                  </a14:imgLayer>
                </a14:imgProps>
              </a:ext>
              <a:ext uri="{28A0092B-C50C-407E-A947-70E740481C1C}">
                <a14:useLocalDpi xmlns:a14="http://schemas.microsoft.com/office/drawing/2010/main" val="0"/>
              </a:ext>
            </a:extLst>
          </a:blip>
          <a:srcRect t="47043" r="39188"/>
          <a:stretch/>
        </p:blipFill>
        <p:spPr bwMode="auto">
          <a:xfrm rot="4709478">
            <a:off x="9550612" y="2265778"/>
            <a:ext cx="1835403" cy="2130997"/>
          </a:xfrm>
          <a:prstGeom prst="rect">
            <a:avLst/>
          </a:prstGeom>
          <a:noFill/>
          <a:ln>
            <a:noFill/>
          </a:ln>
        </p:spPr>
      </p:pic>
      <p:pic>
        <p:nvPicPr>
          <p:cNvPr id="29" name="Picture 28">
            <a:extLst>
              <a:ext uri="{FF2B5EF4-FFF2-40B4-BE49-F238E27FC236}">
                <a16:creationId xmlns:a16="http://schemas.microsoft.com/office/drawing/2014/main" id="{D540A6E6-C609-1CD2-4E16-BA3B8AB9BAB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771" b="92939" l="6018" r="95929">
                        <a14:foregroundMark x1="25664" y1="35115" x2="25664" y2="35115"/>
                        <a14:foregroundMark x1="53274" y1="12023" x2="53274" y2="12023"/>
                        <a14:foregroundMark x1="39823" y1="12214" x2="39823" y2="12214"/>
                        <a14:foregroundMark x1="47080" y1="4771" x2="47080" y2="4771"/>
                        <a14:foregroundMark x1="9027" y1="42939" x2="10973" y2="53244"/>
                        <a14:foregroundMark x1="6903" y1="55534" x2="6018" y2="48473"/>
                        <a14:foregroundMark x1="9204" y1="92939" x2="7080" y2="83015"/>
                        <a14:foregroundMark x1="94336" y1="75954" x2="94336" y2="75954"/>
                        <a14:foregroundMark x1="93982" y1="76336" x2="95929" y2="68511"/>
                      </a14:backgroundRemoval>
                    </a14:imgEffect>
                  </a14:imgLayer>
                </a14:imgProps>
              </a:ext>
            </a:extLst>
          </a:blip>
          <a:stretch>
            <a:fillRect/>
          </a:stretch>
        </p:blipFill>
        <p:spPr>
          <a:xfrm>
            <a:off x="4054721" y="3205142"/>
            <a:ext cx="1303771" cy="1209161"/>
          </a:xfrm>
          <a:prstGeom prst="rect">
            <a:avLst/>
          </a:prstGeom>
        </p:spPr>
      </p:pic>
      <p:pic>
        <p:nvPicPr>
          <p:cNvPr id="30" name="Picture 2">
            <a:extLst>
              <a:ext uri="{FF2B5EF4-FFF2-40B4-BE49-F238E27FC236}">
                <a16:creationId xmlns:a16="http://schemas.microsoft.com/office/drawing/2014/main" id="{16710B21-BB30-6155-2BDA-08205AC6F27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88296" y="3064750"/>
            <a:ext cx="1484461" cy="79697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D63D24DD-721D-8FBE-8044-D85F8B940F54}"/>
              </a:ext>
            </a:extLst>
          </p:cNvPr>
          <p:cNvSpPr txBox="1"/>
          <p:nvPr/>
        </p:nvSpPr>
        <p:spPr>
          <a:xfrm>
            <a:off x="757559" y="1511291"/>
            <a:ext cx="3234746" cy="923330"/>
          </a:xfrm>
          <a:prstGeom prst="rect">
            <a:avLst/>
          </a:prstGeom>
          <a:noFill/>
        </p:spPr>
        <p:txBody>
          <a:bodyPr wrap="square" lIns="91440" tIns="45720" rIns="91440" bIns="45720" rtlCol="0" anchor="t">
            <a:spAutoFit/>
          </a:bodyPr>
          <a:lstStyle/>
          <a:p>
            <a:r>
              <a:rPr lang="en-US" dirty="0">
                <a:latin typeface="Franklin Gothic Book"/>
              </a:rPr>
              <a:t>Actuator Family  </a:t>
            </a:r>
            <a:endParaRPr lang="en-US" dirty="0"/>
          </a:p>
          <a:p>
            <a:r>
              <a:rPr lang="en-US" dirty="0">
                <a:latin typeface="Franklin Gothic Book"/>
              </a:rPr>
              <a:t>Brushed, Brushless, &amp; Stepper</a:t>
            </a:r>
          </a:p>
          <a:p>
            <a:r>
              <a:rPr lang="en-US" dirty="0">
                <a:latin typeface="Franklin Gothic Book"/>
              </a:rPr>
              <a:t>0.5 Nm – 3.3 Nm</a:t>
            </a:r>
            <a:endParaRPr lang="en-US" dirty="0"/>
          </a:p>
        </p:txBody>
      </p:sp>
    </p:spTree>
    <p:extLst>
      <p:ext uri="{BB962C8B-B14F-4D97-AF65-F5344CB8AC3E}">
        <p14:creationId xmlns:p14="http://schemas.microsoft.com/office/powerpoint/2010/main" val="1904992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CEC6391-45FA-43F1-CB4E-6494AE0A3C15}"/>
              </a:ext>
            </a:extLst>
          </p:cNvPr>
          <p:cNvSpPr>
            <a:spLocks noGrp="1"/>
          </p:cNvSpPr>
          <p:nvPr>
            <p:ph type="body" sz="quarter" idx="13"/>
          </p:nvPr>
        </p:nvSpPr>
        <p:spPr/>
        <p:txBody>
          <a:bodyPr/>
          <a:lstStyle/>
          <a:p>
            <a:r>
              <a:rPr lang="en-US" dirty="0"/>
              <a:t>Refrigerant control portfolio</a:t>
            </a:r>
          </a:p>
        </p:txBody>
      </p:sp>
      <p:sp>
        <p:nvSpPr>
          <p:cNvPr id="5" name="Slide Number Placeholder 4">
            <a:extLst>
              <a:ext uri="{FF2B5EF4-FFF2-40B4-BE49-F238E27FC236}">
                <a16:creationId xmlns:a16="http://schemas.microsoft.com/office/drawing/2014/main" id="{111B9222-6C3F-74D4-8678-864894754160}"/>
              </a:ext>
            </a:extLst>
          </p:cNvPr>
          <p:cNvSpPr>
            <a:spLocks noGrp="1"/>
          </p:cNvSpPr>
          <p:nvPr>
            <p:ph type="sldNum" sz="quarter" idx="11"/>
          </p:nvPr>
        </p:nvSpPr>
        <p:spPr/>
        <p:txBody>
          <a:bodyPr/>
          <a:lstStyle/>
          <a:p>
            <a:pPr>
              <a:defRPr/>
            </a:pPr>
            <a:fld id="{35042C6F-1602-F743-B8DE-EAF7671583B8}" type="slidenum">
              <a:rPr lang="en-US" smtClean="0"/>
              <a:pPr>
                <a:defRPr/>
              </a:pPr>
              <a:t>26</a:t>
            </a:fld>
            <a:endParaRPr lang="en-US"/>
          </a:p>
        </p:txBody>
      </p:sp>
      <p:sp>
        <p:nvSpPr>
          <p:cNvPr id="3" name="Title 2">
            <a:extLst>
              <a:ext uri="{FF2B5EF4-FFF2-40B4-BE49-F238E27FC236}">
                <a16:creationId xmlns:a16="http://schemas.microsoft.com/office/drawing/2014/main" id="{0B5CB534-3D76-1D09-B6E1-3D89A7FAF64F}"/>
              </a:ext>
            </a:extLst>
          </p:cNvPr>
          <p:cNvSpPr>
            <a:spLocks noGrp="1"/>
          </p:cNvSpPr>
          <p:nvPr>
            <p:ph type="ctrTitle"/>
          </p:nvPr>
        </p:nvSpPr>
        <p:spPr/>
        <p:txBody>
          <a:bodyPr/>
          <a:lstStyle/>
          <a:p>
            <a:r>
              <a:rPr lang="en-US" dirty="0"/>
              <a:t>Sub-system technology development</a:t>
            </a:r>
          </a:p>
        </p:txBody>
      </p:sp>
      <p:pic>
        <p:nvPicPr>
          <p:cNvPr id="7" name="Picture 6">
            <a:extLst>
              <a:ext uri="{FF2B5EF4-FFF2-40B4-BE49-F238E27FC236}">
                <a16:creationId xmlns:a16="http://schemas.microsoft.com/office/drawing/2014/main" id="{A9E8541C-ED25-C5D2-56AA-2E712DFC2E9B}"/>
              </a:ext>
            </a:extLst>
          </p:cNvPr>
          <p:cNvPicPr>
            <a:picLocks noChangeAspect="1"/>
          </p:cNvPicPr>
          <p:nvPr/>
        </p:nvPicPr>
        <p:blipFill>
          <a:blip r:embed="rId3"/>
          <a:stretch>
            <a:fillRect/>
          </a:stretch>
        </p:blipFill>
        <p:spPr>
          <a:xfrm>
            <a:off x="179004" y="1901594"/>
            <a:ext cx="11332923" cy="3375379"/>
          </a:xfrm>
          <a:prstGeom prst="rect">
            <a:avLst/>
          </a:prstGeom>
        </p:spPr>
      </p:pic>
      <p:sp>
        <p:nvSpPr>
          <p:cNvPr id="9" name="TextBox 8">
            <a:extLst>
              <a:ext uri="{FF2B5EF4-FFF2-40B4-BE49-F238E27FC236}">
                <a16:creationId xmlns:a16="http://schemas.microsoft.com/office/drawing/2014/main" id="{BFBDC9B1-018E-E9A9-AB80-16D037E2A0F6}"/>
              </a:ext>
            </a:extLst>
          </p:cNvPr>
          <p:cNvSpPr txBox="1"/>
          <p:nvPr/>
        </p:nvSpPr>
        <p:spPr>
          <a:xfrm>
            <a:off x="1219930" y="1356186"/>
            <a:ext cx="2118797" cy="646331"/>
          </a:xfrm>
          <a:prstGeom prst="rect">
            <a:avLst/>
          </a:prstGeom>
          <a:noFill/>
        </p:spPr>
        <p:txBody>
          <a:bodyPr wrap="square" lIns="91440" tIns="45720" rIns="91440" bIns="45720" rtlCol="0" anchor="t">
            <a:spAutoFit/>
          </a:bodyPr>
          <a:lstStyle/>
          <a:p>
            <a:r>
              <a:rPr lang="en-US">
                <a:latin typeface="Franklin Gothic Book"/>
              </a:rPr>
              <a:t>Precision Proportional EXV</a:t>
            </a:r>
            <a:endParaRPr lang="en-US"/>
          </a:p>
        </p:txBody>
      </p:sp>
      <p:sp>
        <p:nvSpPr>
          <p:cNvPr id="10" name="TextBox 9">
            <a:extLst>
              <a:ext uri="{FF2B5EF4-FFF2-40B4-BE49-F238E27FC236}">
                <a16:creationId xmlns:a16="http://schemas.microsoft.com/office/drawing/2014/main" id="{937DEEB8-E55F-1EA0-445C-0B4FD3C1D70F}"/>
              </a:ext>
            </a:extLst>
          </p:cNvPr>
          <p:cNvSpPr txBox="1"/>
          <p:nvPr/>
        </p:nvSpPr>
        <p:spPr>
          <a:xfrm>
            <a:off x="5082140" y="1356187"/>
            <a:ext cx="2847473" cy="646331"/>
          </a:xfrm>
          <a:prstGeom prst="rect">
            <a:avLst/>
          </a:prstGeom>
          <a:noFill/>
        </p:spPr>
        <p:txBody>
          <a:bodyPr wrap="square" lIns="91440" tIns="45720" rIns="91440" bIns="45720" rtlCol="0" anchor="t">
            <a:spAutoFit/>
          </a:bodyPr>
          <a:lstStyle/>
          <a:p>
            <a:r>
              <a:rPr lang="en-US">
                <a:latin typeface="Franklin Gothic Book"/>
              </a:rPr>
              <a:t>High Flow EXV Integration w/ throttling and By-pass</a:t>
            </a:r>
            <a:endParaRPr lang="en-US"/>
          </a:p>
        </p:txBody>
      </p:sp>
      <p:sp>
        <p:nvSpPr>
          <p:cNvPr id="11" name="TextBox 10">
            <a:extLst>
              <a:ext uri="{FF2B5EF4-FFF2-40B4-BE49-F238E27FC236}">
                <a16:creationId xmlns:a16="http://schemas.microsoft.com/office/drawing/2014/main" id="{D1F46A01-2890-058B-4203-40D4A3D79497}"/>
              </a:ext>
            </a:extLst>
          </p:cNvPr>
          <p:cNvSpPr txBox="1"/>
          <p:nvPr/>
        </p:nvSpPr>
        <p:spPr>
          <a:xfrm>
            <a:off x="9411539" y="1356187"/>
            <a:ext cx="1560531" cy="646331"/>
          </a:xfrm>
          <a:prstGeom prst="rect">
            <a:avLst/>
          </a:prstGeom>
          <a:noFill/>
        </p:spPr>
        <p:txBody>
          <a:bodyPr wrap="square" lIns="91440" tIns="45720" rIns="91440" bIns="45720" rtlCol="0" anchor="t">
            <a:spAutoFit/>
          </a:bodyPr>
          <a:lstStyle/>
          <a:p>
            <a:r>
              <a:rPr lang="en-US">
                <a:latin typeface="Franklin Gothic Book"/>
              </a:rPr>
              <a:t>Refrigerant Control Valve</a:t>
            </a:r>
            <a:endParaRPr lang="en-US"/>
          </a:p>
        </p:txBody>
      </p:sp>
    </p:spTree>
    <p:extLst>
      <p:ext uri="{BB962C8B-B14F-4D97-AF65-F5344CB8AC3E}">
        <p14:creationId xmlns:p14="http://schemas.microsoft.com/office/powerpoint/2010/main" val="13219259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8EAF4-7D6D-A90B-B30B-435745C9BA0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16FB69F-3CF9-2C09-0251-22A8C7EC586B}"/>
              </a:ext>
            </a:extLst>
          </p:cNvPr>
          <p:cNvSpPr>
            <a:spLocks noGrp="1"/>
          </p:cNvSpPr>
          <p:nvPr>
            <p:ph type="body" sz="quarter" idx="13"/>
          </p:nvPr>
        </p:nvSpPr>
        <p:spPr>
          <a:xfrm>
            <a:off x="461867" y="1232349"/>
            <a:ext cx="10924931" cy="391772"/>
          </a:xfrm>
        </p:spPr>
        <p:txBody>
          <a:bodyPr/>
          <a:lstStyle/>
          <a:p>
            <a:r>
              <a:rPr lang="en-US" dirty="0"/>
              <a:t>WWW.HUSCO.COM</a:t>
            </a:r>
          </a:p>
        </p:txBody>
      </p:sp>
      <p:sp>
        <p:nvSpPr>
          <p:cNvPr id="4" name="Slide Number Placeholder 3">
            <a:extLst>
              <a:ext uri="{FF2B5EF4-FFF2-40B4-BE49-F238E27FC236}">
                <a16:creationId xmlns:a16="http://schemas.microsoft.com/office/drawing/2014/main" id="{B7C68305-6054-B367-D400-6C7731181511}"/>
              </a:ext>
            </a:extLst>
          </p:cNvPr>
          <p:cNvSpPr>
            <a:spLocks noGrp="1"/>
          </p:cNvSpPr>
          <p:nvPr>
            <p:ph type="sldNum" sz="quarter" idx="11"/>
          </p:nvPr>
        </p:nvSpPr>
        <p:spPr/>
        <p:txBody>
          <a:bodyPr/>
          <a:lstStyle/>
          <a:p>
            <a:pPr>
              <a:defRPr/>
            </a:pPr>
            <a:fld id="{35042C6F-1602-F743-B8DE-EAF7671583B8}" type="slidenum">
              <a:rPr lang="en-US" smtClean="0"/>
              <a:pPr>
                <a:defRPr/>
              </a:pPr>
              <a:t>27</a:t>
            </a:fld>
            <a:endParaRPr lang="en-US"/>
          </a:p>
        </p:txBody>
      </p:sp>
      <p:sp>
        <p:nvSpPr>
          <p:cNvPr id="3" name="Title 2">
            <a:extLst>
              <a:ext uri="{FF2B5EF4-FFF2-40B4-BE49-F238E27FC236}">
                <a16:creationId xmlns:a16="http://schemas.microsoft.com/office/drawing/2014/main" id="{2D5F5B44-6491-7432-4166-208CC7C9E777}"/>
              </a:ext>
            </a:extLst>
          </p:cNvPr>
          <p:cNvSpPr>
            <a:spLocks noGrp="1"/>
          </p:cNvSpPr>
          <p:nvPr>
            <p:ph type="ctrTitle"/>
          </p:nvPr>
        </p:nvSpPr>
        <p:spPr/>
        <p:txBody>
          <a:bodyPr/>
          <a:lstStyle/>
          <a:p>
            <a:r>
              <a:rPr lang="en-US" dirty="0"/>
              <a:t>Thank you</a:t>
            </a:r>
          </a:p>
        </p:txBody>
      </p:sp>
      <p:pic>
        <p:nvPicPr>
          <p:cNvPr id="9" name="Picture 8">
            <a:extLst>
              <a:ext uri="{FF2B5EF4-FFF2-40B4-BE49-F238E27FC236}">
                <a16:creationId xmlns:a16="http://schemas.microsoft.com/office/drawing/2014/main" id="{0EA71955-8AFA-5CC2-DB4B-47973007CD11}"/>
              </a:ext>
            </a:extLst>
          </p:cNvPr>
          <p:cNvPicPr>
            <a:picLocks noChangeAspect="1"/>
          </p:cNvPicPr>
          <p:nvPr/>
        </p:nvPicPr>
        <p:blipFill>
          <a:blip r:embed="rId2">
            <a:clrChange>
              <a:clrFrom>
                <a:srgbClr val="DDDEDD"/>
              </a:clrFrom>
              <a:clrTo>
                <a:srgbClr val="DDDEDD">
                  <a:alpha val="0"/>
                </a:srgbClr>
              </a:clrTo>
            </a:clrChange>
          </a:blip>
          <a:stretch>
            <a:fillRect/>
          </a:stretch>
        </p:blipFill>
        <p:spPr>
          <a:xfrm>
            <a:off x="240631" y="1710711"/>
            <a:ext cx="11710737" cy="3436578"/>
          </a:xfrm>
          <a:prstGeom prst="rect">
            <a:avLst/>
          </a:prstGeom>
        </p:spPr>
      </p:pic>
    </p:spTree>
    <p:extLst>
      <p:ext uri="{BB962C8B-B14F-4D97-AF65-F5344CB8AC3E}">
        <p14:creationId xmlns:p14="http://schemas.microsoft.com/office/powerpoint/2010/main" val="1580666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a:t>Husco Automotive capabilities </a:t>
            </a:r>
          </a:p>
        </p:txBody>
      </p:sp>
      <p:sp>
        <p:nvSpPr>
          <p:cNvPr id="4" name="Slide Number Placeholder 3"/>
          <p:cNvSpPr>
            <a:spLocks noGrp="1"/>
          </p:cNvSpPr>
          <p:nvPr>
            <p:ph type="sldNum" sz="quarter" idx="11"/>
          </p:nvPr>
        </p:nvSpPr>
        <p:spPr>
          <a:xfrm>
            <a:off x="11705930" y="6353376"/>
            <a:ext cx="342813" cy="365125"/>
          </a:xfrm>
        </p:spPr>
        <p:txBody>
          <a:bodyPr/>
          <a:lstStyle/>
          <a:p>
            <a:pPr>
              <a:defRPr/>
            </a:pPr>
            <a:fld id="{35042C6F-1602-F743-B8DE-EAF7671583B8}" type="slidenum">
              <a:rPr lang="en-US" smtClean="0"/>
              <a:pPr>
                <a:defRPr/>
              </a:pPr>
              <a:t>3</a:t>
            </a:fld>
            <a:endParaRPr lang="en-US"/>
          </a:p>
        </p:txBody>
      </p:sp>
      <p:sp>
        <p:nvSpPr>
          <p:cNvPr id="32" name="Text Placeholder 1">
            <a:extLst>
              <a:ext uri="{FF2B5EF4-FFF2-40B4-BE49-F238E27FC236}">
                <a16:creationId xmlns:a16="http://schemas.microsoft.com/office/drawing/2014/main" id="{6D5BE894-2F62-4321-A44B-D2DAF6A3F4C4}"/>
              </a:ext>
            </a:extLst>
          </p:cNvPr>
          <p:cNvSpPr>
            <a:spLocks noGrp="1"/>
          </p:cNvSpPr>
          <p:nvPr>
            <p:ph type="body" sz="quarter" idx="13"/>
          </p:nvPr>
        </p:nvSpPr>
        <p:spPr>
          <a:xfrm>
            <a:off x="586996" y="729614"/>
            <a:ext cx="10924931" cy="391772"/>
          </a:xfrm>
        </p:spPr>
        <p:txBody>
          <a:bodyPr/>
          <a:lstStyle/>
          <a:p>
            <a:r>
              <a:rPr lang="en-US"/>
              <a:t>World Class Technology</a:t>
            </a:r>
          </a:p>
        </p:txBody>
      </p:sp>
      <p:graphicFrame>
        <p:nvGraphicFramePr>
          <p:cNvPr id="36" name="Table 35">
            <a:extLst>
              <a:ext uri="{FF2B5EF4-FFF2-40B4-BE49-F238E27FC236}">
                <a16:creationId xmlns:a16="http://schemas.microsoft.com/office/drawing/2014/main" id="{7348CE0D-F1E5-4DF4-BC13-D6F24AC69596}"/>
              </a:ext>
            </a:extLst>
          </p:cNvPr>
          <p:cNvGraphicFramePr>
            <a:graphicFrameLocks noGrp="1"/>
          </p:cNvGraphicFramePr>
          <p:nvPr>
            <p:extLst>
              <p:ext uri="{D42A27DB-BD31-4B8C-83A1-F6EECF244321}">
                <p14:modId xmlns:p14="http://schemas.microsoft.com/office/powerpoint/2010/main" val="2487109125"/>
              </p:ext>
            </p:extLst>
          </p:nvPr>
        </p:nvGraphicFramePr>
        <p:xfrm>
          <a:off x="467729" y="1502465"/>
          <a:ext cx="11132037" cy="4796849"/>
        </p:xfrm>
        <a:graphic>
          <a:graphicData uri="http://schemas.openxmlformats.org/drawingml/2006/table">
            <a:tbl>
              <a:tblPr firstRow="1" bandRow="1">
                <a:tableStyleId>{5C22544A-7EE6-4342-B048-85BDC9FD1C3A}</a:tableStyleId>
              </a:tblPr>
              <a:tblGrid>
                <a:gridCol w="1792002">
                  <a:extLst>
                    <a:ext uri="{9D8B030D-6E8A-4147-A177-3AD203B41FA5}">
                      <a16:colId xmlns:a16="http://schemas.microsoft.com/office/drawing/2014/main" val="2378949315"/>
                    </a:ext>
                  </a:extLst>
                </a:gridCol>
                <a:gridCol w="1918679">
                  <a:extLst>
                    <a:ext uri="{9D8B030D-6E8A-4147-A177-3AD203B41FA5}">
                      <a16:colId xmlns:a16="http://schemas.microsoft.com/office/drawing/2014/main" val="3575413460"/>
                    </a:ext>
                  </a:extLst>
                </a:gridCol>
                <a:gridCol w="1855339">
                  <a:extLst>
                    <a:ext uri="{9D8B030D-6E8A-4147-A177-3AD203B41FA5}">
                      <a16:colId xmlns:a16="http://schemas.microsoft.com/office/drawing/2014/main" val="287488589"/>
                    </a:ext>
                  </a:extLst>
                </a:gridCol>
                <a:gridCol w="1855339">
                  <a:extLst>
                    <a:ext uri="{9D8B030D-6E8A-4147-A177-3AD203B41FA5}">
                      <a16:colId xmlns:a16="http://schemas.microsoft.com/office/drawing/2014/main" val="2499628499"/>
                    </a:ext>
                  </a:extLst>
                </a:gridCol>
                <a:gridCol w="1855339">
                  <a:extLst>
                    <a:ext uri="{9D8B030D-6E8A-4147-A177-3AD203B41FA5}">
                      <a16:colId xmlns:a16="http://schemas.microsoft.com/office/drawing/2014/main" val="2221382461"/>
                    </a:ext>
                  </a:extLst>
                </a:gridCol>
                <a:gridCol w="1855339">
                  <a:extLst>
                    <a:ext uri="{9D8B030D-6E8A-4147-A177-3AD203B41FA5}">
                      <a16:colId xmlns:a16="http://schemas.microsoft.com/office/drawing/2014/main" val="1888529417"/>
                    </a:ext>
                  </a:extLst>
                </a:gridCol>
              </a:tblGrid>
              <a:tr h="9377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noProof="0">
                          <a:solidFill>
                            <a:srgbClr val="0033A0"/>
                          </a:solidFill>
                          <a:latin typeface="Averta Extrabold" panose="00000900000000000000" pitchFamily="50" charset="0"/>
                          <a:ea typeface="+mn-ea"/>
                          <a:cs typeface="+mn-cs"/>
                        </a:rPr>
                        <a:t>Electro-Hydraulic Solenoid Design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a:solidFill>
                            <a:srgbClr val="0033A0"/>
                          </a:solidFill>
                          <a:latin typeface="Averta Extrabold" panose="00000900000000000000" pitchFamily="50" charset="0"/>
                          <a:ea typeface="+mn-ea"/>
                          <a:cs typeface="+mn-cs"/>
                        </a:rPr>
                        <a:t>System Level Modeling &amp; Development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a:solidFill>
                            <a:srgbClr val="0033A0"/>
                          </a:solidFill>
                          <a:latin typeface="Averta Extrabold" panose="00000900000000000000" pitchFamily="50" charset="0"/>
                          <a:ea typeface="+mn-ea"/>
                          <a:cs typeface="+mn-cs"/>
                        </a:rPr>
                        <a:t>On-Board Sensing &amp; Controls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a:solidFill>
                            <a:srgbClr val="0033A0"/>
                          </a:solidFill>
                          <a:latin typeface="Averta Extrabold"/>
                          <a:ea typeface="+mn-ea"/>
                          <a:cs typeface="+mn-cs"/>
                        </a:rPr>
                        <a:t>Brushless DC, Stepper Motors &amp; Controls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a:solidFill>
                            <a:srgbClr val="0033A0"/>
                          </a:solidFill>
                          <a:latin typeface="Averta Extrabold" panose="00000900000000000000" pitchFamily="50" charset="0"/>
                          <a:ea typeface="+mn-ea"/>
                          <a:cs typeface="+mn-cs"/>
                        </a:rPr>
                        <a:t>Actuators</a:t>
                      </a:r>
                      <a:r>
                        <a:rPr lang="en-US" sz="1800" b="0" i="0" kern="1200">
                          <a:solidFill>
                            <a:schemeClr val="lt1"/>
                          </a:solidFill>
                          <a:effectLst/>
                          <a:latin typeface="+mn-lt"/>
                          <a:ea typeface="+mn-ea"/>
                          <a:cs typeface="+mn-cs"/>
                        </a:rPr>
                        <a:t> </a:t>
                      </a:r>
                      <a:endParaRPr lang="en-US" sz="1600" b="0" kern="1200">
                        <a:solidFill>
                          <a:srgbClr val="0033A0"/>
                        </a:solidFill>
                        <a:latin typeface="Averta Extrabold" panose="00000900000000000000" pitchFamily="50"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a:solidFill>
                            <a:srgbClr val="0033A0"/>
                          </a:solidFill>
                          <a:latin typeface="Averta Extrabold" panose="00000900000000000000" pitchFamily="50" charset="0"/>
                          <a:ea typeface="+mn-ea"/>
                          <a:cs typeface="+mn-cs"/>
                        </a:rPr>
                        <a:t> System Integration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6940498"/>
                  </a:ext>
                </a:extLst>
              </a:tr>
              <a:tr h="1816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0">
                        <a:solidFill>
                          <a:srgbClr val="0033A0"/>
                        </a:solidFill>
                        <a:latin typeface="Averta Extrabold" panose="00000900000000000000" pitchFamily="50"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0">
                        <a:solidFill>
                          <a:srgbClr val="0033A0"/>
                        </a:solidFill>
                        <a:latin typeface="Averta Extrabold" panose="00000900000000000000" pitchFamily="50"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0">
                        <a:solidFill>
                          <a:srgbClr val="0033A0"/>
                        </a:solidFill>
                        <a:latin typeface="Averta Extrabold" panose="00000900000000000000" pitchFamily="50"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kern="1200">
                        <a:solidFill>
                          <a:srgbClr val="0033A0"/>
                        </a:solidFill>
                        <a:latin typeface="Averta Extrabold" panose="00000900000000000000" pitchFamily="50"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kern="1200">
                        <a:solidFill>
                          <a:srgbClr val="0033A0"/>
                        </a:solidFill>
                        <a:latin typeface="Averta Extrabold" panose="00000900000000000000" pitchFamily="50"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0" kern="1200">
                        <a:solidFill>
                          <a:srgbClr val="0033A0"/>
                        </a:solidFill>
                        <a:latin typeface="Averta Extrabold" panose="00000900000000000000" pitchFamily="50"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0635665"/>
                  </a:ext>
                </a:extLst>
              </a:tr>
              <a:tr h="1986893">
                <a:tc>
                  <a:txBody>
                    <a:bodyPr/>
                    <a:lstStyle/>
                    <a:p>
                      <a:pPr algn="ctr"/>
                      <a:r>
                        <a:rPr lang="en-US" sz="1600" b="0">
                          <a:solidFill>
                            <a:schemeClr val="tx1"/>
                          </a:solidFill>
                        </a:rPr>
                        <a:t>Leading digital signal to flow &amp; pressure control for any application </a:t>
                      </a:r>
                    </a:p>
                  </a:txBody>
                  <a:tcPr>
                    <a:lnL w="12700" cmpd="sng">
                      <a:noFill/>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1600" b="0">
                          <a:solidFill>
                            <a:schemeClr val="tx1"/>
                          </a:solidFill>
                        </a:rPr>
                        <a:t>Develop, model </a:t>
                      </a:r>
                      <a:br>
                        <a:rPr lang="en-US" sz="1600" b="0">
                          <a:solidFill>
                            <a:schemeClr val="tx1"/>
                          </a:solidFill>
                        </a:rPr>
                      </a:br>
                      <a:r>
                        <a:rPr lang="en-US" sz="1600" b="0">
                          <a:solidFill>
                            <a:schemeClr val="tx1"/>
                          </a:solidFill>
                        </a:rPr>
                        <a:t>&amp; test complete systems </a:t>
                      </a:r>
                      <a:br>
                        <a:rPr lang="en-US" sz="1600" b="0">
                          <a:solidFill>
                            <a:schemeClr val="tx1"/>
                          </a:solidFill>
                        </a:rPr>
                      </a:br>
                      <a:r>
                        <a:rPr lang="en-US" sz="1600" b="0">
                          <a:solidFill>
                            <a:schemeClr val="tx1"/>
                          </a:solidFill>
                        </a:rPr>
                        <a:t>including engine, transmission, </a:t>
                      </a:r>
                      <a:br>
                        <a:rPr lang="en-US" sz="1600" b="0">
                          <a:solidFill>
                            <a:schemeClr val="tx1"/>
                          </a:solidFill>
                        </a:rPr>
                      </a:br>
                      <a:r>
                        <a:rPr lang="en-US" sz="1600" b="0">
                          <a:solidFill>
                            <a:schemeClr val="tx1"/>
                          </a:solidFill>
                        </a:rPr>
                        <a:t>E-Vehicle &amp; cooling systems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1600" b="0">
                          <a:solidFill>
                            <a:schemeClr val="tx1"/>
                          </a:solidFill>
                        </a:rPr>
                        <a:t>Full integration of PCB, software, control &amp; sensors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a:solidFill>
                            <a:schemeClr val="tx1"/>
                          </a:solidFill>
                        </a:rPr>
                        <a:t>In house solutions that provide efficient &amp; precise rotational control with angular position sensing feedback</a:t>
                      </a:r>
                    </a:p>
                    <a:p>
                      <a:pPr algn="ctr"/>
                      <a:endParaRPr lang="en-US" sz="1600" b="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1600" b="0">
                          <a:solidFill>
                            <a:schemeClr val="tx1"/>
                          </a:solidFill>
                        </a:rPr>
                        <a:t>Compact motor and transmission integration technologies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1600" b="0">
                          <a:solidFill>
                            <a:schemeClr val="tx1"/>
                          </a:solidFill>
                        </a:rPr>
                        <a:t>Complete system integration designs for cooling, multiple clutches and gearing systems  </a:t>
                      </a:r>
                    </a:p>
                  </a:txBody>
                  <a:tcPr>
                    <a:lnL w="12700" cap="flat" cmpd="sng" algn="ctr">
                      <a:solidFill>
                        <a:schemeClr val="accent1"/>
                      </a:solid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15121413"/>
                  </a:ext>
                </a:extLst>
              </a:tr>
            </a:tbl>
          </a:graphicData>
        </a:graphic>
      </p:graphicFrame>
      <p:pic>
        <p:nvPicPr>
          <p:cNvPr id="59" name="Picture 58">
            <a:extLst>
              <a:ext uri="{FF2B5EF4-FFF2-40B4-BE49-F238E27FC236}">
                <a16:creationId xmlns:a16="http://schemas.microsoft.com/office/drawing/2014/main" id="{F6768849-4E1D-4E58-A875-DE403859395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01346" y="2733400"/>
            <a:ext cx="1245572" cy="1233367"/>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61" name="Picture 60">
            <a:extLst>
              <a:ext uri="{FF2B5EF4-FFF2-40B4-BE49-F238E27FC236}">
                <a16:creationId xmlns:a16="http://schemas.microsoft.com/office/drawing/2014/main" id="{B7684B04-1B7E-4C48-89A2-BF7B6CA0AC14}"/>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7198" b="91517" l="9901" r="95050">
                        <a14:foregroundMark x1="25248" y1="10540" x2="43069" y2="10283"/>
                        <a14:foregroundMark x1="33663" y1="7969" x2="33663" y2="7969"/>
                        <a14:foregroundMark x1="92574" y1="46530" x2="95050" y2="56555"/>
                        <a14:foregroundMark x1="55941" y1="90231" x2="68069" y2="81491"/>
                        <a14:foregroundMark x1="29703" y1="91517" x2="29703" y2="91517"/>
                        <a14:foregroundMark x1="32673" y1="7969" x2="39109" y2="7455"/>
                      </a14:backgroundRemoval>
                    </a14:imgEffect>
                  </a14:imgLayer>
                </a14:imgProps>
              </a:ext>
              <a:ext uri="{28A0092B-C50C-407E-A947-70E740481C1C}">
                <a14:useLocalDpi xmlns:a14="http://schemas.microsoft.com/office/drawing/2010/main"/>
              </a:ext>
            </a:extLst>
          </a:blip>
          <a:stretch>
            <a:fillRect/>
          </a:stretch>
        </p:blipFill>
        <p:spPr>
          <a:xfrm>
            <a:off x="4309950" y="2606466"/>
            <a:ext cx="1490306" cy="1434974"/>
          </a:xfrm>
          <a:prstGeom prst="rect">
            <a:avLst/>
          </a:prstGeom>
        </p:spPr>
      </p:pic>
      <p:pic>
        <p:nvPicPr>
          <p:cNvPr id="63" name="Picture 62">
            <a:extLst>
              <a:ext uri="{FF2B5EF4-FFF2-40B4-BE49-F238E27FC236}">
                <a16:creationId xmlns:a16="http://schemas.microsoft.com/office/drawing/2014/main" id="{42469A89-3035-4C67-A2E6-247D8B15B6B4}"/>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4667" b="92027" l="9990" r="89996">
                        <a14:foregroundMark x1="71051" y1="7413" x2="71051" y2="7413"/>
                        <a14:foregroundMark x1="71891" y1="8400" x2="71891" y2="8400"/>
                        <a14:foregroundMark x1="71606" y1="7147" x2="71606" y2="7147"/>
                        <a14:foregroundMark x1="70061" y1="7653" x2="72731" y2="7893"/>
                        <a14:foregroundMark x1="71471" y1="4667" x2="71471" y2="4667"/>
                        <a14:foregroundMark x1="72026" y1="4907" x2="72026" y2="4907"/>
                        <a14:foregroundMark x1="72161" y1="4667" x2="72161" y2="4667"/>
                        <a14:foregroundMark x1="37723" y1="36533" x2="37723" y2="36533"/>
                        <a14:foregroundMark x1="38983" y1="37760" x2="38983" y2="37760"/>
                        <a14:foregroundMark x1="35353" y1="92027" x2="35353" y2="92027"/>
                      </a14:backgroundRemoval>
                    </a14:imgEffect>
                  </a14:imgLayer>
                </a14:imgProps>
              </a:ext>
              <a:ext uri="{28A0092B-C50C-407E-A947-70E740481C1C}">
                <a14:useLocalDpi xmlns:a14="http://schemas.microsoft.com/office/drawing/2010/main"/>
              </a:ext>
            </a:extLst>
          </a:blip>
          <a:stretch>
            <a:fillRect/>
          </a:stretch>
        </p:blipFill>
        <p:spPr>
          <a:xfrm rot="20556379">
            <a:off x="258943" y="2637538"/>
            <a:ext cx="2533624" cy="1425093"/>
          </a:xfrm>
          <a:prstGeom prst="rect">
            <a:avLst/>
          </a:prstGeom>
        </p:spPr>
      </p:pic>
      <p:pic>
        <p:nvPicPr>
          <p:cNvPr id="64" name="Snagit_PPTEF88">
            <a:extLst>
              <a:ext uri="{FF2B5EF4-FFF2-40B4-BE49-F238E27FC236}">
                <a16:creationId xmlns:a16="http://schemas.microsoft.com/office/drawing/2014/main" id="{2F1B7B19-94FE-4DB9-A1B2-2892449ED1D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bwMode="auto">
          <a:xfrm>
            <a:off x="2479563" y="2658728"/>
            <a:ext cx="1330262" cy="138271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5" name="Picture 4">
            <a:extLst>
              <a:ext uri="{FF2B5EF4-FFF2-40B4-BE49-F238E27FC236}">
                <a16:creationId xmlns:a16="http://schemas.microsoft.com/office/drawing/2014/main" id="{B62E3D20-52EC-473A-846F-A45716FA7E4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9966791" y="2941983"/>
            <a:ext cx="1518950" cy="1024784"/>
          </a:xfrm>
          <a:prstGeom prst="rect">
            <a:avLst/>
          </a:prstGeom>
        </p:spPr>
      </p:pic>
      <p:pic>
        <p:nvPicPr>
          <p:cNvPr id="1026" name="Picture 2">
            <a:extLst>
              <a:ext uri="{FF2B5EF4-FFF2-40B4-BE49-F238E27FC236}">
                <a16:creationId xmlns:a16="http://schemas.microsoft.com/office/drawing/2014/main" id="{D6567686-F0CD-2786-44C6-F125A5E245D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48008" y="2600141"/>
            <a:ext cx="1362075" cy="133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654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81AD20-6999-40A9-8AAD-86DE2FE68B62}"/>
              </a:ext>
            </a:extLst>
          </p:cNvPr>
          <p:cNvPicPr>
            <a:picLocks noChangeAspect="1"/>
          </p:cNvPicPr>
          <p:nvPr/>
        </p:nvPicPr>
        <p:blipFill>
          <a:blip r:embed="rId3"/>
          <a:stretch>
            <a:fillRect/>
          </a:stretch>
        </p:blipFill>
        <p:spPr>
          <a:xfrm>
            <a:off x="2416876" y="1248525"/>
            <a:ext cx="7265169" cy="4728941"/>
          </a:xfrm>
          <a:prstGeom prst="rect">
            <a:avLst/>
          </a:prstGeom>
        </p:spPr>
      </p:pic>
      <p:sp>
        <p:nvSpPr>
          <p:cNvPr id="5" name="Title 4">
            <a:extLst>
              <a:ext uri="{FF2B5EF4-FFF2-40B4-BE49-F238E27FC236}">
                <a16:creationId xmlns:a16="http://schemas.microsoft.com/office/drawing/2014/main" id="{946590C3-60B3-472F-B175-05E2B2E8F4E6}"/>
              </a:ext>
            </a:extLst>
          </p:cNvPr>
          <p:cNvSpPr>
            <a:spLocks noGrp="1"/>
          </p:cNvSpPr>
          <p:nvPr>
            <p:ph type="ctrTitle"/>
          </p:nvPr>
        </p:nvSpPr>
        <p:spPr/>
        <p:txBody>
          <a:bodyPr/>
          <a:lstStyle/>
          <a:p>
            <a:r>
              <a:rPr lang="en-US" dirty="0"/>
              <a:t>Husco automotive product families</a:t>
            </a:r>
          </a:p>
        </p:txBody>
      </p:sp>
    </p:spTree>
    <p:extLst>
      <p:ext uri="{BB962C8B-B14F-4D97-AF65-F5344CB8AC3E}">
        <p14:creationId xmlns:p14="http://schemas.microsoft.com/office/powerpoint/2010/main" val="2637437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E447A-522F-A7CB-D644-1BBABFDFFAF7}"/>
            </a:ext>
          </a:extLst>
        </p:cNvPr>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45DDBA95-881F-4504-D973-3B642F9E6A8F}"/>
              </a:ext>
            </a:extLst>
          </p:cNvPr>
          <p:cNvSpPr>
            <a:spLocks noGrp="1"/>
          </p:cNvSpPr>
          <p:nvPr>
            <p:ph type="sldNum" sz="quarter" idx="11"/>
          </p:nvPr>
        </p:nvSpPr>
        <p:spPr/>
        <p:txBody>
          <a:bodyPr/>
          <a:lstStyle/>
          <a:p>
            <a:pPr>
              <a:spcAft>
                <a:spcPts val="600"/>
              </a:spcAft>
              <a:defRPr/>
            </a:pPr>
            <a:fld id="{35042C6F-1602-F743-B8DE-EAF7671583B8}" type="slidenum">
              <a:rPr lang="en-US" smtClean="0"/>
              <a:pPr>
                <a:spcAft>
                  <a:spcPts val="600"/>
                </a:spcAft>
                <a:defRPr/>
              </a:pPr>
              <a:t>5</a:t>
            </a:fld>
            <a:endParaRPr lang="en-US"/>
          </a:p>
        </p:txBody>
      </p:sp>
      <p:pic>
        <p:nvPicPr>
          <p:cNvPr id="7" name="Picture 6">
            <a:extLst>
              <a:ext uri="{FF2B5EF4-FFF2-40B4-BE49-F238E27FC236}">
                <a16:creationId xmlns:a16="http://schemas.microsoft.com/office/drawing/2014/main" id="{BB690EB6-09BB-52D1-71D9-030B058ADEAE}"/>
              </a:ext>
            </a:extLst>
          </p:cNvPr>
          <p:cNvPicPr>
            <a:picLocks noChangeAspect="1"/>
          </p:cNvPicPr>
          <p:nvPr/>
        </p:nvPicPr>
        <p:blipFill>
          <a:blip r:embed="rId3"/>
          <a:stretch>
            <a:fillRect/>
          </a:stretch>
        </p:blipFill>
        <p:spPr>
          <a:xfrm>
            <a:off x="-28576" y="0"/>
            <a:ext cx="12220575" cy="6858000"/>
          </a:xfrm>
          <a:prstGeom prst="rect">
            <a:avLst/>
          </a:prstGeom>
        </p:spPr>
      </p:pic>
    </p:spTree>
    <p:extLst>
      <p:ext uri="{BB962C8B-B14F-4D97-AF65-F5344CB8AC3E}">
        <p14:creationId xmlns:p14="http://schemas.microsoft.com/office/powerpoint/2010/main" val="710279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68DA66-7906-FD05-3D96-8BB370C0310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645529" y="1025876"/>
            <a:ext cx="2371471" cy="3098068"/>
          </a:xfrm>
          <a:prstGeom prst="rect">
            <a:avLst/>
          </a:prstGeom>
        </p:spPr>
      </p:pic>
      <p:sp>
        <p:nvSpPr>
          <p:cNvPr id="4" name="Slide Number Placeholder 3">
            <a:extLst>
              <a:ext uri="{FF2B5EF4-FFF2-40B4-BE49-F238E27FC236}">
                <a16:creationId xmlns:a16="http://schemas.microsoft.com/office/drawing/2014/main" id="{0E78002C-5A5A-7EFE-E32E-F7E25D056AF3}"/>
              </a:ext>
            </a:extLst>
          </p:cNvPr>
          <p:cNvSpPr>
            <a:spLocks noGrp="1"/>
          </p:cNvSpPr>
          <p:nvPr>
            <p:ph type="sldNum" sz="quarter" idx="11"/>
          </p:nvPr>
        </p:nvSpPr>
        <p:spPr/>
        <p:txBody>
          <a:bodyPr/>
          <a:lstStyle/>
          <a:p>
            <a:pPr>
              <a:defRPr/>
            </a:pPr>
            <a:fld id="{35042C6F-1602-F743-B8DE-EAF7671583B8}" type="slidenum">
              <a:rPr lang="en-US" smtClean="0"/>
              <a:pPr>
                <a:defRPr/>
              </a:pPr>
              <a:t>6</a:t>
            </a:fld>
            <a:endParaRPr lang="en-US"/>
          </a:p>
        </p:txBody>
      </p:sp>
      <p:sp>
        <p:nvSpPr>
          <p:cNvPr id="5" name="Title 4">
            <a:extLst>
              <a:ext uri="{FF2B5EF4-FFF2-40B4-BE49-F238E27FC236}">
                <a16:creationId xmlns:a16="http://schemas.microsoft.com/office/drawing/2014/main" id="{4E6280F3-EC44-BF7B-BFA0-E5E978FC0E55}"/>
              </a:ext>
            </a:extLst>
          </p:cNvPr>
          <p:cNvSpPr>
            <a:spLocks noGrp="1"/>
          </p:cNvSpPr>
          <p:nvPr>
            <p:ph type="ctrTitle"/>
          </p:nvPr>
        </p:nvSpPr>
        <p:spPr>
          <a:xfrm>
            <a:off x="287591" y="139999"/>
            <a:ext cx="10924931" cy="476655"/>
          </a:xfrm>
        </p:spPr>
        <p:txBody>
          <a:bodyPr lIns="91440" tIns="45720" rIns="91440" bIns="45720" anchor="t"/>
          <a:lstStyle/>
          <a:p>
            <a:r>
              <a:rPr lang="en-US">
                <a:latin typeface="Averta"/>
              </a:rPr>
              <a:t>Today’s state of the art</a:t>
            </a:r>
            <a:endParaRPr lang="en-US"/>
          </a:p>
        </p:txBody>
      </p:sp>
      <p:sp>
        <p:nvSpPr>
          <p:cNvPr id="7" name="TextBox 6">
            <a:extLst>
              <a:ext uri="{FF2B5EF4-FFF2-40B4-BE49-F238E27FC236}">
                <a16:creationId xmlns:a16="http://schemas.microsoft.com/office/drawing/2014/main" id="{AF2D694C-C7B2-8075-E153-29635B45856F}"/>
              </a:ext>
            </a:extLst>
          </p:cNvPr>
          <p:cNvSpPr txBox="1"/>
          <p:nvPr/>
        </p:nvSpPr>
        <p:spPr>
          <a:xfrm>
            <a:off x="2885206" y="6353376"/>
            <a:ext cx="7791938" cy="369332"/>
          </a:xfrm>
          <a:prstGeom prst="rect">
            <a:avLst/>
          </a:prstGeom>
          <a:noFill/>
        </p:spPr>
        <p:txBody>
          <a:bodyPr wrap="square" rtlCol="0">
            <a:spAutoFit/>
          </a:bodyPr>
          <a:lstStyle/>
          <a:p>
            <a:r>
              <a:rPr lang="en-US"/>
              <a:t>How many years will these two design solutions continue?</a:t>
            </a:r>
          </a:p>
        </p:txBody>
      </p:sp>
      <p:sp>
        <p:nvSpPr>
          <p:cNvPr id="12" name="TextBox 11">
            <a:extLst>
              <a:ext uri="{FF2B5EF4-FFF2-40B4-BE49-F238E27FC236}">
                <a16:creationId xmlns:a16="http://schemas.microsoft.com/office/drawing/2014/main" id="{534E3E07-D319-5AE8-6119-44C77F5B0633}"/>
              </a:ext>
            </a:extLst>
          </p:cNvPr>
          <p:cNvSpPr txBox="1"/>
          <p:nvPr/>
        </p:nvSpPr>
        <p:spPr>
          <a:xfrm>
            <a:off x="227667" y="745803"/>
            <a:ext cx="4375814" cy="5478423"/>
          </a:xfrm>
          <a:prstGeom prst="rect">
            <a:avLst/>
          </a:prstGeom>
          <a:noFill/>
        </p:spPr>
        <p:txBody>
          <a:bodyPr wrap="square" rtlCol="0">
            <a:spAutoFit/>
          </a:bodyPr>
          <a:lstStyle/>
          <a:p>
            <a:r>
              <a:rPr lang="en-US" u="sng"/>
              <a:t>Advantages</a:t>
            </a:r>
          </a:p>
          <a:p>
            <a:pPr marL="285750" indent="-285750">
              <a:buFont typeface="Arial" panose="020B0604020202020204" pitchFamily="34" charset="0"/>
              <a:buChar char="•"/>
            </a:pPr>
            <a:r>
              <a:rPr lang="en-US"/>
              <a:t>A known technology in production</a:t>
            </a:r>
          </a:p>
          <a:p>
            <a:pPr marL="285750" indent="-285750">
              <a:buFont typeface="Arial" panose="020B0604020202020204" pitchFamily="34" charset="0"/>
              <a:buChar char="•"/>
            </a:pPr>
            <a:r>
              <a:rPr lang="en-US"/>
              <a:t>Existing capital/tooling/re-use components</a:t>
            </a:r>
          </a:p>
          <a:p>
            <a:pPr marL="285750" indent="-285750">
              <a:buFont typeface="Arial" panose="020B0604020202020204" pitchFamily="34" charset="0"/>
              <a:buChar char="•"/>
            </a:pPr>
            <a:endParaRPr lang="en-US"/>
          </a:p>
          <a:p>
            <a:r>
              <a:rPr lang="en-US" u="sng"/>
              <a:t>Disadvantages </a:t>
            </a:r>
          </a:p>
          <a:p>
            <a:pPr marL="285750" indent="-285750">
              <a:buFont typeface="Arial" panose="020B0604020202020204" pitchFamily="34" charset="0"/>
              <a:buChar char="•"/>
            </a:pPr>
            <a:r>
              <a:rPr lang="en-US"/>
              <a:t>Complex mold tooling </a:t>
            </a:r>
          </a:p>
          <a:p>
            <a:pPr marL="285750" indent="-285750">
              <a:buFont typeface="Arial" panose="020B0604020202020204" pitchFamily="34" charset="0"/>
              <a:buChar char="•"/>
            </a:pPr>
            <a:r>
              <a:rPr lang="en-US"/>
              <a:t>Parting lines/flash vs sealing</a:t>
            </a:r>
          </a:p>
          <a:p>
            <a:pPr marL="285750" indent="-285750">
              <a:buFont typeface="Arial" panose="020B0604020202020204" pitchFamily="34" charset="0"/>
              <a:buChar char="•"/>
            </a:pPr>
            <a:r>
              <a:rPr lang="en-US"/>
              <a:t>Expensive seals</a:t>
            </a:r>
          </a:p>
          <a:p>
            <a:pPr marL="285750" indent="-285750">
              <a:buFont typeface="Arial" panose="020B0604020202020204" pitchFamily="34" charset="0"/>
              <a:buChar char="•"/>
            </a:pPr>
            <a:r>
              <a:rPr lang="en-US"/>
              <a:t>Inherent flow channel cross talk </a:t>
            </a:r>
          </a:p>
          <a:p>
            <a:pPr marL="285750" indent="-285750">
              <a:buFont typeface="Arial" panose="020B0604020202020204" pitchFamily="34" charset="0"/>
              <a:buChar char="•"/>
            </a:pPr>
            <a:r>
              <a:rPr lang="en-US"/>
              <a:t>As valve complexity increases beyond 4-way, the cost and failure opportunity increase exponentially. </a:t>
            </a:r>
          </a:p>
          <a:p>
            <a:pPr marL="742950" lvl="1" indent="-285750">
              <a:buFont typeface="Arial" panose="020B0604020202020204" pitchFamily="34" charset="0"/>
              <a:buChar char="•"/>
            </a:pPr>
            <a:r>
              <a:rPr lang="en-US" sz="1600"/>
              <a:t>Requires chamber separation</a:t>
            </a:r>
          </a:p>
          <a:p>
            <a:pPr marL="742950" lvl="1" indent="-285750">
              <a:buFont typeface="Arial" panose="020B0604020202020204" pitchFamily="34" charset="0"/>
              <a:buChar char="•"/>
            </a:pPr>
            <a:r>
              <a:rPr lang="en-US" sz="1600"/>
              <a:t>Increasing torque = increased actuator</a:t>
            </a:r>
          </a:p>
          <a:p>
            <a:pPr marL="742950" lvl="1" indent="-285750">
              <a:buFont typeface="Arial" panose="020B0604020202020204" pitchFamily="34" charset="0"/>
              <a:buChar char="•"/>
            </a:pPr>
            <a:r>
              <a:rPr lang="en-US" sz="1600"/>
              <a:t>Increased seal assemblies</a:t>
            </a:r>
          </a:p>
          <a:p>
            <a:pPr marL="742950" lvl="1" indent="-285750">
              <a:buFont typeface="Arial" panose="020B0604020202020204" pitchFamily="34" charset="0"/>
              <a:buChar char="•"/>
            </a:pPr>
            <a:r>
              <a:rPr lang="en-US" sz="1600"/>
              <a:t>Increased number of operations</a:t>
            </a:r>
          </a:p>
          <a:p>
            <a:pPr marL="742950" lvl="1" indent="-285750">
              <a:buFont typeface="Arial" panose="020B0604020202020204" pitchFamily="34" charset="0"/>
              <a:buChar char="•"/>
            </a:pPr>
            <a:r>
              <a:rPr lang="en-US" sz="1600"/>
              <a:t>Increased failure locations</a:t>
            </a:r>
          </a:p>
          <a:p>
            <a:pPr marL="285750" indent="-285750">
              <a:buFont typeface="Arial" panose="020B0604020202020204" pitchFamily="34" charset="0"/>
              <a:buChar char="•"/>
            </a:pPr>
            <a:r>
              <a:rPr lang="en-US"/>
              <a:t>Requires circuit that can handle repeating patterns</a:t>
            </a:r>
          </a:p>
        </p:txBody>
      </p:sp>
      <p:pic>
        <p:nvPicPr>
          <p:cNvPr id="15" name="Picture 14">
            <a:extLst>
              <a:ext uri="{FF2B5EF4-FFF2-40B4-BE49-F238E27FC236}">
                <a16:creationId xmlns:a16="http://schemas.microsoft.com/office/drawing/2014/main" id="{66CEC35A-87B0-B90B-625C-D859AEAD381A}"/>
              </a:ext>
            </a:extLst>
          </p:cNvPr>
          <p:cNvPicPr>
            <a:picLocks noChangeAspect="1"/>
          </p:cNvPicPr>
          <p:nvPr/>
        </p:nvPicPr>
        <p:blipFill>
          <a:blip r:embed="rId3">
            <a:clrChange>
              <a:clrFrom>
                <a:srgbClr val="FFFFFF"/>
              </a:clrFrom>
              <a:clrTo>
                <a:srgbClr val="FFFFFF">
                  <a:alpha val="0"/>
                </a:srgbClr>
              </a:clrTo>
            </a:clrChange>
          </a:blip>
          <a:srcRect l="42461"/>
          <a:stretch>
            <a:fillRect/>
          </a:stretch>
        </p:blipFill>
        <p:spPr>
          <a:xfrm>
            <a:off x="8354104" y="4231453"/>
            <a:ext cx="3549706" cy="2117716"/>
          </a:xfrm>
          <a:prstGeom prst="rect">
            <a:avLst/>
          </a:prstGeom>
        </p:spPr>
      </p:pic>
      <p:pic>
        <p:nvPicPr>
          <p:cNvPr id="17" name="Picture 16">
            <a:extLst>
              <a:ext uri="{FF2B5EF4-FFF2-40B4-BE49-F238E27FC236}">
                <a16:creationId xmlns:a16="http://schemas.microsoft.com/office/drawing/2014/main" id="{2C369747-ADA4-4B48-CDCD-9574E7CD3827}"/>
              </a:ext>
            </a:extLst>
          </p:cNvPr>
          <p:cNvPicPr>
            <a:picLocks noChangeAspect="1"/>
          </p:cNvPicPr>
          <p:nvPr/>
        </p:nvPicPr>
        <p:blipFill>
          <a:blip r:embed="rId4"/>
          <a:stretch>
            <a:fillRect/>
          </a:stretch>
        </p:blipFill>
        <p:spPr>
          <a:xfrm>
            <a:off x="9802738" y="930315"/>
            <a:ext cx="2101072" cy="3193629"/>
          </a:xfrm>
          <a:prstGeom prst="rect">
            <a:avLst/>
          </a:prstGeom>
        </p:spPr>
      </p:pic>
      <p:pic>
        <p:nvPicPr>
          <p:cNvPr id="19" name="Picture 18">
            <a:extLst>
              <a:ext uri="{FF2B5EF4-FFF2-40B4-BE49-F238E27FC236}">
                <a16:creationId xmlns:a16="http://schemas.microsoft.com/office/drawing/2014/main" id="{709A4A12-EB6D-74E9-E5E1-A30F3D54700D}"/>
              </a:ext>
            </a:extLst>
          </p:cNvPr>
          <p:cNvPicPr>
            <a:picLocks noChangeAspect="1"/>
          </p:cNvPicPr>
          <p:nvPr/>
        </p:nvPicPr>
        <p:blipFill>
          <a:blip r:embed="rId5"/>
          <a:stretch>
            <a:fillRect/>
          </a:stretch>
        </p:blipFill>
        <p:spPr>
          <a:xfrm>
            <a:off x="7124500" y="1025876"/>
            <a:ext cx="2570738" cy="3098068"/>
          </a:xfrm>
          <a:prstGeom prst="rect">
            <a:avLst/>
          </a:prstGeom>
        </p:spPr>
      </p:pic>
    </p:spTree>
    <p:extLst>
      <p:ext uri="{BB962C8B-B14F-4D97-AF65-F5344CB8AC3E}">
        <p14:creationId xmlns:p14="http://schemas.microsoft.com/office/powerpoint/2010/main" val="191704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876089F-F73E-5FA0-E0E7-64F144DBB87E}"/>
              </a:ext>
            </a:extLst>
          </p:cNvPr>
          <p:cNvSpPr>
            <a:spLocks noGrp="1"/>
          </p:cNvSpPr>
          <p:nvPr>
            <p:ph type="sldNum" sz="quarter" idx="11"/>
          </p:nvPr>
        </p:nvSpPr>
        <p:spPr/>
        <p:txBody>
          <a:bodyPr/>
          <a:lstStyle/>
          <a:p>
            <a:pPr>
              <a:defRPr/>
            </a:pPr>
            <a:fld id="{35042C6F-1602-F743-B8DE-EAF7671583B8}" type="slidenum">
              <a:rPr lang="en-US" smtClean="0"/>
              <a:pPr>
                <a:defRPr/>
              </a:pPr>
              <a:t>7</a:t>
            </a:fld>
            <a:endParaRPr lang="en-US"/>
          </a:p>
        </p:txBody>
      </p:sp>
      <p:sp>
        <p:nvSpPr>
          <p:cNvPr id="5" name="Title 4">
            <a:extLst>
              <a:ext uri="{FF2B5EF4-FFF2-40B4-BE49-F238E27FC236}">
                <a16:creationId xmlns:a16="http://schemas.microsoft.com/office/drawing/2014/main" id="{2EF72405-75BE-8EE7-36F9-486ED5DAF469}"/>
              </a:ext>
            </a:extLst>
          </p:cNvPr>
          <p:cNvSpPr>
            <a:spLocks noGrp="1"/>
          </p:cNvSpPr>
          <p:nvPr>
            <p:ph type="ctrTitle"/>
          </p:nvPr>
        </p:nvSpPr>
        <p:spPr>
          <a:xfrm>
            <a:off x="158263" y="139499"/>
            <a:ext cx="11026405" cy="476655"/>
          </a:xfrm>
        </p:spPr>
        <p:txBody>
          <a:bodyPr/>
          <a:lstStyle/>
          <a:p>
            <a:r>
              <a:rPr lang="en-US" dirty="0"/>
              <a:t>Husco’s flat-valve development approach</a:t>
            </a:r>
          </a:p>
        </p:txBody>
      </p:sp>
      <p:pic>
        <p:nvPicPr>
          <p:cNvPr id="11" name="Picture 10">
            <a:extLst>
              <a:ext uri="{FF2B5EF4-FFF2-40B4-BE49-F238E27FC236}">
                <a16:creationId xmlns:a16="http://schemas.microsoft.com/office/drawing/2014/main" id="{71C58F9A-AA24-3296-DEBC-691DDB474EA1}"/>
              </a:ext>
            </a:extLst>
          </p:cNvPr>
          <p:cNvPicPr>
            <a:picLocks noChangeAspect="1"/>
          </p:cNvPicPr>
          <p:nvPr/>
        </p:nvPicPr>
        <p:blipFill>
          <a:blip r:embed="rId2"/>
          <a:srcRect t="7480" b="5787"/>
          <a:stretch>
            <a:fillRect/>
          </a:stretch>
        </p:blipFill>
        <p:spPr>
          <a:xfrm>
            <a:off x="3207931" y="1139353"/>
            <a:ext cx="7562850" cy="5469879"/>
          </a:xfrm>
          <a:prstGeom prst="rect">
            <a:avLst/>
          </a:prstGeom>
        </p:spPr>
      </p:pic>
      <p:sp>
        <p:nvSpPr>
          <p:cNvPr id="12" name="TextBox 11">
            <a:extLst>
              <a:ext uri="{FF2B5EF4-FFF2-40B4-BE49-F238E27FC236}">
                <a16:creationId xmlns:a16="http://schemas.microsoft.com/office/drawing/2014/main" id="{6A40F2D7-37A0-097A-25D4-F7EB96CE42ED}"/>
              </a:ext>
            </a:extLst>
          </p:cNvPr>
          <p:cNvSpPr txBox="1"/>
          <p:nvPr/>
        </p:nvSpPr>
        <p:spPr>
          <a:xfrm>
            <a:off x="558265" y="770021"/>
            <a:ext cx="8123722" cy="369332"/>
          </a:xfrm>
          <a:prstGeom prst="rect">
            <a:avLst/>
          </a:prstGeom>
          <a:noFill/>
        </p:spPr>
        <p:txBody>
          <a:bodyPr wrap="square" rtlCol="0">
            <a:spAutoFit/>
          </a:bodyPr>
          <a:lstStyle/>
          <a:p>
            <a:r>
              <a:rPr lang="en-US" dirty="0"/>
              <a:t>Innovation beyond today’s solution.  A journey through our innovation experience.</a:t>
            </a:r>
          </a:p>
        </p:txBody>
      </p:sp>
    </p:spTree>
    <p:extLst>
      <p:ext uri="{BB962C8B-B14F-4D97-AF65-F5344CB8AC3E}">
        <p14:creationId xmlns:p14="http://schemas.microsoft.com/office/powerpoint/2010/main" val="2500131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4CA71-1C24-E543-9B56-19B502606543}"/>
            </a:ext>
          </a:extLst>
        </p:cNvPr>
        <p:cNvGrpSpPr/>
        <p:nvPr/>
      </p:nvGrpSpPr>
      <p:grpSpPr>
        <a:xfrm>
          <a:off x="0" y="0"/>
          <a:ext cx="0" cy="0"/>
          <a:chOff x="0" y="0"/>
          <a:chExt cx="0" cy="0"/>
        </a:xfrm>
      </p:grpSpPr>
      <p:sp>
        <p:nvSpPr>
          <p:cNvPr id="8" name="Text Placeholder 1">
            <a:extLst>
              <a:ext uri="{FF2B5EF4-FFF2-40B4-BE49-F238E27FC236}">
                <a16:creationId xmlns:a16="http://schemas.microsoft.com/office/drawing/2014/main" id="{A90311D2-D0B6-ECB8-9071-AA569131EF07}"/>
              </a:ext>
            </a:extLst>
          </p:cNvPr>
          <p:cNvSpPr txBox="1">
            <a:spLocks/>
          </p:cNvSpPr>
          <p:nvPr/>
        </p:nvSpPr>
        <p:spPr>
          <a:xfrm>
            <a:off x="5654866" y="1569908"/>
            <a:ext cx="4569204" cy="2891836"/>
          </a:xfrm>
          <a:prstGeom prst="rect">
            <a:avLst/>
          </a:prstGeom>
        </p:spPr>
        <p:txBody>
          <a:bodyPr numCol="1" spcCol="685800"/>
          <a:lstStyle>
            <a:lvl1pPr marL="342900" indent="-342900" algn="l" rtl="0" eaLnBrk="1" fontAlgn="base" hangingPunct="1">
              <a:lnSpc>
                <a:spcPct val="100000"/>
              </a:lnSpc>
              <a:spcBef>
                <a:spcPts val="1000"/>
              </a:spcBef>
              <a:spcAft>
                <a:spcPct val="0"/>
              </a:spcAft>
              <a:buFont typeface="Arial" charset="0"/>
              <a:buChar char="•"/>
              <a:defRPr lang="en-US" sz="2000" b="0" i="0" kern="1200" baseline="0" smtClean="0">
                <a:solidFill>
                  <a:schemeClr val="tx1"/>
                </a:solidFill>
                <a:effectLst/>
                <a:latin typeface="Averta" charset="0"/>
                <a:ea typeface="Averta" charset="0"/>
                <a:cs typeface="Averta" charset="0"/>
              </a:defRPr>
            </a:lvl1pPr>
            <a:lvl2pPr marL="800100" indent="-342900" algn="l" rtl="0" eaLnBrk="1" fontAlgn="base" hangingPunct="1">
              <a:lnSpc>
                <a:spcPct val="90000"/>
              </a:lnSpc>
              <a:spcBef>
                <a:spcPts val="500"/>
              </a:spcBef>
              <a:spcAft>
                <a:spcPct val="0"/>
              </a:spcAft>
              <a:buFont typeface="Courier New" charset="0"/>
              <a:buChar char="o"/>
              <a:defRPr sz="2000" b="0" i="0" kern="1200">
                <a:solidFill>
                  <a:schemeClr val="tx1"/>
                </a:solidFill>
                <a:latin typeface="+mn-lt"/>
                <a:ea typeface="Calibri" charset="0"/>
                <a:cs typeface="Calibri" charset="0"/>
              </a:defRPr>
            </a:lvl2pPr>
            <a:lvl3pPr marL="1200150" indent="-285750" algn="l" rtl="0" eaLnBrk="1" fontAlgn="base" hangingPunct="1">
              <a:lnSpc>
                <a:spcPct val="90000"/>
              </a:lnSpc>
              <a:spcBef>
                <a:spcPts val="500"/>
              </a:spcBef>
              <a:spcAft>
                <a:spcPct val="0"/>
              </a:spcAft>
              <a:buFont typeface="Helvetica" charset="0"/>
              <a:buChar char="−"/>
              <a:defRPr sz="2000" b="0" i="0" kern="1200">
                <a:solidFill>
                  <a:schemeClr val="tx1"/>
                </a:solidFill>
                <a:latin typeface="+mn-lt"/>
                <a:ea typeface="Calibri" charset="0"/>
                <a:cs typeface="Calibri" charset="0"/>
              </a:defRPr>
            </a:lvl3pPr>
            <a:lvl4pPr marL="1657350" indent="-285750" algn="l" rtl="0" eaLnBrk="1" fontAlgn="base" hangingPunct="1">
              <a:lnSpc>
                <a:spcPct val="90000"/>
              </a:lnSpc>
              <a:spcBef>
                <a:spcPts val="500"/>
              </a:spcBef>
              <a:spcAft>
                <a:spcPct val="0"/>
              </a:spcAft>
              <a:buFont typeface="Helvetica" charset="0"/>
              <a:buChar char="−"/>
              <a:defRPr sz="2000" b="0" i="0" kern="1200">
                <a:solidFill>
                  <a:schemeClr val="tx1"/>
                </a:solidFill>
                <a:latin typeface="+mn-lt"/>
                <a:ea typeface="Calibri" charset="0"/>
                <a:cs typeface="Calibri" charset="0"/>
              </a:defRPr>
            </a:lvl4pPr>
            <a:lvl5pPr marL="2114550" indent="-285750" algn="l" rtl="0" eaLnBrk="1" fontAlgn="base" hangingPunct="1">
              <a:lnSpc>
                <a:spcPct val="90000"/>
              </a:lnSpc>
              <a:spcBef>
                <a:spcPts val="500"/>
              </a:spcBef>
              <a:spcAft>
                <a:spcPct val="0"/>
              </a:spcAft>
              <a:buFont typeface="Helvetica" charset="0"/>
              <a:buChar char="−"/>
              <a:defRPr sz="2000" b="0" i="0" kern="1200">
                <a:solidFill>
                  <a:schemeClr val="tx1"/>
                </a:solidFill>
                <a:latin typeface="+mn-lt"/>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a:buFont typeface="Arial" charset="0"/>
              <a:buNone/>
            </a:pPr>
            <a:r>
              <a:rPr lang="en-US" sz="1800">
                <a:latin typeface="+mn-lt"/>
              </a:rPr>
              <a:t>Program Constraints:</a:t>
            </a:r>
          </a:p>
          <a:p>
            <a:r>
              <a:rPr lang="en-US" sz="1600">
                <a:latin typeface="+mn-lt"/>
              </a:rPr>
              <a:t>No Upfront Investment in Soft Tooling (All Development Costs Incurred by Supplier)</a:t>
            </a:r>
          </a:p>
          <a:p>
            <a:r>
              <a:rPr lang="en-US" sz="1600">
                <a:latin typeface="+mn-lt"/>
              </a:rPr>
              <a:t>Flexible Port Locations</a:t>
            </a:r>
          </a:p>
          <a:p>
            <a:r>
              <a:rPr lang="en-US" sz="1600">
                <a:latin typeface="+mn-lt"/>
              </a:rPr>
              <a:t>Reduced Customer Timelines w/ Delayed Kickoff</a:t>
            </a:r>
          </a:p>
          <a:p>
            <a:r>
              <a:rPr lang="en-US" sz="1600">
                <a:latin typeface="+mn-lt"/>
              </a:rPr>
              <a:t>Responsible for Pump Sizing</a:t>
            </a:r>
          </a:p>
          <a:p>
            <a:r>
              <a:rPr lang="en-US" sz="1600">
                <a:latin typeface="+mn-lt"/>
              </a:rPr>
              <a:t>Undefined / Not Finalized Customer Packaging</a:t>
            </a:r>
          </a:p>
        </p:txBody>
      </p:sp>
      <p:sp>
        <p:nvSpPr>
          <p:cNvPr id="2" name="Text Placeholder 1">
            <a:extLst>
              <a:ext uri="{FF2B5EF4-FFF2-40B4-BE49-F238E27FC236}">
                <a16:creationId xmlns:a16="http://schemas.microsoft.com/office/drawing/2014/main" id="{A0D2F542-D002-263C-CEC8-451A096E7510}"/>
              </a:ext>
            </a:extLst>
          </p:cNvPr>
          <p:cNvSpPr>
            <a:spLocks noGrp="1"/>
          </p:cNvSpPr>
          <p:nvPr>
            <p:ph type="body" sz="quarter" idx="12"/>
          </p:nvPr>
        </p:nvSpPr>
        <p:spPr/>
        <p:txBody>
          <a:bodyPr/>
          <a:lstStyle/>
          <a:p>
            <a:pPr marL="0" marR="0">
              <a:buNone/>
            </a:pPr>
            <a:r>
              <a:rPr lang="en-US" sz="1800">
                <a:effectLst/>
                <a:latin typeface="+mn-lt"/>
              </a:rPr>
              <a:t>Expectations:</a:t>
            </a:r>
          </a:p>
          <a:p>
            <a:r>
              <a:rPr lang="en-US" sz="1600">
                <a:effectLst/>
                <a:latin typeface="+mn-lt"/>
              </a:rPr>
              <a:t>Low Cost </a:t>
            </a:r>
          </a:p>
          <a:p>
            <a:r>
              <a:rPr lang="en-US" sz="1600">
                <a:effectLst/>
                <a:latin typeface="+mn-lt"/>
              </a:rPr>
              <a:t>Fully Validated</a:t>
            </a:r>
            <a:endParaRPr lang="en-US" sz="1800">
              <a:effectLst/>
              <a:latin typeface="+mn-lt"/>
            </a:endParaRPr>
          </a:p>
          <a:p>
            <a:r>
              <a:rPr lang="en-US" sz="1600">
                <a:latin typeface="+mn-lt"/>
              </a:rPr>
              <a:t>Unique</a:t>
            </a:r>
            <a:r>
              <a:rPr lang="en-US" sz="1600">
                <a:effectLst/>
                <a:latin typeface="+mn-lt"/>
              </a:rPr>
              <a:t> Packaging for Every Customer (Always Smaller)</a:t>
            </a:r>
          </a:p>
          <a:p>
            <a:r>
              <a:rPr lang="en-US" sz="1600">
                <a:effectLst/>
                <a:latin typeface="+mn-lt"/>
              </a:rPr>
              <a:t>Low to No Internal Leakage</a:t>
            </a:r>
          </a:p>
          <a:p>
            <a:r>
              <a:rPr lang="en-US" sz="1600">
                <a:effectLst/>
                <a:latin typeface="+mn-lt"/>
              </a:rPr>
              <a:t>Zero External Leakage </a:t>
            </a:r>
          </a:p>
          <a:p>
            <a:r>
              <a:rPr lang="en-US" sz="1600">
                <a:effectLst/>
                <a:latin typeface="+mn-lt"/>
              </a:rPr>
              <a:t>Low Pressure Drop</a:t>
            </a:r>
          </a:p>
          <a:p>
            <a:r>
              <a:rPr lang="en-US" sz="1600">
                <a:effectLst/>
                <a:latin typeface="+mn-lt"/>
              </a:rPr>
              <a:t>High Integration Ability</a:t>
            </a:r>
          </a:p>
          <a:p>
            <a:r>
              <a:rPr lang="en-US" sz="1600">
                <a:effectLst/>
                <a:latin typeface="+mn-lt"/>
              </a:rPr>
              <a:t>High Thermal Resistance</a:t>
            </a:r>
          </a:p>
          <a:p>
            <a:endParaRPr lang="en-US"/>
          </a:p>
        </p:txBody>
      </p:sp>
      <p:sp>
        <p:nvSpPr>
          <p:cNvPr id="3" name="Text Placeholder 2">
            <a:extLst>
              <a:ext uri="{FF2B5EF4-FFF2-40B4-BE49-F238E27FC236}">
                <a16:creationId xmlns:a16="http://schemas.microsoft.com/office/drawing/2014/main" id="{22CBD2CA-62D7-C6A6-6B85-1B29D8D8CEE5}"/>
              </a:ext>
            </a:extLst>
          </p:cNvPr>
          <p:cNvSpPr>
            <a:spLocks noGrp="1"/>
          </p:cNvSpPr>
          <p:nvPr>
            <p:ph type="body" sz="quarter" idx="13"/>
          </p:nvPr>
        </p:nvSpPr>
        <p:spPr/>
        <p:txBody>
          <a:bodyPr/>
          <a:lstStyle/>
          <a:p>
            <a:r>
              <a:rPr lang="en-US"/>
              <a:t>Development, tooling, iterations, flexibility, etc. </a:t>
            </a:r>
          </a:p>
        </p:txBody>
      </p:sp>
      <p:sp>
        <p:nvSpPr>
          <p:cNvPr id="4" name="Slide Number Placeholder 3">
            <a:extLst>
              <a:ext uri="{FF2B5EF4-FFF2-40B4-BE49-F238E27FC236}">
                <a16:creationId xmlns:a16="http://schemas.microsoft.com/office/drawing/2014/main" id="{E1838D4D-19FA-6B93-8745-761F2ED66181}"/>
              </a:ext>
            </a:extLst>
          </p:cNvPr>
          <p:cNvSpPr>
            <a:spLocks noGrp="1"/>
          </p:cNvSpPr>
          <p:nvPr>
            <p:ph type="sldNum" sz="quarter" idx="11"/>
          </p:nvPr>
        </p:nvSpPr>
        <p:spPr/>
        <p:txBody>
          <a:bodyPr/>
          <a:lstStyle/>
          <a:p>
            <a:pPr>
              <a:defRPr/>
            </a:pPr>
            <a:fld id="{35042C6F-1602-F743-B8DE-EAF7671583B8}" type="slidenum">
              <a:rPr lang="en-US" smtClean="0"/>
              <a:pPr>
                <a:defRPr/>
              </a:pPr>
              <a:t>8</a:t>
            </a:fld>
            <a:endParaRPr lang="en-US"/>
          </a:p>
        </p:txBody>
      </p:sp>
      <p:sp>
        <p:nvSpPr>
          <p:cNvPr id="5" name="Title 4">
            <a:extLst>
              <a:ext uri="{FF2B5EF4-FFF2-40B4-BE49-F238E27FC236}">
                <a16:creationId xmlns:a16="http://schemas.microsoft.com/office/drawing/2014/main" id="{9BD84AE5-0A5E-62E6-8A6E-06A8583A025B}"/>
              </a:ext>
            </a:extLst>
          </p:cNvPr>
          <p:cNvSpPr>
            <a:spLocks noGrp="1"/>
          </p:cNvSpPr>
          <p:nvPr>
            <p:ph type="ctrTitle"/>
          </p:nvPr>
        </p:nvSpPr>
        <p:spPr/>
        <p:txBody>
          <a:bodyPr lIns="91440" tIns="45720" rIns="91440" bIns="45720" anchor="t"/>
          <a:lstStyle/>
          <a:p>
            <a:r>
              <a:rPr lang="en-US">
                <a:latin typeface="Averta"/>
              </a:rPr>
              <a:t>Customer expectations / Reality</a:t>
            </a:r>
            <a:endParaRPr lang="en-US"/>
          </a:p>
        </p:txBody>
      </p:sp>
      <p:pic>
        <p:nvPicPr>
          <p:cNvPr id="12" name="Picture 11">
            <a:extLst>
              <a:ext uri="{FF2B5EF4-FFF2-40B4-BE49-F238E27FC236}">
                <a16:creationId xmlns:a16="http://schemas.microsoft.com/office/drawing/2014/main" id="{174F3872-8546-259A-2546-A47DC7BC7371}"/>
              </a:ext>
            </a:extLst>
          </p:cNvPr>
          <p:cNvPicPr>
            <a:picLocks noChangeAspect="1"/>
          </p:cNvPicPr>
          <p:nvPr/>
        </p:nvPicPr>
        <p:blipFill>
          <a:blip r:embed="rId2"/>
          <a:stretch>
            <a:fillRect/>
          </a:stretch>
        </p:blipFill>
        <p:spPr>
          <a:xfrm>
            <a:off x="9773586" y="791553"/>
            <a:ext cx="2058160" cy="1925271"/>
          </a:xfrm>
          <a:prstGeom prst="rect">
            <a:avLst/>
          </a:prstGeom>
        </p:spPr>
      </p:pic>
      <p:sp>
        <p:nvSpPr>
          <p:cNvPr id="14" name="Freeform: Shape 13">
            <a:extLst>
              <a:ext uri="{FF2B5EF4-FFF2-40B4-BE49-F238E27FC236}">
                <a16:creationId xmlns:a16="http://schemas.microsoft.com/office/drawing/2014/main" id="{E69E6EC4-5D7F-6BC2-792B-56CFE90A8149}"/>
              </a:ext>
            </a:extLst>
          </p:cNvPr>
          <p:cNvSpPr/>
          <p:nvPr/>
        </p:nvSpPr>
        <p:spPr>
          <a:xfrm>
            <a:off x="10544175" y="1566863"/>
            <a:ext cx="701166" cy="152400"/>
          </a:xfrm>
          <a:custGeom>
            <a:avLst/>
            <a:gdLst>
              <a:gd name="connsiteX0" fmla="*/ 0 w 701166"/>
              <a:gd name="connsiteY0" fmla="*/ 0 h 152400"/>
              <a:gd name="connsiteX1" fmla="*/ 4763 w 701166"/>
              <a:gd name="connsiteY1" fmla="*/ 23812 h 152400"/>
              <a:gd name="connsiteX2" fmla="*/ 138113 w 701166"/>
              <a:gd name="connsiteY2" fmla="*/ 100012 h 152400"/>
              <a:gd name="connsiteX3" fmla="*/ 319088 w 701166"/>
              <a:gd name="connsiteY3" fmla="*/ 147637 h 152400"/>
              <a:gd name="connsiteX4" fmla="*/ 361950 w 701166"/>
              <a:gd name="connsiteY4" fmla="*/ 152400 h 152400"/>
              <a:gd name="connsiteX5" fmla="*/ 514350 w 701166"/>
              <a:gd name="connsiteY5" fmla="*/ 147637 h 152400"/>
              <a:gd name="connsiteX6" fmla="*/ 552450 w 701166"/>
              <a:gd name="connsiteY6" fmla="*/ 138112 h 152400"/>
              <a:gd name="connsiteX7" fmla="*/ 600075 w 701166"/>
              <a:gd name="connsiteY7" fmla="*/ 119062 h 152400"/>
              <a:gd name="connsiteX8" fmla="*/ 638175 w 701166"/>
              <a:gd name="connsiteY8" fmla="*/ 100012 h 152400"/>
              <a:gd name="connsiteX9" fmla="*/ 647700 w 701166"/>
              <a:gd name="connsiteY9" fmla="*/ 85725 h 152400"/>
              <a:gd name="connsiteX10" fmla="*/ 681038 w 701166"/>
              <a:gd name="connsiteY10" fmla="*/ 61912 h 152400"/>
              <a:gd name="connsiteX11" fmla="*/ 642938 w 701166"/>
              <a:gd name="connsiteY11" fmla="*/ 47625 h 152400"/>
              <a:gd name="connsiteX12" fmla="*/ 600075 w 701166"/>
              <a:gd name="connsiteY12" fmla="*/ 42862 h 152400"/>
              <a:gd name="connsiteX13" fmla="*/ 642938 w 701166"/>
              <a:gd name="connsiteY13" fmla="*/ 52387 h 152400"/>
              <a:gd name="connsiteX14" fmla="*/ 695325 w 701166"/>
              <a:gd name="connsiteY14" fmla="*/ 57150 h 152400"/>
              <a:gd name="connsiteX15" fmla="*/ 695325 w 701166"/>
              <a:gd name="connsiteY15" fmla="*/ 123825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1166" h="152400">
                <a:moveTo>
                  <a:pt x="0" y="0"/>
                </a:moveTo>
                <a:cubicBezTo>
                  <a:pt x="1588" y="7937"/>
                  <a:pt x="-567" y="17720"/>
                  <a:pt x="4763" y="23812"/>
                </a:cubicBezTo>
                <a:cubicBezTo>
                  <a:pt x="52778" y="78687"/>
                  <a:pt x="71722" y="80397"/>
                  <a:pt x="138113" y="100012"/>
                </a:cubicBezTo>
                <a:cubicBezTo>
                  <a:pt x="141240" y="100936"/>
                  <a:pt x="275299" y="140339"/>
                  <a:pt x="319088" y="147637"/>
                </a:cubicBezTo>
                <a:cubicBezTo>
                  <a:pt x="333268" y="150000"/>
                  <a:pt x="347663" y="150812"/>
                  <a:pt x="361950" y="152400"/>
                </a:cubicBezTo>
                <a:cubicBezTo>
                  <a:pt x="412750" y="150812"/>
                  <a:pt x="463668" y="151438"/>
                  <a:pt x="514350" y="147637"/>
                </a:cubicBezTo>
                <a:cubicBezTo>
                  <a:pt x="527404" y="146658"/>
                  <a:pt x="539863" y="141708"/>
                  <a:pt x="552450" y="138112"/>
                </a:cubicBezTo>
                <a:cubicBezTo>
                  <a:pt x="595818" y="125721"/>
                  <a:pt x="566347" y="133516"/>
                  <a:pt x="600075" y="119062"/>
                </a:cubicBezTo>
                <a:cubicBezTo>
                  <a:pt x="635960" y="103683"/>
                  <a:pt x="586428" y="131062"/>
                  <a:pt x="638175" y="100012"/>
                </a:cubicBezTo>
                <a:cubicBezTo>
                  <a:pt x="641350" y="95250"/>
                  <a:pt x="643653" y="89772"/>
                  <a:pt x="647700" y="85725"/>
                </a:cubicBezTo>
                <a:cubicBezTo>
                  <a:pt x="653610" y="79815"/>
                  <a:pt x="672923" y="67322"/>
                  <a:pt x="681038" y="61912"/>
                </a:cubicBezTo>
                <a:cubicBezTo>
                  <a:pt x="668338" y="57150"/>
                  <a:pt x="656141" y="50732"/>
                  <a:pt x="642938" y="47625"/>
                </a:cubicBezTo>
                <a:cubicBezTo>
                  <a:pt x="628945" y="44332"/>
                  <a:pt x="600075" y="28486"/>
                  <a:pt x="600075" y="42862"/>
                </a:cubicBezTo>
                <a:cubicBezTo>
                  <a:pt x="600075" y="57498"/>
                  <a:pt x="628464" y="50216"/>
                  <a:pt x="642938" y="52387"/>
                </a:cubicBezTo>
                <a:cubicBezTo>
                  <a:pt x="660278" y="54988"/>
                  <a:pt x="684956" y="43010"/>
                  <a:pt x="695325" y="57150"/>
                </a:cubicBezTo>
                <a:cubicBezTo>
                  <a:pt x="708468" y="75072"/>
                  <a:pt x="695325" y="101600"/>
                  <a:pt x="695325" y="123825"/>
                </a:cubicBezTo>
              </a:path>
            </a:pathLst>
          </a:cu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4BB99A8F-377B-84DA-87B7-A9314A85581F}"/>
              </a:ext>
            </a:extLst>
          </p:cNvPr>
          <p:cNvSpPr/>
          <p:nvPr/>
        </p:nvSpPr>
        <p:spPr>
          <a:xfrm>
            <a:off x="10406063" y="1928813"/>
            <a:ext cx="742950" cy="204787"/>
          </a:xfrm>
          <a:custGeom>
            <a:avLst/>
            <a:gdLst>
              <a:gd name="connsiteX0" fmla="*/ 0 w 742950"/>
              <a:gd name="connsiteY0" fmla="*/ 104775 h 204787"/>
              <a:gd name="connsiteX1" fmla="*/ 9525 w 742950"/>
              <a:gd name="connsiteY1" fmla="*/ 128587 h 204787"/>
              <a:gd name="connsiteX2" fmla="*/ 66675 w 742950"/>
              <a:gd name="connsiteY2" fmla="*/ 176212 h 204787"/>
              <a:gd name="connsiteX3" fmla="*/ 104775 w 742950"/>
              <a:gd name="connsiteY3" fmla="*/ 190500 h 204787"/>
              <a:gd name="connsiteX4" fmla="*/ 209550 w 742950"/>
              <a:gd name="connsiteY4" fmla="*/ 204787 h 204787"/>
              <a:gd name="connsiteX5" fmla="*/ 514350 w 742950"/>
              <a:gd name="connsiteY5" fmla="*/ 161925 h 204787"/>
              <a:gd name="connsiteX6" fmla="*/ 638175 w 742950"/>
              <a:gd name="connsiteY6" fmla="*/ 71437 h 204787"/>
              <a:gd name="connsiteX7" fmla="*/ 681037 w 742950"/>
              <a:gd name="connsiteY7" fmla="*/ 28575 h 204787"/>
              <a:gd name="connsiteX8" fmla="*/ 690562 w 742950"/>
              <a:gd name="connsiteY8" fmla="*/ 4762 h 204787"/>
              <a:gd name="connsiteX9" fmla="*/ 676275 w 742950"/>
              <a:gd name="connsiteY9" fmla="*/ 0 h 204787"/>
              <a:gd name="connsiteX10" fmla="*/ 657225 w 742950"/>
              <a:gd name="connsiteY10" fmla="*/ 4762 h 204787"/>
              <a:gd name="connsiteX11" fmla="*/ 619125 w 742950"/>
              <a:gd name="connsiteY11" fmla="*/ 19050 h 204787"/>
              <a:gd name="connsiteX12" fmla="*/ 604837 w 742950"/>
              <a:gd name="connsiteY12" fmla="*/ 23812 h 204787"/>
              <a:gd name="connsiteX13" fmla="*/ 628650 w 742950"/>
              <a:gd name="connsiteY13" fmla="*/ 19050 h 204787"/>
              <a:gd name="connsiteX14" fmla="*/ 661987 w 742950"/>
              <a:gd name="connsiteY14" fmla="*/ 14287 h 204787"/>
              <a:gd name="connsiteX15" fmla="*/ 676275 w 742950"/>
              <a:gd name="connsiteY15" fmla="*/ 9525 h 204787"/>
              <a:gd name="connsiteX16" fmla="*/ 719137 w 742950"/>
              <a:gd name="connsiteY16" fmla="*/ 38100 h 204787"/>
              <a:gd name="connsiteX17" fmla="*/ 723900 w 742950"/>
              <a:gd name="connsiteY17" fmla="*/ 52387 h 204787"/>
              <a:gd name="connsiteX18" fmla="*/ 742950 w 742950"/>
              <a:gd name="connsiteY18" fmla="*/ 85725 h 20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2950" h="204787">
                <a:moveTo>
                  <a:pt x="0" y="104775"/>
                </a:moveTo>
                <a:cubicBezTo>
                  <a:pt x="3175" y="112712"/>
                  <a:pt x="3692" y="122337"/>
                  <a:pt x="9525" y="128587"/>
                </a:cubicBezTo>
                <a:cubicBezTo>
                  <a:pt x="26445" y="146715"/>
                  <a:pt x="45884" y="162698"/>
                  <a:pt x="66675" y="176212"/>
                </a:cubicBezTo>
                <a:cubicBezTo>
                  <a:pt x="78047" y="183604"/>
                  <a:pt x="91658" y="187048"/>
                  <a:pt x="104775" y="190500"/>
                </a:cubicBezTo>
                <a:cubicBezTo>
                  <a:pt x="141530" y="200173"/>
                  <a:pt x="171974" y="201371"/>
                  <a:pt x="209550" y="204787"/>
                </a:cubicBezTo>
                <a:cubicBezTo>
                  <a:pt x="317959" y="196605"/>
                  <a:pt x="422234" y="217852"/>
                  <a:pt x="514350" y="161925"/>
                </a:cubicBezTo>
                <a:cubicBezTo>
                  <a:pt x="514867" y="161611"/>
                  <a:pt x="621419" y="88193"/>
                  <a:pt x="638175" y="71437"/>
                </a:cubicBezTo>
                <a:lnTo>
                  <a:pt x="681037" y="28575"/>
                </a:lnTo>
                <a:cubicBezTo>
                  <a:pt x="684212" y="20637"/>
                  <a:pt x="691967" y="13195"/>
                  <a:pt x="690562" y="4762"/>
                </a:cubicBezTo>
                <a:cubicBezTo>
                  <a:pt x="689737" y="-190"/>
                  <a:pt x="681295" y="0"/>
                  <a:pt x="676275" y="0"/>
                </a:cubicBezTo>
                <a:cubicBezTo>
                  <a:pt x="669730" y="0"/>
                  <a:pt x="663575" y="3175"/>
                  <a:pt x="657225" y="4762"/>
                </a:cubicBezTo>
                <a:cubicBezTo>
                  <a:pt x="633706" y="20441"/>
                  <a:pt x="652079" y="10811"/>
                  <a:pt x="619125" y="19050"/>
                </a:cubicBezTo>
                <a:cubicBezTo>
                  <a:pt x="614255" y="20268"/>
                  <a:pt x="599817" y="23812"/>
                  <a:pt x="604837" y="23812"/>
                </a:cubicBezTo>
                <a:cubicBezTo>
                  <a:pt x="612932" y="23812"/>
                  <a:pt x="620665" y="20381"/>
                  <a:pt x="628650" y="19050"/>
                </a:cubicBezTo>
                <a:cubicBezTo>
                  <a:pt x="639722" y="17205"/>
                  <a:pt x="650875" y="15875"/>
                  <a:pt x="661987" y="14287"/>
                </a:cubicBezTo>
                <a:cubicBezTo>
                  <a:pt x="666750" y="12700"/>
                  <a:pt x="671255" y="9525"/>
                  <a:pt x="676275" y="9525"/>
                </a:cubicBezTo>
                <a:cubicBezTo>
                  <a:pt x="704651" y="9525"/>
                  <a:pt x="701817" y="16450"/>
                  <a:pt x="719137" y="38100"/>
                </a:cubicBezTo>
                <a:cubicBezTo>
                  <a:pt x="720725" y="42862"/>
                  <a:pt x="721922" y="47773"/>
                  <a:pt x="723900" y="52387"/>
                </a:cubicBezTo>
                <a:cubicBezTo>
                  <a:pt x="731152" y="69307"/>
                  <a:pt x="733384" y="71375"/>
                  <a:pt x="742950" y="85725"/>
                </a:cubicBezTo>
              </a:path>
            </a:pathLst>
          </a:cu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1FC33DF-9350-AE4E-C8E0-BC22A8C01815}"/>
              </a:ext>
            </a:extLst>
          </p:cNvPr>
          <p:cNvSpPr/>
          <p:nvPr/>
        </p:nvSpPr>
        <p:spPr>
          <a:xfrm>
            <a:off x="10563225" y="2176463"/>
            <a:ext cx="652463" cy="423862"/>
          </a:xfrm>
          <a:custGeom>
            <a:avLst/>
            <a:gdLst>
              <a:gd name="connsiteX0" fmla="*/ 0 w 652463"/>
              <a:gd name="connsiteY0" fmla="*/ 423862 h 423862"/>
              <a:gd name="connsiteX1" fmla="*/ 366713 w 652463"/>
              <a:gd name="connsiteY1" fmla="*/ 209550 h 423862"/>
              <a:gd name="connsiteX2" fmla="*/ 476250 w 652463"/>
              <a:gd name="connsiteY2" fmla="*/ 109537 h 423862"/>
              <a:gd name="connsiteX3" fmla="*/ 514350 w 652463"/>
              <a:gd name="connsiteY3" fmla="*/ 71437 h 423862"/>
              <a:gd name="connsiteX4" fmla="*/ 533400 w 652463"/>
              <a:gd name="connsiteY4" fmla="*/ 57150 h 423862"/>
              <a:gd name="connsiteX5" fmla="*/ 581025 w 652463"/>
              <a:gd name="connsiteY5" fmla="*/ 4762 h 423862"/>
              <a:gd name="connsiteX6" fmla="*/ 547688 w 652463"/>
              <a:gd name="connsiteY6" fmla="*/ 0 h 423862"/>
              <a:gd name="connsiteX7" fmla="*/ 528638 w 652463"/>
              <a:gd name="connsiteY7" fmla="*/ 4762 h 423862"/>
              <a:gd name="connsiteX8" fmla="*/ 566738 w 652463"/>
              <a:gd name="connsiteY8" fmla="*/ 0 h 423862"/>
              <a:gd name="connsiteX9" fmla="*/ 590550 w 652463"/>
              <a:gd name="connsiteY9" fmla="*/ 4762 h 423862"/>
              <a:gd name="connsiteX10" fmla="*/ 628650 w 652463"/>
              <a:gd name="connsiteY10" fmla="*/ 33337 h 423862"/>
              <a:gd name="connsiteX11" fmla="*/ 652463 w 652463"/>
              <a:gd name="connsiteY11" fmla="*/ 52387 h 42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2463" h="423862">
                <a:moveTo>
                  <a:pt x="0" y="423862"/>
                </a:moveTo>
                <a:cubicBezTo>
                  <a:pt x="122238" y="352425"/>
                  <a:pt x="246796" y="284817"/>
                  <a:pt x="366713" y="209550"/>
                </a:cubicBezTo>
                <a:cubicBezTo>
                  <a:pt x="444565" y="160685"/>
                  <a:pt x="430955" y="158068"/>
                  <a:pt x="476250" y="109537"/>
                </a:cubicBezTo>
                <a:cubicBezTo>
                  <a:pt x="488505" y="96407"/>
                  <a:pt x="499981" y="82213"/>
                  <a:pt x="514350" y="71437"/>
                </a:cubicBezTo>
                <a:cubicBezTo>
                  <a:pt x="520700" y="66675"/>
                  <a:pt x="528036" y="63001"/>
                  <a:pt x="533400" y="57150"/>
                </a:cubicBezTo>
                <a:cubicBezTo>
                  <a:pt x="587176" y="-1514"/>
                  <a:pt x="546326" y="27895"/>
                  <a:pt x="581025" y="4762"/>
                </a:cubicBezTo>
                <a:cubicBezTo>
                  <a:pt x="569913" y="3175"/>
                  <a:pt x="558913" y="0"/>
                  <a:pt x="547688" y="0"/>
                </a:cubicBezTo>
                <a:cubicBezTo>
                  <a:pt x="541143" y="0"/>
                  <a:pt x="522093" y="4762"/>
                  <a:pt x="528638" y="4762"/>
                </a:cubicBezTo>
                <a:cubicBezTo>
                  <a:pt x="541437" y="4762"/>
                  <a:pt x="554038" y="1587"/>
                  <a:pt x="566738" y="0"/>
                </a:cubicBezTo>
                <a:cubicBezTo>
                  <a:pt x="574675" y="1587"/>
                  <a:pt x="582971" y="1920"/>
                  <a:pt x="590550" y="4762"/>
                </a:cubicBezTo>
                <a:cubicBezTo>
                  <a:pt x="597586" y="7400"/>
                  <a:pt x="628266" y="32953"/>
                  <a:pt x="628650" y="33337"/>
                </a:cubicBezTo>
                <a:cubicBezTo>
                  <a:pt x="650240" y="54927"/>
                  <a:pt x="632842" y="52387"/>
                  <a:pt x="652463" y="52387"/>
                </a:cubicBezTo>
              </a:path>
            </a:pathLst>
          </a:cu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1B0FA25C-6E7B-BD5C-8BB9-5C0FFEB54C6B}"/>
              </a:ext>
            </a:extLst>
          </p:cNvPr>
          <p:cNvPicPr>
            <a:picLocks noChangeAspect="1"/>
          </p:cNvPicPr>
          <p:nvPr/>
        </p:nvPicPr>
        <p:blipFill>
          <a:blip r:embed="rId3"/>
          <a:stretch>
            <a:fillRect/>
          </a:stretch>
        </p:blipFill>
        <p:spPr>
          <a:xfrm>
            <a:off x="10380428" y="3669936"/>
            <a:ext cx="1537170" cy="2011080"/>
          </a:xfrm>
          <a:prstGeom prst="rect">
            <a:avLst/>
          </a:prstGeom>
        </p:spPr>
      </p:pic>
    </p:spTree>
    <p:extLst>
      <p:ext uri="{BB962C8B-B14F-4D97-AF65-F5344CB8AC3E}">
        <p14:creationId xmlns:p14="http://schemas.microsoft.com/office/powerpoint/2010/main" val="2366534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1CF3B5-5A7C-E02C-2C20-1DF20E269D1F}"/>
              </a:ext>
            </a:extLst>
          </p:cNvPr>
          <p:cNvSpPr>
            <a:spLocks noGrp="1"/>
          </p:cNvSpPr>
          <p:nvPr>
            <p:ph type="body" sz="quarter" idx="12"/>
          </p:nvPr>
        </p:nvSpPr>
        <p:spPr/>
        <p:txBody>
          <a:bodyPr/>
          <a:lstStyle/>
          <a:p>
            <a:r>
              <a:rPr lang="en-US"/>
              <a:t>Role of Suppliers</a:t>
            </a:r>
          </a:p>
        </p:txBody>
      </p:sp>
      <p:sp>
        <p:nvSpPr>
          <p:cNvPr id="4" name="Slide Number Placeholder 3">
            <a:extLst>
              <a:ext uri="{FF2B5EF4-FFF2-40B4-BE49-F238E27FC236}">
                <a16:creationId xmlns:a16="http://schemas.microsoft.com/office/drawing/2014/main" id="{E6AF9880-53DE-2687-4C56-767A32656EF2}"/>
              </a:ext>
            </a:extLst>
          </p:cNvPr>
          <p:cNvSpPr>
            <a:spLocks noGrp="1"/>
          </p:cNvSpPr>
          <p:nvPr>
            <p:ph type="sldNum" sz="quarter" idx="11"/>
          </p:nvPr>
        </p:nvSpPr>
        <p:spPr/>
        <p:txBody>
          <a:bodyPr/>
          <a:lstStyle/>
          <a:p>
            <a:pPr>
              <a:defRPr/>
            </a:pPr>
            <a:fld id="{35042C6F-1602-F743-B8DE-EAF7671583B8}" type="slidenum">
              <a:rPr lang="en-US" smtClean="0"/>
              <a:pPr>
                <a:defRPr/>
              </a:pPr>
              <a:t>9</a:t>
            </a:fld>
            <a:endParaRPr lang="en-US"/>
          </a:p>
        </p:txBody>
      </p:sp>
      <p:sp>
        <p:nvSpPr>
          <p:cNvPr id="5" name="Title 4">
            <a:extLst>
              <a:ext uri="{FF2B5EF4-FFF2-40B4-BE49-F238E27FC236}">
                <a16:creationId xmlns:a16="http://schemas.microsoft.com/office/drawing/2014/main" id="{AE24171C-E54C-37D8-EEC7-52303CEE0F54}"/>
              </a:ext>
            </a:extLst>
          </p:cNvPr>
          <p:cNvSpPr>
            <a:spLocks noGrp="1"/>
          </p:cNvSpPr>
          <p:nvPr>
            <p:ph type="ctrTitle"/>
          </p:nvPr>
        </p:nvSpPr>
        <p:spPr/>
        <p:txBody>
          <a:bodyPr/>
          <a:lstStyle/>
          <a:p>
            <a:r>
              <a:rPr lang="en-US">
                <a:latin typeface="Averta"/>
              </a:rPr>
              <a:t>Formation of development strategy</a:t>
            </a:r>
            <a:endParaRPr lang="en-US"/>
          </a:p>
        </p:txBody>
      </p:sp>
      <p:pic>
        <p:nvPicPr>
          <p:cNvPr id="6" name="Picture 5">
            <a:extLst>
              <a:ext uri="{FF2B5EF4-FFF2-40B4-BE49-F238E27FC236}">
                <a16:creationId xmlns:a16="http://schemas.microsoft.com/office/drawing/2014/main" id="{D50CCA15-CACA-9406-4EAD-60AF384AF99B}"/>
              </a:ext>
            </a:extLst>
          </p:cNvPr>
          <p:cNvPicPr>
            <a:picLocks noChangeAspect="1"/>
          </p:cNvPicPr>
          <p:nvPr/>
        </p:nvPicPr>
        <p:blipFill>
          <a:blip r:embed="rId2">
            <a:clrChange>
              <a:clrFrom>
                <a:srgbClr val="FFFFFF"/>
              </a:clrFrom>
              <a:clrTo>
                <a:srgbClr val="FFFFFF">
                  <a:alpha val="0"/>
                </a:srgbClr>
              </a:clrTo>
            </a:clrChange>
          </a:blip>
          <a:srcRect l="32318" t="15614" r="28758" b="15964"/>
          <a:stretch/>
        </p:blipFill>
        <p:spPr>
          <a:xfrm>
            <a:off x="6762753" y="861028"/>
            <a:ext cx="756345" cy="1251306"/>
          </a:xfrm>
          <a:prstGeom prst="rect">
            <a:avLst/>
          </a:prstGeom>
        </p:spPr>
      </p:pic>
      <p:pic>
        <p:nvPicPr>
          <p:cNvPr id="7" name="Picture 6">
            <a:extLst>
              <a:ext uri="{FF2B5EF4-FFF2-40B4-BE49-F238E27FC236}">
                <a16:creationId xmlns:a16="http://schemas.microsoft.com/office/drawing/2014/main" id="{408ED6BC-27B9-4B2E-5EDB-A7914212EAD0}"/>
              </a:ext>
            </a:extLst>
          </p:cNvPr>
          <p:cNvPicPr>
            <a:picLocks noChangeAspect="1"/>
          </p:cNvPicPr>
          <p:nvPr/>
        </p:nvPicPr>
        <p:blipFill>
          <a:blip r:embed="rId3">
            <a:clrChange>
              <a:clrFrom>
                <a:srgbClr val="FFFFFF"/>
              </a:clrFrom>
              <a:clrTo>
                <a:srgbClr val="FFFFFF">
                  <a:alpha val="0"/>
                </a:srgbClr>
              </a:clrTo>
            </a:clrChange>
          </a:blip>
          <a:srcRect l="52000"/>
          <a:stretch/>
        </p:blipFill>
        <p:spPr>
          <a:xfrm>
            <a:off x="8132454" y="3965855"/>
            <a:ext cx="2127250" cy="1484643"/>
          </a:xfrm>
          <a:prstGeom prst="rect">
            <a:avLst/>
          </a:prstGeom>
        </p:spPr>
      </p:pic>
      <p:pic>
        <p:nvPicPr>
          <p:cNvPr id="8" name="Picture 7">
            <a:extLst>
              <a:ext uri="{FF2B5EF4-FFF2-40B4-BE49-F238E27FC236}">
                <a16:creationId xmlns:a16="http://schemas.microsoft.com/office/drawing/2014/main" id="{71B93F2E-A5F4-0CC6-7D90-90BC39608A50}"/>
              </a:ext>
            </a:extLst>
          </p:cNvPr>
          <p:cNvPicPr>
            <a:picLocks noChangeAspect="1"/>
          </p:cNvPicPr>
          <p:nvPr/>
        </p:nvPicPr>
        <p:blipFill>
          <a:blip r:embed="rId4">
            <a:clrChange>
              <a:clrFrom>
                <a:srgbClr val="FFFFFF"/>
              </a:clrFrom>
              <a:clrTo>
                <a:srgbClr val="FFFFFF">
                  <a:alpha val="0"/>
                </a:srgbClr>
              </a:clrTo>
            </a:clrChange>
          </a:blip>
          <a:srcRect t="25381" b="29666"/>
          <a:stretch/>
        </p:blipFill>
        <p:spPr>
          <a:xfrm rot="5400000">
            <a:off x="5969260" y="5393049"/>
            <a:ext cx="1828802" cy="822102"/>
          </a:xfrm>
          <a:prstGeom prst="rect">
            <a:avLst/>
          </a:prstGeom>
        </p:spPr>
      </p:pic>
      <p:pic>
        <p:nvPicPr>
          <p:cNvPr id="10" name="Picture 9">
            <a:extLst>
              <a:ext uri="{FF2B5EF4-FFF2-40B4-BE49-F238E27FC236}">
                <a16:creationId xmlns:a16="http://schemas.microsoft.com/office/drawing/2014/main" id="{C7DEC18C-B7E4-F0CD-0560-9E94E4D564B3}"/>
              </a:ext>
            </a:extLst>
          </p:cNvPr>
          <p:cNvPicPr>
            <a:picLocks noChangeAspect="1"/>
          </p:cNvPicPr>
          <p:nvPr/>
        </p:nvPicPr>
        <p:blipFill>
          <a:blip r:embed="rId5">
            <a:clrChange>
              <a:clrFrom>
                <a:srgbClr val="FFFFFF"/>
              </a:clrFrom>
              <a:clrTo>
                <a:srgbClr val="FFFFFF">
                  <a:alpha val="0"/>
                </a:srgbClr>
              </a:clrTo>
            </a:clrChange>
          </a:blip>
          <a:srcRect l="10567" t="16951" r="7951" b="17320"/>
          <a:stretch/>
        </p:blipFill>
        <p:spPr>
          <a:xfrm>
            <a:off x="1725810" y="2060936"/>
            <a:ext cx="2127250" cy="1715996"/>
          </a:xfrm>
          <a:prstGeom prst="rect">
            <a:avLst/>
          </a:prstGeom>
        </p:spPr>
      </p:pic>
      <p:pic>
        <p:nvPicPr>
          <p:cNvPr id="11" name="Picture 10">
            <a:extLst>
              <a:ext uri="{FF2B5EF4-FFF2-40B4-BE49-F238E27FC236}">
                <a16:creationId xmlns:a16="http://schemas.microsoft.com/office/drawing/2014/main" id="{331EDE41-CB48-4405-28A9-3CA0FBFDDE41}"/>
              </a:ext>
            </a:extLst>
          </p:cNvPr>
          <p:cNvPicPr>
            <a:picLocks noChangeAspect="1"/>
          </p:cNvPicPr>
          <p:nvPr/>
        </p:nvPicPr>
        <p:blipFill>
          <a:blip r:embed="rId6">
            <a:clrChange>
              <a:clrFrom>
                <a:srgbClr val="FFFFFF"/>
              </a:clrFrom>
              <a:clrTo>
                <a:srgbClr val="FFFFFF">
                  <a:alpha val="0"/>
                </a:srgbClr>
              </a:clrTo>
            </a:clrChange>
          </a:blip>
          <a:srcRect l="17407" t="15202" r="18000" b="14667"/>
          <a:stretch/>
        </p:blipFill>
        <p:spPr>
          <a:xfrm>
            <a:off x="8342934" y="1982760"/>
            <a:ext cx="1384300" cy="1503003"/>
          </a:xfrm>
          <a:prstGeom prst="rect">
            <a:avLst/>
          </a:prstGeom>
        </p:spPr>
      </p:pic>
      <p:pic>
        <p:nvPicPr>
          <p:cNvPr id="12" name="Picture 11">
            <a:extLst>
              <a:ext uri="{FF2B5EF4-FFF2-40B4-BE49-F238E27FC236}">
                <a16:creationId xmlns:a16="http://schemas.microsoft.com/office/drawing/2014/main" id="{A1CAE982-D6BE-5997-CAB6-AEBCFB29A747}"/>
              </a:ext>
            </a:extLst>
          </p:cNvPr>
          <p:cNvPicPr>
            <a:picLocks noChangeAspect="1"/>
          </p:cNvPicPr>
          <p:nvPr/>
        </p:nvPicPr>
        <p:blipFill>
          <a:blip r:embed="rId7">
            <a:clrChange>
              <a:clrFrom>
                <a:srgbClr val="F4F4F4"/>
              </a:clrFrom>
              <a:clrTo>
                <a:srgbClr val="F4F4F4">
                  <a:alpha val="0"/>
                </a:srgbClr>
              </a:clrTo>
            </a:clrChange>
          </a:blip>
          <a:srcRect l="16565" t="14425" r="12995" b="14727"/>
          <a:stretch/>
        </p:blipFill>
        <p:spPr>
          <a:xfrm flipH="1">
            <a:off x="3913478" y="5256076"/>
            <a:ext cx="1509601" cy="1518363"/>
          </a:xfrm>
          <a:prstGeom prst="rect">
            <a:avLst/>
          </a:prstGeom>
        </p:spPr>
      </p:pic>
      <p:pic>
        <p:nvPicPr>
          <p:cNvPr id="13" name="Picture 12">
            <a:extLst>
              <a:ext uri="{FF2B5EF4-FFF2-40B4-BE49-F238E27FC236}">
                <a16:creationId xmlns:a16="http://schemas.microsoft.com/office/drawing/2014/main" id="{67CB7055-C807-2482-CA2E-55D5DDF508F1}"/>
              </a:ext>
            </a:extLst>
          </p:cNvPr>
          <p:cNvPicPr>
            <a:picLocks noChangeAspect="1"/>
          </p:cNvPicPr>
          <p:nvPr/>
        </p:nvPicPr>
        <p:blipFill>
          <a:blip r:embed="rId8"/>
          <a:srcRect l="25704" r="23926"/>
          <a:stretch/>
        </p:blipFill>
        <p:spPr>
          <a:xfrm>
            <a:off x="3092761" y="4372827"/>
            <a:ext cx="520700" cy="1033743"/>
          </a:xfrm>
          <a:prstGeom prst="rect">
            <a:avLst/>
          </a:prstGeom>
        </p:spPr>
      </p:pic>
      <p:pic>
        <p:nvPicPr>
          <p:cNvPr id="14" name="Picture 13">
            <a:extLst>
              <a:ext uri="{FF2B5EF4-FFF2-40B4-BE49-F238E27FC236}">
                <a16:creationId xmlns:a16="http://schemas.microsoft.com/office/drawing/2014/main" id="{C0BDC75E-6270-F560-E272-06C54796FA25}"/>
              </a:ext>
            </a:extLst>
          </p:cNvPr>
          <p:cNvPicPr>
            <a:picLocks noChangeAspect="1"/>
          </p:cNvPicPr>
          <p:nvPr/>
        </p:nvPicPr>
        <p:blipFill>
          <a:blip r:embed="rId9"/>
          <a:srcRect l="5991" t="-1" b="6863"/>
          <a:stretch/>
        </p:blipFill>
        <p:spPr>
          <a:xfrm>
            <a:off x="5139823" y="2644043"/>
            <a:ext cx="1943100" cy="2058131"/>
          </a:xfrm>
          <a:prstGeom prst="rect">
            <a:avLst/>
          </a:prstGeom>
        </p:spPr>
      </p:pic>
      <p:cxnSp>
        <p:nvCxnSpPr>
          <p:cNvPr id="16" name="Connector: Elbow 15">
            <a:extLst>
              <a:ext uri="{FF2B5EF4-FFF2-40B4-BE49-F238E27FC236}">
                <a16:creationId xmlns:a16="http://schemas.microsoft.com/office/drawing/2014/main" id="{1D25E795-D060-FB3B-0AC5-D208FC0AAF97}"/>
              </a:ext>
            </a:extLst>
          </p:cNvPr>
          <p:cNvCxnSpPr>
            <a:cxnSpLocks/>
          </p:cNvCxnSpPr>
          <p:nvPr/>
        </p:nvCxnSpPr>
        <p:spPr>
          <a:xfrm rot="10800000">
            <a:off x="3302000" y="2396602"/>
            <a:ext cx="2127249" cy="1214704"/>
          </a:xfrm>
          <a:prstGeom prst="bentConnector3">
            <a:avLst/>
          </a:prstGeom>
          <a:ln w="57150" cap="rnd">
            <a:solidFill>
              <a:srgbClr val="FF0000">
                <a:alpha val="50000"/>
              </a:srgbClr>
            </a:solidFill>
          </a:ln>
          <a:effectLst>
            <a:outerShdw blurRad="177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AC03770A-A22C-4DC8-F53A-BD29AE1D05A4}"/>
              </a:ext>
            </a:extLst>
          </p:cNvPr>
          <p:cNvCxnSpPr>
            <a:cxnSpLocks/>
          </p:cNvCxnSpPr>
          <p:nvPr/>
        </p:nvCxnSpPr>
        <p:spPr>
          <a:xfrm rot="10800000">
            <a:off x="3301999" y="2684959"/>
            <a:ext cx="2127250" cy="1183271"/>
          </a:xfrm>
          <a:prstGeom prst="bentConnector3">
            <a:avLst>
              <a:gd name="adj1" fmla="val 62537"/>
            </a:avLst>
          </a:prstGeom>
          <a:ln w="57150" cap="rnd">
            <a:solidFill>
              <a:schemeClr val="accent1">
                <a:lumMod val="60000"/>
                <a:lumOff val="40000"/>
                <a:alpha val="50000"/>
              </a:schemeClr>
            </a:solidFill>
          </a:ln>
          <a:effectLst>
            <a:outerShdw blurRad="177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C5AF28D1-D751-2753-5AA9-5134CCEEB30B}"/>
              </a:ext>
            </a:extLst>
          </p:cNvPr>
          <p:cNvCxnSpPr>
            <a:cxnSpLocks/>
          </p:cNvCxnSpPr>
          <p:nvPr/>
        </p:nvCxnSpPr>
        <p:spPr>
          <a:xfrm flipV="1">
            <a:off x="6582512" y="2608953"/>
            <a:ext cx="2396388" cy="1014186"/>
          </a:xfrm>
          <a:prstGeom prst="bentConnector3">
            <a:avLst>
              <a:gd name="adj1" fmla="val 40461"/>
            </a:avLst>
          </a:prstGeom>
          <a:ln w="57150" cap="rnd">
            <a:solidFill>
              <a:srgbClr val="FF0000">
                <a:alpha val="50000"/>
              </a:srgbClr>
            </a:solidFill>
          </a:ln>
          <a:effectLst>
            <a:outerShdw blurRad="177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15D549A9-F37F-C4CD-BD0E-AC002BA30537}"/>
              </a:ext>
            </a:extLst>
          </p:cNvPr>
          <p:cNvCxnSpPr>
            <a:cxnSpLocks/>
          </p:cNvCxnSpPr>
          <p:nvPr/>
        </p:nvCxnSpPr>
        <p:spPr>
          <a:xfrm flipV="1">
            <a:off x="6582512" y="2838563"/>
            <a:ext cx="2396388" cy="1032018"/>
          </a:xfrm>
          <a:prstGeom prst="bentConnector3">
            <a:avLst>
              <a:gd name="adj1" fmla="val 50000"/>
            </a:avLst>
          </a:prstGeom>
          <a:ln w="57150" cap="rnd">
            <a:solidFill>
              <a:schemeClr val="accent1">
                <a:lumMod val="60000"/>
                <a:lumOff val="40000"/>
                <a:alpha val="50000"/>
              </a:schemeClr>
            </a:solidFill>
          </a:ln>
          <a:effectLst>
            <a:outerShdw blurRad="177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9A36A65E-83A3-B0DE-A40E-D9D5142834C8}"/>
              </a:ext>
            </a:extLst>
          </p:cNvPr>
          <p:cNvCxnSpPr>
            <a:cxnSpLocks/>
          </p:cNvCxnSpPr>
          <p:nvPr/>
        </p:nvCxnSpPr>
        <p:spPr>
          <a:xfrm rot="10800000" flipV="1">
            <a:off x="3547267" y="4176660"/>
            <a:ext cx="1930368" cy="379426"/>
          </a:xfrm>
          <a:prstGeom prst="bentConnector3">
            <a:avLst>
              <a:gd name="adj1" fmla="val 86185"/>
            </a:avLst>
          </a:prstGeom>
          <a:ln w="57150" cap="rnd">
            <a:solidFill>
              <a:srgbClr val="FF0000">
                <a:alpha val="50000"/>
              </a:srgbClr>
            </a:solidFill>
          </a:ln>
          <a:effectLst>
            <a:outerShdw blurRad="177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E7AC25D6-6B4D-57AF-EB13-9F53A5A46985}"/>
              </a:ext>
            </a:extLst>
          </p:cNvPr>
          <p:cNvCxnSpPr>
            <a:cxnSpLocks/>
          </p:cNvCxnSpPr>
          <p:nvPr/>
        </p:nvCxnSpPr>
        <p:spPr>
          <a:xfrm rot="10800000" flipV="1">
            <a:off x="3547268" y="4464127"/>
            <a:ext cx="1958439" cy="338878"/>
          </a:xfrm>
          <a:prstGeom prst="bentConnector3">
            <a:avLst>
              <a:gd name="adj1" fmla="val 73994"/>
            </a:avLst>
          </a:prstGeom>
          <a:ln w="57150" cap="rnd">
            <a:solidFill>
              <a:schemeClr val="accent1">
                <a:lumMod val="60000"/>
                <a:lumOff val="40000"/>
                <a:alpha val="50000"/>
              </a:schemeClr>
            </a:solidFill>
          </a:ln>
          <a:effectLst>
            <a:outerShdw blurRad="177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F0DBD0AA-C5E8-6884-B96C-DB25DB4BB293}"/>
              </a:ext>
            </a:extLst>
          </p:cNvPr>
          <p:cNvCxnSpPr>
            <a:cxnSpLocks/>
          </p:cNvCxnSpPr>
          <p:nvPr/>
        </p:nvCxnSpPr>
        <p:spPr>
          <a:xfrm rot="5400000">
            <a:off x="4914937" y="4593664"/>
            <a:ext cx="967265" cy="693704"/>
          </a:xfrm>
          <a:prstGeom prst="bentConnector3">
            <a:avLst>
              <a:gd name="adj1" fmla="val 50000"/>
            </a:avLst>
          </a:prstGeom>
          <a:ln w="57150" cap="rnd">
            <a:solidFill>
              <a:srgbClr val="FFC000">
                <a:alpha val="50000"/>
              </a:srgbClr>
            </a:solidFill>
          </a:ln>
          <a:effectLst>
            <a:outerShdw blurRad="177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A25BA0CB-DCA9-B80E-BC4D-2460DE2F238D}"/>
              </a:ext>
            </a:extLst>
          </p:cNvPr>
          <p:cNvCxnSpPr>
            <a:cxnSpLocks/>
            <a:endCxn id="12" idx="1"/>
          </p:cNvCxnSpPr>
          <p:nvPr/>
        </p:nvCxnSpPr>
        <p:spPr>
          <a:xfrm rot="5400000">
            <a:off x="4953753" y="4926209"/>
            <a:ext cx="1558376" cy="619723"/>
          </a:xfrm>
          <a:prstGeom prst="bentConnector2">
            <a:avLst/>
          </a:prstGeom>
          <a:ln w="57150" cap="rnd">
            <a:solidFill>
              <a:srgbClr val="FFC000">
                <a:alpha val="50000"/>
              </a:srgbClr>
            </a:solidFill>
          </a:ln>
          <a:effectLst>
            <a:outerShdw blurRad="177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87E96C31-71BD-B628-EDE7-7D8520F7E038}"/>
              </a:ext>
            </a:extLst>
          </p:cNvPr>
          <p:cNvSpPr txBox="1"/>
          <p:nvPr/>
        </p:nvSpPr>
        <p:spPr>
          <a:xfrm>
            <a:off x="1543021" y="4702174"/>
            <a:ext cx="1530175" cy="523220"/>
          </a:xfrm>
          <a:prstGeom prst="rect">
            <a:avLst/>
          </a:prstGeom>
          <a:noFill/>
        </p:spPr>
        <p:txBody>
          <a:bodyPr wrap="square" rtlCol="0">
            <a:spAutoFit/>
          </a:bodyPr>
          <a:lstStyle/>
          <a:p>
            <a:r>
              <a:rPr lang="en-US" sz="1400" b="1">
                <a:latin typeface="Segoe Script" panose="030B0504020000000003" pitchFamily="66" charset="0"/>
              </a:rPr>
              <a:t>Temperature Sensor</a:t>
            </a:r>
          </a:p>
        </p:txBody>
      </p:sp>
      <p:sp>
        <p:nvSpPr>
          <p:cNvPr id="48" name="TextBox 47">
            <a:extLst>
              <a:ext uri="{FF2B5EF4-FFF2-40B4-BE49-F238E27FC236}">
                <a16:creationId xmlns:a16="http://schemas.microsoft.com/office/drawing/2014/main" id="{644FA305-B6D6-3163-63DE-539D282B3182}"/>
              </a:ext>
            </a:extLst>
          </p:cNvPr>
          <p:cNvSpPr txBox="1"/>
          <p:nvPr/>
        </p:nvSpPr>
        <p:spPr>
          <a:xfrm>
            <a:off x="3293754" y="5585691"/>
            <a:ext cx="900531" cy="523220"/>
          </a:xfrm>
          <a:prstGeom prst="rect">
            <a:avLst/>
          </a:prstGeom>
          <a:noFill/>
        </p:spPr>
        <p:txBody>
          <a:bodyPr wrap="square" rtlCol="0">
            <a:spAutoFit/>
          </a:bodyPr>
          <a:lstStyle/>
          <a:p>
            <a:r>
              <a:rPr lang="en-US" sz="1400" b="1">
                <a:latin typeface="Segoe Script" panose="030B0504020000000003" pitchFamily="66" charset="0"/>
              </a:rPr>
              <a:t>Water </a:t>
            </a:r>
          </a:p>
          <a:p>
            <a:r>
              <a:rPr lang="en-US" sz="1400" b="1">
                <a:latin typeface="Segoe Script" panose="030B0504020000000003" pitchFamily="66" charset="0"/>
              </a:rPr>
              <a:t>Pumps</a:t>
            </a:r>
          </a:p>
        </p:txBody>
      </p:sp>
      <p:sp>
        <p:nvSpPr>
          <p:cNvPr id="49" name="TextBox 48">
            <a:extLst>
              <a:ext uri="{FF2B5EF4-FFF2-40B4-BE49-F238E27FC236}">
                <a16:creationId xmlns:a16="http://schemas.microsoft.com/office/drawing/2014/main" id="{9CCF8D0A-6E0E-DCD0-1B07-8A15AEFCB498}"/>
              </a:ext>
            </a:extLst>
          </p:cNvPr>
          <p:cNvSpPr txBox="1"/>
          <p:nvPr/>
        </p:nvSpPr>
        <p:spPr>
          <a:xfrm>
            <a:off x="7451328" y="5854101"/>
            <a:ext cx="2357578" cy="738664"/>
          </a:xfrm>
          <a:prstGeom prst="rect">
            <a:avLst/>
          </a:prstGeom>
          <a:noFill/>
        </p:spPr>
        <p:txBody>
          <a:bodyPr wrap="square" rtlCol="0">
            <a:spAutoFit/>
          </a:bodyPr>
          <a:lstStyle/>
          <a:p>
            <a:r>
              <a:rPr lang="en-US" sz="1400" b="1">
                <a:latin typeface="Segoe Script" panose="030B0504020000000003" pitchFamily="66" charset="0"/>
              </a:rPr>
              <a:t>Heat Exchangers (LCC’s Chillers, Cabin Coolers/Heaters)</a:t>
            </a:r>
          </a:p>
        </p:txBody>
      </p:sp>
      <p:sp>
        <p:nvSpPr>
          <p:cNvPr id="50" name="TextBox 49">
            <a:extLst>
              <a:ext uri="{FF2B5EF4-FFF2-40B4-BE49-F238E27FC236}">
                <a16:creationId xmlns:a16="http://schemas.microsoft.com/office/drawing/2014/main" id="{52B97B55-40D7-0129-A884-535EE50B2B49}"/>
              </a:ext>
            </a:extLst>
          </p:cNvPr>
          <p:cNvSpPr txBox="1"/>
          <p:nvPr/>
        </p:nvSpPr>
        <p:spPr>
          <a:xfrm>
            <a:off x="8118425" y="5272664"/>
            <a:ext cx="2357578" cy="307777"/>
          </a:xfrm>
          <a:prstGeom prst="rect">
            <a:avLst/>
          </a:prstGeom>
          <a:noFill/>
        </p:spPr>
        <p:txBody>
          <a:bodyPr wrap="square" rtlCol="0">
            <a:spAutoFit/>
          </a:bodyPr>
          <a:lstStyle/>
          <a:p>
            <a:r>
              <a:rPr lang="en-US" sz="1400" b="1">
                <a:latin typeface="Segoe Script" panose="030B0504020000000003" pitchFamily="66" charset="0"/>
              </a:rPr>
              <a:t>Power Drive Motors</a:t>
            </a:r>
          </a:p>
        </p:txBody>
      </p:sp>
      <p:sp>
        <p:nvSpPr>
          <p:cNvPr id="51" name="TextBox 50">
            <a:extLst>
              <a:ext uri="{FF2B5EF4-FFF2-40B4-BE49-F238E27FC236}">
                <a16:creationId xmlns:a16="http://schemas.microsoft.com/office/drawing/2014/main" id="{0C42149A-7290-E24C-CC32-A42D007C1CEB}"/>
              </a:ext>
            </a:extLst>
          </p:cNvPr>
          <p:cNvSpPr txBox="1"/>
          <p:nvPr/>
        </p:nvSpPr>
        <p:spPr>
          <a:xfrm>
            <a:off x="8145289" y="3385027"/>
            <a:ext cx="2357578" cy="307777"/>
          </a:xfrm>
          <a:prstGeom prst="rect">
            <a:avLst/>
          </a:prstGeom>
          <a:noFill/>
        </p:spPr>
        <p:txBody>
          <a:bodyPr wrap="square" rtlCol="0">
            <a:spAutoFit/>
          </a:bodyPr>
          <a:lstStyle/>
          <a:p>
            <a:r>
              <a:rPr lang="en-US" sz="1400" b="1">
                <a:latin typeface="Segoe Script" panose="030B0504020000000003" pitchFamily="66" charset="0"/>
              </a:rPr>
              <a:t>Power Electronics</a:t>
            </a:r>
          </a:p>
        </p:txBody>
      </p:sp>
      <p:sp>
        <p:nvSpPr>
          <p:cNvPr id="52" name="TextBox 51">
            <a:extLst>
              <a:ext uri="{FF2B5EF4-FFF2-40B4-BE49-F238E27FC236}">
                <a16:creationId xmlns:a16="http://schemas.microsoft.com/office/drawing/2014/main" id="{1167E7D3-CCF6-0A6D-5169-063DA057A3D5}"/>
              </a:ext>
            </a:extLst>
          </p:cNvPr>
          <p:cNvSpPr txBox="1"/>
          <p:nvPr/>
        </p:nvSpPr>
        <p:spPr>
          <a:xfrm>
            <a:off x="2220919" y="3721452"/>
            <a:ext cx="1137031" cy="307777"/>
          </a:xfrm>
          <a:prstGeom prst="rect">
            <a:avLst/>
          </a:prstGeom>
          <a:noFill/>
        </p:spPr>
        <p:txBody>
          <a:bodyPr wrap="square" rtlCol="0">
            <a:spAutoFit/>
          </a:bodyPr>
          <a:lstStyle/>
          <a:p>
            <a:r>
              <a:rPr lang="en-US" sz="1400" b="1">
                <a:latin typeface="Segoe Script" panose="030B0504020000000003" pitchFamily="66" charset="0"/>
              </a:rPr>
              <a:t>Radiator</a:t>
            </a:r>
          </a:p>
        </p:txBody>
      </p:sp>
      <p:sp>
        <p:nvSpPr>
          <p:cNvPr id="53" name="TextBox 52">
            <a:extLst>
              <a:ext uri="{FF2B5EF4-FFF2-40B4-BE49-F238E27FC236}">
                <a16:creationId xmlns:a16="http://schemas.microsoft.com/office/drawing/2014/main" id="{DDE9F0E8-B99F-35E2-C228-AA3E4ECAB568}"/>
              </a:ext>
            </a:extLst>
          </p:cNvPr>
          <p:cNvSpPr txBox="1"/>
          <p:nvPr/>
        </p:nvSpPr>
        <p:spPr>
          <a:xfrm>
            <a:off x="7401938" y="1206269"/>
            <a:ext cx="1137031" cy="307777"/>
          </a:xfrm>
          <a:prstGeom prst="rect">
            <a:avLst/>
          </a:prstGeom>
          <a:noFill/>
        </p:spPr>
        <p:txBody>
          <a:bodyPr wrap="square" rtlCol="0">
            <a:spAutoFit/>
          </a:bodyPr>
          <a:lstStyle/>
          <a:p>
            <a:r>
              <a:rPr lang="en-US" sz="1400" b="1">
                <a:latin typeface="Segoe Script" panose="030B0504020000000003" pitchFamily="66" charset="0"/>
              </a:rPr>
              <a:t>Battery</a:t>
            </a:r>
          </a:p>
        </p:txBody>
      </p:sp>
      <p:pic>
        <p:nvPicPr>
          <p:cNvPr id="54" name="Picture 53">
            <a:extLst>
              <a:ext uri="{FF2B5EF4-FFF2-40B4-BE49-F238E27FC236}">
                <a16:creationId xmlns:a16="http://schemas.microsoft.com/office/drawing/2014/main" id="{1A8F66BC-C6F8-6776-9019-D39EC7E64F4B}"/>
              </a:ext>
            </a:extLst>
          </p:cNvPr>
          <p:cNvPicPr>
            <a:picLocks noChangeAspect="1"/>
          </p:cNvPicPr>
          <p:nvPr/>
        </p:nvPicPr>
        <p:blipFill>
          <a:blip r:embed="rId10">
            <a:clrChange>
              <a:clrFrom>
                <a:srgbClr val="FFFFFF"/>
              </a:clrFrom>
              <a:clrTo>
                <a:srgbClr val="FFFFFF">
                  <a:alpha val="0"/>
                </a:srgbClr>
              </a:clrTo>
            </a:clrChange>
          </a:blip>
          <a:srcRect l="11071" t="13093" r="10227" b="13733"/>
          <a:stretch/>
        </p:blipFill>
        <p:spPr>
          <a:xfrm>
            <a:off x="4668278" y="1065687"/>
            <a:ext cx="1250946" cy="1163082"/>
          </a:xfrm>
          <a:prstGeom prst="rect">
            <a:avLst/>
          </a:prstGeom>
        </p:spPr>
      </p:pic>
      <p:sp>
        <p:nvSpPr>
          <p:cNvPr id="58" name="TextBox 57">
            <a:extLst>
              <a:ext uri="{FF2B5EF4-FFF2-40B4-BE49-F238E27FC236}">
                <a16:creationId xmlns:a16="http://schemas.microsoft.com/office/drawing/2014/main" id="{2659A9C4-D393-2092-0347-13939E762C5E}"/>
              </a:ext>
            </a:extLst>
          </p:cNvPr>
          <p:cNvSpPr txBox="1"/>
          <p:nvPr/>
        </p:nvSpPr>
        <p:spPr>
          <a:xfrm>
            <a:off x="3582888" y="1451430"/>
            <a:ext cx="1137031" cy="523220"/>
          </a:xfrm>
          <a:prstGeom prst="rect">
            <a:avLst/>
          </a:prstGeom>
          <a:noFill/>
        </p:spPr>
        <p:txBody>
          <a:bodyPr wrap="square" rtlCol="0">
            <a:spAutoFit/>
          </a:bodyPr>
          <a:lstStyle/>
          <a:p>
            <a:r>
              <a:rPr lang="en-US" sz="1400" b="1">
                <a:latin typeface="Segoe Script" panose="030B0504020000000003" pitchFamily="66" charset="0"/>
              </a:rPr>
              <a:t>Coolant Bottle</a:t>
            </a:r>
          </a:p>
        </p:txBody>
      </p:sp>
      <p:cxnSp>
        <p:nvCxnSpPr>
          <p:cNvPr id="59" name="Connector: Elbow 58">
            <a:extLst>
              <a:ext uri="{FF2B5EF4-FFF2-40B4-BE49-F238E27FC236}">
                <a16:creationId xmlns:a16="http://schemas.microsoft.com/office/drawing/2014/main" id="{E0385EB8-1795-46A4-5451-6A830852B65E}"/>
              </a:ext>
            </a:extLst>
          </p:cNvPr>
          <p:cNvCxnSpPr>
            <a:cxnSpLocks/>
            <a:endCxn id="54" idx="2"/>
          </p:cNvCxnSpPr>
          <p:nvPr/>
        </p:nvCxnSpPr>
        <p:spPr>
          <a:xfrm rot="16200000" flipV="1">
            <a:off x="4898317" y="2624204"/>
            <a:ext cx="1200231" cy="409361"/>
          </a:xfrm>
          <a:prstGeom prst="bentConnector3">
            <a:avLst>
              <a:gd name="adj1" fmla="val 50000"/>
            </a:avLst>
          </a:prstGeom>
          <a:ln w="57150" cap="rnd">
            <a:solidFill>
              <a:srgbClr val="FFC000">
                <a:alpha val="50000"/>
              </a:srgbClr>
            </a:solidFill>
          </a:ln>
          <a:effectLst>
            <a:outerShdw blurRad="177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6B26CE30-6BE4-BD2D-1EC8-0ADB505F171E}"/>
              </a:ext>
            </a:extLst>
          </p:cNvPr>
          <p:cNvCxnSpPr>
            <a:cxnSpLocks/>
          </p:cNvCxnSpPr>
          <p:nvPr/>
        </p:nvCxnSpPr>
        <p:spPr>
          <a:xfrm>
            <a:off x="6762753" y="4133561"/>
            <a:ext cx="1606933" cy="359377"/>
          </a:xfrm>
          <a:prstGeom prst="bentConnector3">
            <a:avLst>
              <a:gd name="adj1" fmla="val 71339"/>
            </a:avLst>
          </a:prstGeom>
          <a:ln w="57150" cap="rnd">
            <a:solidFill>
              <a:srgbClr val="FF0000">
                <a:alpha val="50000"/>
              </a:srgbClr>
            </a:solidFill>
          </a:ln>
          <a:effectLst>
            <a:outerShdw blurRad="177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2320914F-EBFB-4821-672F-D3E335B3A134}"/>
              </a:ext>
            </a:extLst>
          </p:cNvPr>
          <p:cNvCxnSpPr>
            <a:cxnSpLocks/>
          </p:cNvCxnSpPr>
          <p:nvPr/>
        </p:nvCxnSpPr>
        <p:spPr>
          <a:xfrm>
            <a:off x="6762753" y="4381003"/>
            <a:ext cx="1606933" cy="568612"/>
          </a:xfrm>
          <a:prstGeom prst="bentConnector3">
            <a:avLst>
              <a:gd name="adj1" fmla="val 50000"/>
            </a:avLst>
          </a:prstGeom>
          <a:ln w="57150" cap="rnd">
            <a:solidFill>
              <a:schemeClr val="accent1">
                <a:lumMod val="60000"/>
                <a:lumOff val="40000"/>
                <a:alpha val="50000"/>
              </a:schemeClr>
            </a:solidFill>
          </a:ln>
          <a:effectLst>
            <a:outerShdw blurRad="177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7" name="Connector: Elbow 66">
            <a:extLst>
              <a:ext uri="{FF2B5EF4-FFF2-40B4-BE49-F238E27FC236}">
                <a16:creationId xmlns:a16="http://schemas.microsoft.com/office/drawing/2014/main" id="{6A5F75F9-DB4B-4110-63AF-FC9093BAE481}"/>
              </a:ext>
            </a:extLst>
          </p:cNvPr>
          <p:cNvCxnSpPr>
            <a:cxnSpLocks/>
          </p:cNvCxnSpPr>
          <p:nvPr/>
        </p:nvCxnSpPr>
        <p:spPr>
          <a:xfrm rot="16200000" flipH="1">
            <a:off x="5435456" y="5186278"/>
            <a:ext cx="1877687" cy="196626"/>
          </a:xfrm>
          <a:prstGeom prst="bentConnector3">
            <a:avLst>
              <a:gd name="adj1" fmla="val 50000"/>
            </a:avLst>
          </a:prstGeom>
          <a:ln w="57150" cap="rnd">
            <a:solidFill>
              <a:srgbClr val="FF0000">
                <a:alpha val="50000"/>
              </a:srgbClr>
            </a:solidFill>
          </a:ln>
          <a:effectLst>
            <a:outerShdw blurRad="177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8" name="Connector: Elbow 67">
            <a:extLst>
              <a:ext uri="{FF2B5EF4-FFF2-40B4-BE49-F238E27FC236}">
                <a16:creationId xmlns:a16="http://schemas.microsoft.com/office/drawing/2014/main" id="{87A455B9-A1A9-5C37-E8A5-2171C87DDF6A}"/>
              </a:ext>
            </a:extLst>
          </p:cNvPr>
          <p:cNvCxnSpPr>
            <a:cxnSpLocks/>
          </p:cNvCxnSpPr>
          <p:nvPr/>
        </p:nvCxnSpPr>
        <p:spPr>
          <a:xfrm rot="16200000" flipH="1">
            <a:off x="6365149" y="4458597"/>
            <a:ext cx="941022" cy="687116"/>
          </a:xfrm>
          <a:prstGeom prst="bentConnector3">
            <a:avLst>
              <a:gd name="adj1" fmla="val 50000"/>
            </a:avLst>
          </a:prstGeom>
          <a:ln w="57150" cap="rnd">
            <a:solidFill>
              <a:schemeClr val="accent1">
                <a:lumMod val="60000"/>
                <a:lumOff val="40000"/>
                <a:alpha val="50000"/>
              </a:schemeClr>
            </a:solidFill>
          </a:ln>
          <a:effectLst>
            <a:outerShdw blurRad="177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E28E8D74-D1C5-97AB-5CED-6D04922AED2C}"/>
              </a:ext>
            </a:extLst>
          </p:cNvPr>
          <p:cNvCxnSpPr>
            <a:cxnSpLocks/>
          </p:cNvCxnSpPr>
          <p:nvPr/>
        </p:nvCxnSpPr>
        <p:spPr>
          <a:xfrm rot="5400000" flipH="1" flipV="1">
            <a:off x="5984521" y="2089342"/>
            <a:ext cx="1065690" cy="1008879"/>
          </a:xfrm>
          <a:prstGeom prst="bentConnector3">
            <a:avLst>
              <a:gd name="adj1" fmla="val 65492"/>
            </a:avLst>
          </a:prstGeom>
          <a:ln w="57150" cap="rnd">
            <a:solidFill>
              <a:srgbClr val="FF0000">
                <a:alpha val="50000"/>
              </a:srgbClr>
            </a:solidFill>
          </a:ln>
          <a:effectLst>
            <a:outerShdw blurRad="177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6" name="Connector: Elbow 75">
            <a:extLst>
              <a:ext uri="{FF2B5EF4-FFF2-40B4-BE49-F238E27FC236}">
                <a16:creationId xmlns:a16="http://schemas.microsoft.com/office/drawing/2014/main" id="{420188D7-88F0-CB32-ED47-DFA7F2A6662C}"/>
              </a:ext>
            </a:extLst>
          </p:cNvPr>
          <p:cNvCxnSpPr>
            <a:cxnSpLocks/>
          </p:cNvCxnSpPr>
          <p:nvPr/>
        </p:nvCxnSpPr>
        <p:spPr>
          <a:xfrm rot="5400000" flipH="1" flipV="1">
            <a:off x="6269423" y="2115479"/>
            <a:ext cx="1014421" cy="1007874"/>
          </a:xfrm>
          <a:prstGeom prst="bentConnector3">
            <a:avLst>
              <a:gd name="adj1" fmla="val 50000"/>
            </a:avLst>
          </a:prstGeom>
          <a:ln w="57150" cap="rnd">
            <a:solidFill>
              <a:schemeClr val="accent1">
                <a:lumMod val="60000"/>
                <a:lumOff val="40000"/>
                <a:alpha val="50000"/>
              </a:schemeClr>
            </a:solidFill>
          </a:ln>
          <a:effectLst>
            <a:outerShdw blurRad="177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30F1A7A5-E5DC-F723-A88B-74AF7FF3EDB1}"/>
              </a:ext>
            </a:extLst>
          </p:cNvPr>
          <p:cNvSpPr txBox="1"/>
          <p:nvPr/>
        </p:nvSpPr>
        <p:spPr>
          <a:xfrm>
            <a:off x="6587411" y="3231138"/>
            <a:ext cx="848421" cy="307777"/>
          </a:xfrm>
          <a:prstGeom prst="rect">
            <a:avLst/>
          </a:prstGeom>
          <a:noFill/>
        </p:spPr>
        <p:txBody>
          <a:bodyPr wrap="square" rtlCol="0">
            <a:spAutoFit/>
          </a:bodyPr>
          <a:lstStyle/>
          <a:p>
            <a:r>
              <a:rPr lang="en-US" sz="1400" b="1">
                <a:latin typeface="Segoe Script" panose="030B0504020000000003" pitchFamily="66" charset="0"/>
              </a:rPr>
              <a:t>Valve</a:t>
            </a:r>
          </a:p>
        </p:txBody>
      </p:sp>
      <p:sp>
        <p:nvSpPr>
          <p:cNvPr id="92" name="TextBox 91">
            <a:extLst>
              <a:ext uri="{FF2B5EF4-FFF2-40B4-BE49-F238E27FC236}">
                <a16:creationId xmlns:a16="http://schemas.microsoft.com/office/drawing/2014/main" id="{EF3AA48B-BF74-CD7A-F4F1-FE5E1F912B1E}"/>
              </a:ext>
            </a:extLst>
          </p:cNvPr>
          <p:cNvSpPr txBox="1"/>
          <p:nvPr/>
        </p:nvSpPr>
        <p:spPr>
          <a:xfrm>
            <a:off x="9557521" y="403588"/>
            <a:ext cx="2769624" cy="1477328"/>
          </a:xfrm>
          <a:prstGeom prst="rect">
            <a:avLst/>
          </a:prstGeom>
          <a:noFill/>
        </p:spPr>
        <p:txBody>
          <a:bodyPr wrap="square">
            <a:spAutoFit/>
          </a:bodyPr>
          <a:lstStyle/>
          <a:p>
            <a:r>
              <a:rPr lang="en-US" b="1"/>
              <a:t>Where to draw the boundaries of responsibility?  </a:t>
            </a:r>
          </a:p>
          <a:p>
            <a:r>
              <a:rPr lang="en-US" b="1"/>
              <a:t>Capability? </a:t>
            </a:r>
          </a:p>
          <a:p>
            <a:r>
              <a:rPr lang="en-US" b="1"/>
              <a:t>Cost feasibility?  </a:t>
            </a:r>
          </a:p>
        </p:txBody>
      </p:sp>
      <p:sp>
        <p:nvSpPr>
          <p:cNvPr id="95" name="Freeform: Shape 94">
            <a:extLst>
              <a:ext uri="{FF2B5EF4-FFF2-40B4-BE49-F238E27FC236}">
                <a16:creationId xmlns:a16="http://schemas.microsoft.com/office/drawing/2014/main" id="{7D9B2E29-8623-1962-C159-5D663D6F0174}"/>
              </a:ext>
            </a:extLst>
          </p:cNvPr>
          <p:cNvSpPr/>
          <p:nvPr/>
        </p:nvSpPr>
        <p:spPr>
          <a:xfrm>
            <a:off x="3087225" y="1124133"/>
            <a:ext cx="4455140" cy="5683444"/>
          </a:xfrm>
          <a:custGeom>
            <a:avLst/>
            <a:gdLst>
              <a:gd name="connsiteX0" fmla="*/ 2578100 w 4724400"/>
              <a:gd name="connsiteY0" fmla="*/ 0 h 5486400"/>
              <a:gd name="connsiteX1" fmla="*/ 0 w 4724400"/>
              <a:gd name="connsiteY1" fmla="*/ 3771900 h 5486400"/>
              <a:gd name="connsiteX2" fmla="*/ 1612900 w 4724400"/>
              <a:gd name="connsiteY2" fmla="*/ 5486400 h 5486400"/>
              <a:gd name="connsiteX3" fmla="*/ 4724400 w 4724400"/>
              <a:gd name="connsiteY3" fmla="*/ 3136900 h 5486400"/>
              <a:gd name="connsiteX4" fmla="*/ 2578100 w 4724400"/>
              <a:gd name="connsiteY4" fmla="*/ 0 h 5486400"/>
              <a:gd name="connsiteX0" fmla="*/ 2578100 w 4724400"/>
              <a:gd name="connsiteY0" fmla="*/ 25 h 5486425"/>
              <a:gd name="connsiteX1" fmla="*/ 0 w 4724400"/>
              <a:gd name="connsiteY1" fmla="*/ 3771925 h 5486425"/>
              <a:gd name="connsiteX2" fmla="*/ 1612900 w 4724400"/>
              <a:gd name="connsiteY2" fmla="*/ 5486425 h 5486425"/>
              <a:gd name="connsiteX3" fmla="*/ 4724400 w 4724400"/>
              <a:gd name="connsiteY3" fmla="*/ 3136925 h 5486425"/>
              <a:gd name="connsiteX4" fmla="*/ 2578100 w 4724400"/>
              <a:gd name="connsiteY4" fmla="*/ 25 h 5486425"/>
              <a:gd name="connsiteX0" fmla="*/ 2578100 w 4724400"/>
              <a:gd name="connsiteY0" fmla="*/ 421 h 5486821"/>
              <a:gd name="connsiteX1" fmla="*/ 0 w 4724400"/>
              <a:gd name="connsiteY1" fmla="*/ 3772321 h 5486821"/>
              <a:gd name="connsiteX2" fmla="*/ 1612900 w 4724400"/>
              <a:gd name="connsiteY2" fmla="*/ 5486821 h 5486821"/>
              <a:gd name="connsiteX3" fmla="*/ 4724400 w 4724400"/>
              <a:gd name="connsiteY3" fmla="*/ 3137321 h 5486821"/>
              <a:gd name="connsiteX4" fmla="*/ 2578100 w 4724400"/>
              <a:gd name="connsiteY4" fmla="*/ 421 h 5486821"/>
              <a:gd name="connsiteX0" fmla="*/ 2579409 w 4725709"/>
              <a:gd name="connsiteY0" fmla="*/ 527 h 5486927"/>
              <a:gd name="connsiteX1" fmla="*/ 1309 w 4725709"/>
              <a:gd name="connsiteY1" fmla="*/ 3772427 h 5486927"/>
              <a:gd name="connsiteX2" fmla="*/ 1614209 w 4725709"/>
              <a:gd name="connsiteY2" fmla="*/ 5486927 h 5486927"/>
              <a:gd name="connsiteX3" fmla="*/ 4725709 w 4725709"/>
              <a:gd name="connsiteY3" fmla="*/ 3137427 h 5486927"/>
              <a:gd name="connsiteX4" fmla="*/ 2579409 w 4725709"/>
              <a:gd name="connsiteY4" fmla="*/ 527 h 5486927"/>
              <a:gd name="connsiteX0" fmla="*/ 2579409 w 4725709"/>
              <a:gd name="connsiteY0" fmla="*/ 527 h 5486927"/>
              <a:gd name="connsiteX1" fmla="*/ 1309 w 4725709"/>
              <a:gd name="connsiteY1" fmla="*/ 3772427 h 5486927"/>
              <a:gd name="connsiteX2" fmla="*/ 1614209 w 4725709"/>
              <a:gd name="connsiteY2" fmla="*/ 5486927 h 5486927"/>
              <a:gd name="connsiteX3" fmla="*/ 4725709 w 4725709"/>
              <a:gd name="connsiteY3" fmla="*/ 3137427 h 5486927"/>
              <a:gd name="connsiteX4" fmla="*/ 2579409 w 4725709"/>
              <a:gd name="connsiteY4" fmla="*/ 527 h 5486927"/>
              <a:gd name="connsiteX0" fmla="*/ 2579409 w 4725709"/>
              <a:gd name="connsiteY0" fmla="*/ 527 h 5487553"/>
              <a:gd name="connsiteX1" fmla="*/ 1309 w 4725709"/>
              <a:gd name="connsiteY1" fmla="*/ 3772427 h 5487553"/>
              <a:gd name="connsiteX2" fmla="*/ 1614209 w 4725709"/>
              <a:gd name="connsiteY2" fmla="*/ 5486927 h 5487553"/>
              <a:gd name="connsiteX3" fmla="*/ 4725709 w 4725709"/>
              <a:gd name="connsiteY3" fmla="*/ 3137427 h 5487553"/>
              <a:gd name="connsiteX4" fmla="*/ 2579409 w 4725709"/>
              <a:gd name="connsiteY4" fmla="*/ 527 h 5487553"/>
              <a:gd name="connsiteX0" fmla="*/ 2579409 w 4725709"/>
              <a:gd name="connsiteY0" fmla="*/ 527 h 5487553"/>
              <a:gd name="connsiteX1" fmla="*/ 1309 w 4725709"/>
              <a:gd name="connsiteY1" fmla="*/ 3772427 h 5487553"/>
              <a:gd name="connsiteX2" fmla="*/ 1614209 w 4725709"/>
              <a:gd name="connsiteY2" fmla="*/ 5486927 h 5487553"/>
              <a:gd name="connsiteX3" fmla="*/ 4725709 w 4725709"/>
              <a:gd name="connsiteY3" fmla="*/ 3137427 h 5487553"/>
              <a:gd name="connsiteX4" fmla="*/ 2579409 w 4725709"/>
              <a:gd name="connsiteY4" fmla="*/ 527 h 5487553"/>
              <a:gd name="connsiteX0" fmla="*/ 2579409 w 4560609"/>
              <a:gd name="connsiteY0" fmla="*/ 527 h 5487553"/>
              <a:gd name="connsiteX1" fmla="*/ 1309 w 4560609"/>
              <a:gd name="connsiteY1" fmla="*/ 3772427 h 5487553"/>
              <a:gd name="connsiteX2" fmla="*/ 1614209 w 4560609"/>
              <a:gd name="connsiteY2" fmla="*/ 5486927 h 5487553"/>
              <a:gd name="connsiteX3" fmla="*/ 4560609 w 4560609"/>
              <a:gd name="connsiteY3" fmla="*/ 2921527 h 5487553"/>
              <a:gd name="connsiteX4" fmla="*/ 2579409 w 4560609"/>
              <a:gd name="connsiteY4" fmla="*/ 527 h 5487553"/>
              <a:gd name="connsiteX0" fmla="*/ 2579409 w 4566973"/>
              <a:gd name="connsiteY0" fmla="*/ 527 h 5487553"/>
              <a:gd name="connsiteX1" fmla="*/ 1309 w 4566973"/>
              <a:gd name="connsiteY1" fmla="*/ 3772427 h 5487553"/>
              <a:gd name="connsiteX2" fmla="*/ 1614209 w 4566973"/>
              <a:gd name="connsiteY2" fmla="*/ 5486927 h 5487553"/>
              <a:gd name="connsiteX3" fmla="*/ 4560609 w 4566973"/>
              <a:gd name="connsiteY3" fmla="*/ 2921527 h 5487553"/>
              <a:gd name="connsiteX4" fmla="*/ 2579409 w 4566973"/>
              <a:gd name="connsiteY4" fmla="*/ 527 h 5487553"/>
              <a:gd name="connsiteX0" fmla="*/ 2579409 w 4301475"/>
              <a:gd name="connsiteY0" fmla="*/ 527 h 5487553"/>
              <a:gd name="connsiteX1" fmla="*/ 1309 w 4301475"/>
              <a:gd name="connsiteY1" fmla="*/ 3772427 h 5487553"/>
              <a:gd name="connsiteX2" fmla="*/ 1614209 w 4301475"/>
              <a:gd name="connsiteY2" fmla="*/ 5486927 h 5487553"/>
              <a:gd name="connsiteX3" fmla="*/ 4293909 w 4301475"/>
              <a:gd name="connsiteY3" fmla="*/ 2731027 h 5487553"/>
              <a:gd name="connsiteX4" fmla="*/ 2579409 w 4301475"/>
              <a:gd name="connsiteY4" fmla="*/ 527 h 5487553"/>
              <a:gd name="connsiteX0" fmla="*/ 2579409 w 4301475"/>
              <a:gd name="connsiteY0" fmla="*/ 527 h 5487553"/>
              <a:gd name="connsiteX1" fmla="*/ 1309 w 4301475"/>
              <a:gd name="connsiteY1" fmla="*/ 3772427 h 5487553"/>
              <a:gd name="connsiteX2" fmla="*/ 1614209 w 4301475"/>
              <a:gd name="connsiteY2" fmla="*/ 5486927 h 5487553"/>
              <a:gd name="connsiteX3" fmla="*/ 4293909 w 4301475"/>
              <a:gd name="connsiteY3" fmla="*/ 2731027 h 5487553"/>
              <a:gd name="connsiteX4" fmla="*/ 2579409 w 4301475"/>
              <a:gd name="connsiteY4" fmla="*/ 527 h 5487553"/>
              <a:gd name="connsiteX0" fmla="*/ 2613397 w 4335463"/>
              <a:gd name="connsiteY0" fmla="*/ 8207 h 5495233"/>
              <a:gd name="connsiteX1" fmla="*/ 1076698 w 4335463"/>
              <a:gd name="connsiteY1" fmla="*/ 2281508 h 5495233"/>
              <a:gd name="connsiteX2" fmla="*/ 35297 w 4335463"/>
              <a:gd name="connsiteY2" fmla="*/ 3780107 h 5495233"/>
              <a:gd name="connsiteX3" fmla="*/ 1648197 w 4335463"/>
              <a:gd name="connsiteY3" fmla="*/ 5494607 h 5495233"/>
              <a:gd name="connsiteX4" fmla="*/ 4327897 w 4335463"/>
              <a:gd name="connsiteY4" fmla="*/ 2738707 h 5495233"/>
              <a:gd name="connsiteX5" fmla="*/ 2613397 w 4335463"/>
              <a:gd name="connsiteY5" fmla="*/ 8207 h 5495233"/>
              <a:gd name="connsiteX0" fmla="*/ 2613397 w 4335463"/>
              <a:gd name="connsiteY0" fmla="*/ 20001 h 5507027"/>
              <a:gd name="connsiteX1" fmla="*/ 1076698 w 4335463"/>
              <a:gd name="connsiteY1" fmla="*/ 2293302 h 5507027"/>
              <a:gd name="connsiteX2" fmla="*/ 35297 w 4335463"/>
              <a:gd name="connsiteY2" fmla="*/ 3791901 h 5507027"/>
              <a:gd name="connsiteX3" fmla="*/ 1648197 w 4335463"/>
              <a:gd name="connsiteY3" fmla="*/ 5506401 h 5507027"/>
              <a:gd name="connsiteX4" fmla="*/ 4327897 w 4335463"/>
              <a:gd name="connsiteY4" fmla="*/ 2750501 h 5507027"/>
              <a:gd name="connsiteX5" fmla="*/ 2613397 w 4335463"/>
              <a:gd name="connsiteY5" fmla="*/ 20001 h 5507027"/>
              <a:gd name="connsiteX0" fmla="*/ 2608764 w 4330830"/>
              <a:gd name="connsiteY0" fmla="*/ 16901 h 5503927"/>
              <a:gd name="connsiteX1" fmla="*/ 1224465 w 4330830"/>
              <a:gd name="connsiteY1" fmla="*/ 2442602 h 5503927"/>
              <a:gd name="connsiteX2" fmla="*/ 30664 w 4330830"/>
              <a:gd name="connsiteY2" fmla="*/ 3788801 h 5503927"/>
              <a:gd name="connsiteX3" fmla="*/ 1643564 w 4330830"/>
              <a:gd name="connsiteY3" fmla="*/ 5503301 h 5503927"/>
              <a:gd name="connsiteX4" fmla="*/ 4323264 w 4330830"/>
              <a:gd name="connsiteY4" fmla="*/ 2747401 h 5503927"/>
              <a:gd name="connsiteX5" fmla="*/ 2608764 w 4330830"/>
              <a:gd name="connsiteY5" fmla="*/ 16901 h 5503927"/>
              <a:gd name="connsiteX0" fmla="*/ 2578100 w 4300166"/>
              <a:gd name="connsiteY0" fmla="*/ 16901 h 5503927"/>
              <a:gd name="connsiteX1" fmla="*/ 1193801 w 4300166"/>
              <a:gd name="connsiteY1" fmla="*/ 2442602 h 5503927"/>
              <a:gd name="connsiteX2" fmla="*/ 0 w 4300166"/>
              <a:gd name="connsiteY2" fmla="*/ 3788801 h 5503927"/>
              <a:gd name="connsiteX3" fmla="*/ 1612900 w 4300166"/>
              <a:gd name="connsiteY3" fmla="*/ 5503301 h 5503927"/>
              <a:gd name="connsiteX4" fmla="*/ 4292600 w 4300166"/>
              <a:gd name="connsiteY4" fmla="*/ 2747401 h 5503927"/>
              <a:gd name="connsiteX5" fmla="*/ 2578100 w 4300166"/>
              <a:gd name="connsiteY5" fmla="*/ 16901 h 5503927"/>
              <a:gd name="connsiteX0" fmla="*/ 2247900 w 4300166"/>
              <a:gd name="connsiteY0" fmla="*/ 16262 h 5541388"/>
              <a:gd name="connsiteX1" fmla="*/ 1193801 w 4300166"/>
              <a:gd name="connsiteY1" fmla="*/ 2480063 h 5541388"/>
              <a:gd name="connsiteX2" fmla="*/ 0 w 4300166"/>
              <a:gd name="connsiteY2" fmla="*/ 3826262 h 5541388"/>
              <a:gd name="connsiteX3" fmla="*/ 1612900 w 4300166"/>
              <a:gd name="connsiteY3" fmla="*/ 5540762 h 5541388"/>
              <a:gd name="connsiteX4" fmla="*/ 4292600 w 4300166"/>
              <a:gd name="connsiteY4" fmla="*/ 2784862 h 5541388"/>
              <a:gd name="connsiteX5" fmla="*/ 2247900 w 4300166"/>
              <a:gd name="connsiteY5" fmla="*/ 16262 h 5541388"/>
              <a:gd name="connsiteX0" fmla="*/ 2247900 w 4300166"/>
              <a:gd name="connsiteY0" fmla="*/ 16262 h 5541388"/>
              <a:gd name="connsiteX1" fmla="*/ 1193801 w 4300166"/>
              <a:gd name="connsiteY1" fmla="*/ 2480063 h 5541388"/>
              <a:gd name="connsiteX2" fmla="*/ 0 w 4300166"/>
              <a:gd name="connsiteY2" fmla="*/ 3826262 h 5541388"/>
              <a:gd name="connsiteX3" fmla="*/ 1612900 w 4300166"/>
              <a:gd name="connsiteY3" fmla="*/ 5540762 h 5541388"/>
              <a:gd name="connsiteX4" fmla="*/ 4292600 w 4300166"/>
              <a:gd name="connsiteY4" fmla="*/ 2784862 h 5541388"/>
              <a:gd name="connsiteX5" fmla="*/ 2247900 w 4300166"/>
              <a:gd name="connsiteY5" fmla="*/ 16262 h 5541388"/>
              <a:gd name="connsiteX0" fmla="*/ 2247900 w 4300166"/>
              <a:gd name="connsiteY0" fmla="*/ 5838 h 5530964"/>
              <a:gd name="connsiteX1" fmla="*/ 1193801 w 4300166"/>
              <a:gd name="connsiteY1" fmla="*/ 2469639 h 5530964"/>
              <a:gd name="connsiteX2" fmla="*/ 0 w 4300166"/>
              <a:gd name="connsiteY2" fmla="*/ 3815838 h 5530964"/>
              <a:gd name="connsiteX3" fmla="*/ 1612900 w 4300166"/>
              <a:gd name="connsiteY3" fmla="*/ 5530338 h 5530964"/>
              <a:gd name="connsiteX4" fmla="*/ 4292600 w 4300166"/>
              <a:gd name="connsiteY4" fmla="*/ 2774438 h 5530964"/>
              <a:gd name="connsiteX5" fmla="*/ 2247900 w 4300166"/>
              <a:gd name="connsiteY5" fmla="*/ 5838 h 5530964"/>
              <a:gd name="connsiteX0" fmla="*/ 2247900 w 4320417"/>
              <a:gd name="connsiteY0" fmla="*/ 5838 h 5544380"/>
              <a:gd name="connsiteX1" fmla="*/ 1193801 w 4320417"/>
              <a:gd name="connsiteY1" fmla="*/ 2469639 h 5544380"/>
              <a:gd name="connsiteX2" fmla="*/ 0 w 4320417"/>
              <a:gd name="connsiteY2" fmla="*/ 3815838 h 5544380"/>
              <a:gd name="connsiteX3" fmla="*/ 1612900 w 4320417"/>
              <a:gd name="connsiteY3" fmla="*/ 5530338 h 5544380"/>
              <a:gd name="connsiteX4" fmla="*/ 3238500 w 4320417"/>
              <a:gd name="connsiteY4" fmla="*/ 4273039 h 5544380"/>
              <a:gd name="connsiteX5" fmla="*/ 4292600 w 4320417"/>
              <a:gd name="connsiteY5" fmla="*/ 2774438 h 5544380"/>
              <a:gd name="connsiteX6" fmla="*/ 2247900 w 4320417"/>
              <a:gd name="connsiteY6" fmla="*/ 5838 h 5544380"/>
              <a:gd name="connsiteX0" fmla="*/ 2247900 w 4320417"/>
              <a:gd name="connsiteY0" fmla="*/ 5838 h 5695005"/>
              <a:gd name="connsiteX1" fmla="*/ 1193801 w 4320417"/>
              <a:gd name="connsiteY1" fmla="*/ 2469639 h 5695005"/>
              <a:gd name="connsiteX2" fmla="*/ 0 w 4320417"/>
              <a:gd name="connsiteY2" fmla="*/ 3815838 h 5695005"/>
              <a:gd name="connsiteX3" fmla="*/ 1587500 w 4320417"/>
              <a:gd name="connsiteY3" fmla="*/ 5682738 h 5695005"/>
              <a:gd name="connsiteX4" fmla="*/ 3238500 w 4320417"/>
              <a:gd name="connsiteY4" fmla="*/ 4273039 h 5695005"/>
              <a:gd name="connsiteX5" fmla="*/ 4292600 w 4320417"/>
              <a:gd name="connsiteY5" fmla="*/ 2774438 h 5695005"/>
              <a:gd name="connsiteX6" fmla="*/ 2247900 w 4320417"/>
              <a:gd name="connsiteY6" fmla="*/ 5838 h 5695005"/>
              <a:gd name="connsiteX0" fmla="*/ 2247900 w 4320417"/>
              <a:gd name="connsiteY0" fmla="*/ 5838 h 5683262"/>
              <a:gd name="connsiteX1" fmla="*/ 1193801 w 4320417"/>
              <a:gd name="connsiteY1" fmla="*/ 2469639 h 5683262"/>
              <a:gd name="connsiteX2" fmla="*/ 0 w 4320417"/>
              <a:gd name="connsiteY2" fmla="*/ 3815838 h 5683262"/>
              <a:gd name="connsiteX3" fmla="*/ 1587500 w 4320417"/>
              <a:gd name="connsiteY3" fmla="*/ 5682738 h 5683262"/>
              <a:gd name="connsiteX4" fmla="*/ 3238500 w 4320417"/>
              <a:gd name="connsiteY4" fmla="*/ 4273039 h 5683262"/>
              <a:gd name="connsiteX5" fmla="*/ 4292600 w 4320417"/>
              <a:gd name="connsiteY5" fmla="*/ 2774438 h 5683262"/>
              <a:gd name="connsiteX6" fmla="*/ 2247900 w 4320417"/>
              <a:gd name="connsiteY6" fmla="*/ 5838 h 5683262"/>
              <a:gd name="connsiteX0" fmla="*/ 2171700 w 4244217"/>
              <a:gd name="connsiteY0" fmla="*/ 5838 h 5683262"/>
              <a:gd name="connsiteX1" fmla="*/ 1117601 w 4244217"/>
              <a:gd name="connsiteY1" fmla="*/ 2469639 h 5683262"/>
              <a:gd name="connsiteX2" fmla="*/ 0 w 4244217"/>
              <a:gd name="connsiteY2" fmla="*/ 3815838 h 5683262"/>
              <a:gd name="connsiteX3" fmla="*/ 1511300 w 4244217"/>
              <a:gd name="connsiteY3" fmla="*/ 5682738 h 5683262"/>
              <a:gd name="connsiteX4" fmla="*/ 3162300 w 4244217"/>
              <a:gd name="connsiteY4" fmla="*/ 4273039 h 5683262"/>
              <a:gd name="connsiteX5" fmla="*/ 4216400 w 4244217"/>
              <a:gd name="connsiteY5" fmla="*/ 2774438 h 5683262"/>
              <a:gd name="connsiteX6" fmla="*/ 2171700 w 4244217"/>
              <a:gd name="connsiteY6" fmla="*/ 5838 h 5683262"/>
              <a:gd name="connsiteX0" fmla="*/ 2171870 w 4244387"/>
              <a:gd name="connsiteY0" fmla="*/ 5838 h 5683262"/>
              <a:gd name="connsiteX1" fmla="*/ 1117771 w 4244387"/>
              <a:gd name="connsiteY1" fmla="*/ 2469639 h 5683262"/>
              <a:gd name="connsiteX2" fmla="*/ 170 w 4244387"/>
              <a:gd name="connsiteY2" fmla="*/ 3815838 h 5683262"/>
              <a:gd name="connsiteX3" fmla="*/ 1511470 w 4244387"/>
              <a:gd name="connsiteY3" fmla="*/ 5682738 h 5683262"/>
              <a:gd name="connsiteX4" fmla="*/ 3162470 w 4244387"/>
              <a:gd name="connsiteY4" fmla="*/ 4273039 h 5683262"/>
              <a:gd name="connsiteX5" fmla="*/ 4216570 w 4244387"/>
              <a:gd name="connsiteY5" fmla="*/ 2774438 h 5683262"/>
              <a:gd name="connsiteX6" fmla="*/ 2171870 w 4244387"/>
              <a:gd name="connsiteY6" fmla="*/ 5838 h 5683262"/>
              <a:gd name="connsiteX0" fmla="*/ 2171870 w 4244387"/>
              <a:gd name="connsiteY0" fmla="*/ 5838 h 5683444"/>
              <a:gd name="connsiteX1" fmla="*/ 1117771 w 4244387"/>
              <a:gd name="connsiteY1" fmla="*/ 2469639 h 5683444"/>
              <a:gd name="connsiteX2" fmla="*/ 170 w 4244387"/>
              <a:gd name="connsiteY2" fmla="*/ 3815838 h 5683444"/>
              <a:gd name="connsiteX3" fmla="*/ 1511470 w 4244387"/>
              <a:gd name="connsiteY3" fmla="*/ 5682738 h 5683444"/>
              <a:gd name="connsiteX4" fmla="*/ 3162470 w 4244387"/>
              <a:gd name="connsiteY4" fmla="*/ 4273039 h 5683444"/>
              <a:gd name="connsiteX5" fmla="*/ 4216570 w 4244387"/>
              <a:gd name="connsiteY5" fmla="*/ 2774438 h 5683444"/>
              <a:gd name="connsiteX6" fmla="*/ 2171870 w 4244387"/>
              <a:gd name="connsiteY6" fmla="*/ 5838 h 5683444"/>
              <a:gd name="connsiteX0" fmla="*/ 2171870 w 4455140"/>
              <a:gd name="connsiteY0" fmla="*/ 5838 h 5683444"/>
              <a:gd name="connsiteX1" fmla="*/ 1117771 w 4455140"/>
              <a:gd name="connsiteY1" fmla="*/ 2469639 h 5683444"/>
              <a:gd name="connsiteX2" fmla="*/ 170 w 4455140"/>
              <a:gd name="connsiteY2" fmla="*/ 3815838 h 5683444"/>
              <a:gd name="connsiteX3" fmla="*/ 1511470 w 4455140"/>
              <a:gd name="connsiteY3" fmla="*/ 5682738 h 5683444"/>
              <a:gd name="connsiteX4" fmla="*/ 3162470 w 4455140"/>
              <a:gd name="connsiteY4" fmla="*/ 4273039 h 5683444"/>
              <a:gd name="connsiteX5" fmla="*/ 4432470 w 4455140"/>
              <a:gd name="connsiteY5" fmla="*/ 2482338 h 5683444"/>
              <a:gd name="connsiteX6" fmla="*/ 2171870 w 4455140"/>
              <a:gd name="connsiteY6" fmla="*/ 5838 h 568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140" h="5683444">
                <a:moveTo>
                  <a:pt x="2171870" y="5838"/>
                </a:moveTo>
                <a:cubicBezTo>
                  <a:pt x="1420454" y="-74595"/>
                  <a:pt x="1496654" y="672589"/>
                  <a:pt x="1117771" y="2469639"/>
                </a:cubicBezTo>
                <a:cubicBezTo>
                  <a:pt x="688088" y="3098289"/>
                  <a:pt x="-12530" y="3187188"/>
                  <a:pt x="170" y="3815838"/>
                </a:cubicBezTo>
                <a:cubicBezTo>
                  <a:pt x="42503" y="5047738"/>
                  <a:pt x="503937" y="5708138"/>
                  <a:pt x="1511470" y="5682738"/>
                </a:cubicBezTo>
                <a:cubicBezTo>
                  <a:pt x="2275587" y="5657338"/>
                  <a:pt x="2715853" y="4732356"/>
                  <a:pt x="3162470" y="4273039"/>
                </a:cubicBezTo>
                <a:cubicBezTo>
                  <a:pt x="3609087" y="3813722"/>
                  <a:pt x="4618737" y="3257038"/>
                  <a:pt x="4432470" y="2482338"/>
                </a:cubicBezTo>
                <a:cubicBezTo>
                  <a:pt x="3996437" y="1030305"/>
                  <a:pt x="3230203" y="175171"/>
                  <a:pt x="2171870" y="5838"/>
                </a:cubicBezTo>
                <a:close/>
              </a:path>
            </a:pathLst>
          </a:custGeom>
          <a:solidFill>
            <a:schemeClr val="accent1">
              <a:alpha val="12000"/>
            </a:schemeClr>
          </a:solidFill>
          <a:ln w="25400">
            <a:prstDash val="dashDot"/>
            <a:extLst>
              <a:ext uri="{C807C97D-BFC1-408E-A445-0C87EB9F89A2}">
                <ask:lineSketchStyleProps xmlns:ask="http://schemas.microsoft.com/office/drawing/2018/sketchyshapes" sd="1219033472">
                  <a:custGeom>
                    <a:avLst/>
                    <a:gdLst>
                      <a:gd name="connsiteX0" fmla="*/ 2171870 w 4244387"/>
                      <a:gd name="connsiteY0" fmla="*/ 5838 h 5683444"/>
                      <a:gd name="connsiteX1" fmla="*/ 1117771 w 4244387"/>
                      <a:gd name="connsiteY1" fmla="*/ 2469639 h 5683444"/>
                      <a:gd name="connsiteX2" fmla="*/ 170 w 4244387"/>
                      <a:gd name="connsiteY2" fmla="*/ 3815838 h 5683444"/>
                      <a:gd name="connsiteX3" fmla="*/ 1511470 w 4244387"/>
                      <a:gd name="connsiteY3" fmla="*/ 5682738 h 5683444"/>
                      <a:gd name="connsiteX4" fmla="*/ 3162470 w 4244387"/>
                      <a:gd name="connsiteY4" fmla="*/ 4273039 h 5683444"/>
                      <a:gd name="connsiteX5" fmla="*/ 4216570 w 4244387"/>
                      <a:gd name="connsiteY5" fmla="*/ 2774438 h 5683444"/>
                      <a:gd name="connsiteX6" fmla="*/ 2171870 w 4244387"/>
                      <a:gd name="connsiteY6" fmla="*/ 5838 h 568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4387" h="5683444" fill="none" extrusionOk="0">
                        <a:moveTo>
                          <a:pt x="2171870" y="5838"/>
                        </a:moveTo>
                        <a:cubicBezTo>
                          <a:pt x="1412689" y="-148648"/>
                          <a:pt x="1482632" y="692076"/>
                          <a:pt x="1117771" y="2469639"/>
                        </a:cubicBezTo>
                        <a:cubicBezTo>
                          <a:pt x="777596" y="3148399"/>
                          <a:pt x="108423" y="3216270"/>
                          <a:pt x="170" y="3815838"/>
                        </a:cubicBezTo>
                        <a:cubicBezTo>
                          <a:pt x="-115171" y="5022235"/>
                          <a:pt x="616062" y="5799836"/>
                          <a:pt x="1511470" y="5682738"/>
                        </a:cubicBezTo>
                        <a:cubicBezTo>
                          <a:pt x="2315990" y="5717482"/>
                          <a:pt x="2721978" y="4795789"/>
                          <a:pt x="3162470" y="4273039"/>
                        </a:cubicBezTo>
                        <a:cubicBezTo>
                          <a:pt x="3633797" y="3851784"/>
                          <a:pt x="4413400" y="3562077"/>
                          <a:pt x="4216570" y="2774438"/>
                        </a:cubicBezTo>
                        <a:cubicBezTo>
                          <a:pt x="3932834" y="1189061"/>
                          <a:pt x="3244609" y="107409"/>
                          <a:pt x="2171870" y="5838"/>
                        </a:cubicBezTo>
                        <a:close/>
                      </a:path>
                      <a:path w="4244387" h="5683444" stroke="0" extrusionOk="0">
                        <a:moveTo>
                          <a:pt x="2171870" y="5838"/>
                        </a:moveTo>
                        <a:cubicBezTo>
                          <a:pt x="1362942" y="-110070"/>
                          <a:pt x="1413064" y="703962"/>
                          <a:pt x="1117771" y="2469639"/>
                        </a:cubicBezTo>
                        <a:cubicBezTo>
                          <a:pt x="722480" y="3105529"/>
                          <a:pt x="-77442" y="3189252"/>
                          <a:pt x="170" y="3815838"/>
                        </a:cubicBezTo>
                        <a:cubicBezTo>
                          <a:pt x="-52696" y="5140705"/>
                          <a:pt x="480096" y="5839916"/>
                          <a:pt x="1511470" y="5682738"/>
                        </a:cubicBezTo>
                        <a:cubicBezTo>
                          <a:pt x="2172366" y="5600863"/>
                          <a:pt x="2818830" y="4781559"/>
                          <a:pt x="3162470" y="4273039"/>
                        </a:cubicBezTo>
                        <a:cubicBezTo>
                          <a:pt x="3657915" y="3819514"/>
                          <a:pt x="4435728" y="3481448"/>
                          <a:pt x="4216570" y="2774438"/>
                        </a:cubicBezTo>
                        <a:cubicBezTo>
                          <a:pt x="3698934" y="1309909"/>
                          <a:pt x="3163416" y="238051"/>
                          <a:pt x="2171870" y="5838"/>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a:extLst>
              <a:ext uri="{FF2B5EF4-FFF2-40B4-BE49-F238E27FC236}">
                <a16:creationId xmlns:a16="http://schemas.microsoft.com/office/drawing/2014/main" id="{94680CAC-C18B-957D-53A7-605B4068E8AB}"/>
              </a:ext>
            </a:extLst>
          </p:cNvPr>
          <p:cNvSpPr txBox="1"/>
          <p:nvPr/>
        </p:nvSpPr>
        <p:spPr>
          <a:xfrm>
            <a:off x="5575723" y="5366507"/>
            <a:ext cx="324612" cy="461665"/>
          </a:xfrm>
          <a:prstGeom prst="rect">
            <a:avLst/>
          </a:prstGeom>
          <a:noFill/>
        </p:spPr>
        <p:txBody>
          <a:bodyPr wrap="square" rtlCol="0">
            <a:spAutoFit/>
          </a:bodyPr>
          <a:lstStyle/>
          <a:p>
            <a:r>
              <a:rPr lang="en-US" sz="2400" b="1">
                <a:latin typeface="Dutch801 Rm BT" panose="02020603060505020304" pitchFamily="18" charset="0"/>
              </a:rPr>
              <a:t>?</a:t>
            </a:r>
          </a:p>
        </p:txBody>
      </p:sp>
      <p:sp>
        <p:nvSpPr>
          <p:cNvPr id="101" name="TextBox 100">
            <a:extLst>
              <a:ext uri="{FF2B5EF4-FFF2-40B4-BE49-F238E27FC236}">
                <a16:creationId xmlns:a16="http://schemas.microsoft.com/office/drawing/2014/main" id="{BA907097-F639-A264-D666-500E53BFD970}"/>
              </a:ext>
            </a:extLst>
          </p:cNvPr>
          <p:cNvSpPr txBox="1"/>
          <p:nvPr/>
        </p:nvSpPr>
        <p:spPr>
          <a:xfrm>
            <a:off x="4229617" y="4795516"/>
            <a:ext cx="324612" cy="461665"/>
          </a:xfrm>
          <a:prstGeom prst="rect">
            <a:avLst/>
          </a:prstGeom>
          <a:noFill/>
        </p:spPr>
        <p:txBody>
          <a:bodyPr wrap="square" rtlCol="0">
            <a:spAutoFit/>
          </a:bodyPr>
          <a:lstStyle/>
          <a:p>
            <a:r>
              <a:rPr lang="en-US" sz="2400" b="1">
                <a:latin typeface="Dutch801 Rm BT" panose="02020603060505020304" pitchFamily="18" charset="0"/>
              </a:rPr>
              <a:t>?</a:t>
            </a:r>
          </a:p>
        </p:txBody>
      </p:sp>
      <p:sp>
        <p:nvSpPr>
          <p:cNvPr id="102" name="TextBox 101">
            <a:extLst>
              <a:ext uri="{FF2B5EF4-FFF2-40B4-BE49-F238E27FC236}">
                <a16:creationId xmlns:a16="http://schemas.microsoft.com/office/drawing/2014/main" id="{66F85CCC-24A6-68C1-0CF0-51640B14CC7E}"/>
              </a:ext>
            </a:extLst>
          </p:cNvPr>
          <p:cNvSpPr txBox="1"/>
          <p:nvPr/>
        </p:nvSpPr>
        <p:spPr>
          <a:xfrm>
            <a:off x="7555302" y="5154414"/>
            <a:ext cx="324612" cy="461665"/>
          </a:xfrm>
          <a:prstGeom prst="rect">
            <a:avLst/>
          </a:prstGeom>
          <a:noFill/>
        </p:spPr>
        <p:txBody>
          <a:bodyPr wrap="square" rtlCol="0">
            <a:spAutoFit/>
          </a:bodyPr>
          <a:lstStyle/>
          <a:p>
            <a:r>
              <a:rPr lang="en-US" sz="2400" b="1">
                <a:latin typeface="Dutch801 Rm BT" panose="02020603060505020304" pitchFamily="18" charset="0"/>
              </a:rPr>
              <a:t>?</a:t>
            </a:r>
          </a:p>
        </p:txBody>
      </p:sp>
      <p:sp>
        <p:nvSpPr>
          <p:cNvPr id="98" name="Freeform: Shape 97">
            <a:extLst>
              <a:ext uri="{FF2B5EF4-FFF2-40B4-BE49-F238E27FC236}">
                <a16:creationId xmlns:a16="http://schemas.microsoft.com/office/drawing/2014/main" id="{92AC023E-E198-8E63-9BCB-23619796D176}"/>
              </a:ext>
            </a:extLst>
          </p:cNvPr>
          <p:cNvSpPr/>
          <p:nvPr/>
        </p:nvSpPr>
        <p:spPr>
          <a:xfrm>
            <a:off x="3139816" y="1059975"/>
            <a:ext cx="4456374" cy="5760302"/>
          </a:xfrm>
          <a:custGeom>
            <a:avLst/>
            <a:gdLst>
              <a:gd name="connsiteX0" fmla="*/ 2578100 w 4724400"/>
              <a:gd name="connsiteY0" fmla="*/ 0 h 5486400"/>
              <a:gd name="connsiteX1" fmla="*/ 0 w 4724400"/>
              <a:gd name="connsiteY1" fmla="*/ 3771900 h 5486400"/>
              <a:gd name="connsiteX2" fmla="*/ 1612900 w 4724400"/>
              <a:gd name="connsiteY2" fmla="*/ 5486400 h 5486400"/>
              <a:gd name="connsiteX3" fmla="*/ 4724400 w 4724400"/>
              <a:gd name="connsiteY3" fmla="*/ 3136900 h 5486400"/>
              <a:gd name="connsiteX4" fmla="*/ 2578100 w 4724400"/>
              <a:gd name="connsiteY4" fmla="*/ 0 h 5486400"/>
              <a:gd name="connsiteX0" fmla="*/ 2578100 w 4724400"/>
              <a:gd name="connsiteY0" fmla="*/ 25 h 5486425"/>
              <a:gd name="connsiteX1" fmla="*/ 0 w 4724400"/>
              <a:gd name="connsiteY1" fmla="*/ 3771925 h 5486425"/>
              <a:gd name="connsiteX2" fmla="*/ 1612900 w 4724400"/>
              <a:gd name="connsiteY2" fmla="*/ 5486425 h 5486425"/>
              <a:gd name="connsiteX3" fmla="*/ 4724400 w 4724400"/>
              <a:gd name="connsiteY3" fmla="*/ 3136925 h 5486425"/>
              <a:gd name="connsiteX4" fmla="*/ 2578100 w 4724400"/>
              <a:gd name="connsiteY4" fmla="*/ 25 h 5486425"/>
              <a:gd name="connsiteX0" fmla="*/ 2578100 w 4724400"/>
              <a:gd name="connsiteY0" fmla="*/ 421 h 5486821"/>
              <a:gd name="connsiteX1" fmla="*/ 0 w 4724400"/>
              <a:gd name="connsiteY1" fmla="*/ 3772321 h 5486821"/>
              <a:gd name="connsiteX2" fmla="*/ 1612900 w 4724400"/>
              <a:gd name="connsiteY2" fmla="*/ 5486821 h 5486821"/>
              <a:gd name="connsiteX3" fmla="*/ 4724400 w 4724400"/>
              <a:gd name="connsiteY3" fmla="*/ 3137321 h 5486821"/>
              <a:gd name="connsiteX4" fmla="*/ 2578100 w 4724400"/>
              <a:gd name="connsiteY4" fmla="*/ 421 h 5486821"/>
              <a:gd name="connsiteX0" fmla="*/ 2579409 w 4725709"/>
              <a:gd name="connsiteY0" fmla="*/ 527 h 5486927"/>
              <a:gd name="connsiteX1" fmla="*/ 1309 w 4725709"/>
              <a:gd name="connsiteY1" fmla="*/ 3772427 h 5486927"/>
              <a:gd name="connsiteX2" fmla="*/ 1614209 w 4725709"/>
              <a:gd name="connsiteY2" fmla="*/ 5486927 h 5486927"/>
              <a:gd name="connsiteX3" fmla="*/ 4725709 w 4725709"/>
              <a:gd name="connsiteY3" fmla="*/ 3137427 h 5486927"/>
              <a:gd name="connsiteX4" fmla="*/ 2579409 w 4725709"/>
              <a:gd name="connsiteY4" fmla="*/ 527 h 5486927"/>
              <a:gd name="connsiteX0" fmla="*/ 2579409 w 4725709"/>
              <a:gd name="connsiteY0" fmla="*/ 527 h 5486927"/>
              <a:gd name="connsiteX1" fmla="*/ 1309 w 4725709"/>
              <a:gd name="connsiteY1" fmla="*/ 3772427 h 5486927"/>
              <a:gd name="connsiteX2" fmla="*/ 1614209 w 4725709"/>
              <a:gd name="connsiteY2" fmla="*/ 5486927 h 5486927"/>
              <a:gd name="connsiteX3" fmla="*/ 4725709 w 4725709"/>
              <a:gd name="connsiteY3" fmla="*/ 3137427 h 5486927"/>
              <a:gd name="connsiteX4" fmla="*/ 2579409 w 4725709"/>
              <a:gd name="connsiteY4" fmla="*/ 527 h 5486927"/>
              <a:gd name="connsiteX0" fmla="*/ 2579409 w 4725709"/>
              <a:gd name="connsiteY0" fmla="*/ 527 h 5487553"/>
              <a:gd name="connsiteX1" fmla="*/ 1309 w 4725709"/>
              <a:gd name="connsiteY1" fmla="*/ 3772427 h 5487553"/>
              <a:gd name="connsiteX2" fmla="*/ 1614209 w 4725709"/>
              <a:gd name="connsiteY2" fmla="*/ 5486927 h 5487553"/>
              <a:gd name="connsiteX3" fmla="*/ 4725709 w 4725709"/>
              <a:gd name="connsiteY3" fmla="*/ 3137427 h 5487553"/>
              <a:gd name="connsiteX4" fmla="*/ 2579409 w 4725709"/>
              <a:gd name="connsiteY4" fmla="*/ 527 h 5487553"/>
              <a:gd name="connsiteX0" fmla="*/ 2579409 w 4725709"/>
              <a:gd name="connsiteY0" fmla="*/ 527 h 5487553"/>
              <a:gd name="connsiteX1" fmla="*/ 1309 w 4725709"/>
              <a:gd name="connsiteY1" fmla="*/ 3772427 h 5487553"/>
              <a:gd name="connsiteX2" fmla="*/ 1614209 w 4725709"/>
              <a:gd name="connsiteY2" fmla="*/ 5486927 h 5487553"/>
              <a:gd name="connsiteX3" fmla="*/ 4725709 w 4725709"/>
              <a:gd name="connsiteY3" fmla="*/ 3137427 h 5487553"/>
              <a:gd name="connsiteX4" fmla="*/ 2579409 w 4725709"/>
              <a:gd name="connsiteY4" fmla="*/ 527 h 5487553"/>
              <a:gd name="connsiteX0" fmla="*/ 2579409 w 4560609"/>
              <a:gd name="connsiteY0" fmla="*/ 527 h 5487553"/>
              <a:gd name="connsiteX1" fmla="*/ 1309 w 4560609"/>
              <a:gd name="connsiteY1" fmla="*/ 3772427 h 5487553"/>
              <a:gd name="connsiteX2" fmla="*/ 1614209 w 4560609"/>
              <a:gd name="connsiteY2" fmla="*/ 5486927 h 5487553"/>
              <a:gd name="connsiteX3" fmla="*/ 4560609 w 4560609"/>
              <a:gd name="connsiteY3" fmla="*/ 2921527 h 5487553"/>
              <a:gd name="connsiteX4" fmla="*/ 2579409 w 4560609"/>
              <a:gd name="connsiteY4" fmla="*/ 527 h 5487553"/>
              <a:gd name="connsiteX0" fmla="*/ 2579409 w 4566973"/>
              <a:gd name="connsiteY0" fmla="*/ 527 h 5487553"/>
              <a:gd name="connsiteX1" fmla="*/ 1309 w 4566973"/>
              <a:gd name="connsiteY1" fmla="*/ 3772427 h 5487553"/>
              <a:gd name="connsiteX2" fmla="*/ 1614209 w 4566973"/>
              <a:gd name="connsiteY2" fmla="*/ 5486927 h 5487553"/>
              <a:gd name="connsiteX3" fmla="*/ 4560609 w 4566973"/>
              <a:gd name="connsiteY3" fmla="*/ 2921527 h 5487553"/>
              <a:gd name="connsiteX4" fmla="*/ 2579409 w 4566973"/>
              <a:gd name="connsiteY4" fmla="*/ 527 h 5487553"/>
              <a:gd name="connsiteX0" fmla="*/ 2579409 w 4301475"/>
              <a:gd name="connsiteY0" fmla="*/ 527 h 5487553"/>
              <a:gd name="connsiteX1" fmla="*/ 1309 w 4301475"/>
              <a:gd name="connsiteY1" fmla="*/ 3772427 h 5487553"/>
              <a:gd name="connsiteX2" fmla="*/ 1614209 w 4301475"/>
              <a:gd name="connsiteY2" fmla="*/ 5486927 h 5487553"/>
              <a:gd name="connsiteX3" fmla="*/ 4293909 w 4301475"/>
              <a:gd name="connsiteY3" fmla="*/ 2731027 h 5487553"/>
              <a:gd name="connsiteX4" fmla="*/ 2579409 w 4301475"/>
              <a:gd name="connsiteY4" fmla="*/ 527 h 5487553"/>
              <a:gd name="connsiteX0" fmla="*/ 2579409 w 4301475"/>
              <a:gd name="connsiteY0" fmla="*/ 527 h 5487553"/>
              <a:gd name="connsiteX1" fmla="*/ 1309 w 4301475"/>
              <a:gd name="connsiteY1" fmla="*/ 3772427 h 5487553"/>
              <a:gd name="connsiteX2" fmla="*/ 1614209 w 4301475"/>
              <a:gd name="connsiteY2" fmla="*/ 5486927 h 5487553"/>
              <a:gd name="connsiteX3" fmla="*/ 4293909 w 4301475"/>
              <a:gd name="connsiteY3" fmla="*/ 2731027 h 5487553"/>
              <a:gd name="connsiteX4" fmla="*/ 2579409 w 4301475"/>
              <a:gd name="connsiteY4" fmla="*/ 527 h 5487553"/>
              <a:gd name="connsiteX0" fmla="*/ 2613397 w 4335463"/>
              <a:gd name="connsiteY0" fmla="*/ 8207 h 5495233"/>
              <a:gd name="connsiteX1" fmla="*/ 1076698 w 4335463"/>
              <a:gd name="connsiteY1" fmla="*/ 2281508 h 5495233"/>
              <a:gd name="connsiteX2" fmla="*/ 35297 w 4335463"/>
              <a:gd name="connsiteY2" fmla="*/ 3780107 h 5495233"/>
              <a:gd name="connsiteX3" fmla="*/ 1648197 w 4335463"/>
              <a:gd name="connsiteY3" fmla="*/ 5494607 h 5495233"/>
              <a:gd name="connsiteX4" fmla="*/ 4327897 w 4335463"/>
              <a:gd name="connsiteY4" fmla="*/ 2738707 h 5495233"/>
              <a:gd name="connsiteX5" fmla="*/ 2613397 w 4335463"/>
              <a:gd name="connsiteY5" fmla="*/ 8207 h 5495233"/>
              <a:gd name="connsiteX0" fmla="*/ 2613397 w 4335463"/>
              <a:gd name="connsiteY0" fmla="*/ 20001 h 5507027"/>
              <a:gd name="connsiteX1" fmla="*/ 1076698 w 4335463"/>
              <a:gd name="connsiteY1" fmla="*/ 2293302 h 5507027"/>
              <a:gd name="connsiteX2" fmla="*/ 35297 w 4335463"/>
              <a:gd name="connsiteY2" fmla="*/ 3791901 h 5507027"/>
              <a:gd name="connsiteX3" fmla="*/ 1648197 w 4335463"/>
              <a:gd name="connsiteY3" fmla="*/ 5506401 h 5507027"/>
              <a:gd name="connsiteX4" fmla="*/ 4327897 w 4335463"/>
              <a:gd name="connsiteY4" fmla="*/ 2750501 h 5507027"/>
              <a:gd name="connsiteX5" fmla="*/ 2613397 w 4335463"/>
              <a:gd name="connsiteY5" fmla="*/ 20001 h 5507027"/>
              <a:gd name="connsiteX0" fmla="*/ 2608764 w 4330830"/>
              <a:gd name="connsiteY0" fmla="*/ 16901 h 5503927"/>
              <a:gd name="connsiteX1" fmla="*/ 1224465 w 4330830"/>
              <a:gd name="connsiteY1" fmla="*/ 2442602 h 5503927"/>
              <a:gd name="connsiteX2" fmla="*/ 30664 w 4330830"/>
              <a:gd name="connsiteY2" fmla="*/ 3788801 h 5503927"/>
              <a:gd name="connsiteX3" fmla="*/ 1643564 w 4330830"/>
              <a:gd name="connsiteY3" fmla="*/ 5503301 h 5503927"/>
              <a:gd name="connsiteX4" fmla="*/ 4323264 w 4330830"/>
              <a:gd name="connsiteY4" fmla="*/ 2747401 h 5503927"/>
              <a:gd name="connsiteX5" fmla="*/ 2608764 w 4330830"/>
              <a:gd name="connsiteY5" fmla="*/ 16901 h 5503927"/>
              <a:gd name="connsiteX0" fmla="*/ 2578100 w 4300166"/>
              <a:gd name="connsiteY0" fmla="*/ 16901 h 5503927"/>
              <a:gd name="connsiteX1" fmla="*/ 1193801 w 4300166"/>
              <a:gd name="connsiteY1" fmla="*/ 2442602 h 5503927"/>
              <a:gd name="connsiteX2" fmla="*/ 0 w 4300166"/>
              <a:gd name="connsiteY2" fmla="*/ 3788801 h 5503927"/>
              <a:gd name="connsiteX3" fmla="*/ 1612900 w 4300166"/>
              <a:gd name="connsiteY3" fmla="*/ 5503301 h 5503927"/>
              <a:gd name="connsiteX4" fmla="*/ 4292600 w 4300166"/>
              <a:gd name="connsiteY4" fmla="*/ 2747401 h 5503927"/>
              <a:gd name="connsiteX5" fmla="*/ 2578100 w 4300166"/>
              <a:gd name="connsiteY5" fmla="*/ 16901 h 5503927"/>
              <a:gd name="connsiteX0" fmla="*/ 2247900 w 4300166"/>
              <a:gd name="connsiteY0" fmla="*/ 16262 h 5541388"/>
              <a:gd name="connsiteX1" fmla="*/ 1193801 w 4300166"/>
              <a:gd name="connsiteY1" fmla="*/ 2480063 h 5541388"/>
              <a:gd name="connsiteX2" fmla="*/ 0 w 4300166"/>
              <a:gd name="connsiteY2" fmla="*/ 3826262 h 5541388"/>
              <a:gd name="connsiteX3" fmla="*/ 1612900 w 4300166"/>
              <a:gd name="connsiteY3" fmla="*/ 5540762 h 5541388"/>
              <a:gd name="connsiteX4" fmla="*/ 4292600 w 4300166"/>
              <a:gd name="connsiteY4" fmla="*/ 2784862 h 5541388"/>
              <a:gd name="connsiteX5" fmla="*/ 2247900 w 4300166"/>
              <a:gd name="connsiteY5" fmla="*/ 16262 h 5541388"/>
              <a:gd name="connsiteX0" fmla="*/ 2247900 w 4300166"/>
              <a:gd name="connsiteY0" fmla="*/ 16262 h 5541388"/>
              <a:gd name="connsiteX1" fmla="*/ 1193801 w 4300166"/>
              <a:gd name="connsiteY1" fmla="*/ 2480063 h 5541388"/>
              <a:gd name="connsiteX2" fmla="*/ 0 w 4300166"/>
              <a:gd name="connsiteY2" fmla="*/ 3826262 h 5541388"/>
              <a:gd name="connsiteX3" fmla="*/ 1612900 w 4300166"/>
              <a:gd name="connsiteY3" fmla="*/ 5540762 h 5541388"/>
              <a:gd name="connsiteX4" fmla="*/ 4292600 w 4300166"/>
              <a:gd name="connsiteY4" fmla="*/ 2784862 h 5541388"/>
              <a:gd name="connsiteX5" fmla="*/ 2247900 w 4300166"/>
              <a:gd name="connsiteY5" fmla="*/ 16262 h 5541388"/>
              <a:gd name="connsiteX0" fmla="*/ 2247900 w 4300166"/>
              <a:gd name="connsiteY0" fmla="*/ 5838 h 5530964"/>
              <a:gd name="connsiteX1" fmla="*/ 1193801 w 4300166"/>
              <a:gd name="connsiteY1" fmla="*/ 2469639 h 5530964"/>
              <a:gd name="connsiteX2" fmla="*/ 0 w 4300166"/>
              <a:gd name="connsiteY2" fmla="*/ 3815838 h 5530964"/>
              <a:gd name="connsiteX3" fmla="*/ 1612900 w 4300166"/>
              <a:gd name="connsiteY3" fmla="*/ 5530338 h 5530964"/>
              <a:gd name="connsiteX4" fmla="*/ 4292600 w 4300166"/>
              <a:gd name="connsiteY4" fmla="*/ 2774438 h 5530964"/>
              <a:gd name="connsiteX5" fmla="*/ 2247900 w 4300166"/>
              <a:gd name="connsiteY5" fmla="*/ 5838 h 5530964"/>
              <a:gd name="connsiteX0" fmla="*/ 2247900 w 4320417"/>
              <a:gd name="connsiteY0" fmla="*/ 5838 h 5544380"/>
              <a:gd name="connsiteX1" fmla="*/ 1193801 w 4320417"/>
              <a:gd name="connsiteY1" fmla="*/ 2469639 h 5544380"/>
              <a:gd name="connsiteX2" fmla="*/ 0 w 4320417"/>
              <a:gd name="connsiteY2" fmla="*/ 3815838 h 5544380"/>
              <a:gd name="connsiteX3" fmla="*/ 1612900 w 4320417"/>
              <a:gd name="connsiteY3" fmla="*/ 5530338 h 5544380"/>
              <a:gd name="connsiteX4" fmla="*/ 3238500 w 4320417"/>
              <a:gd name="connsiteY4" fmla="*/ 4273039 h 5544380"/>
              <a:gd name="connsiteX5" fmla="*/ 4292600 w 4320417"/>
              <a:gd name="connsiteY5" fmla="*/ 2774438 h 5544380"/>
              <a:gd name="connsiteX6" fmla="*/ 2247900 w 4320417"/>
              <a:gd name="connsiteY6" fmla="*/ 5838 h 5544380"/>
              <a:gd name="connsiteX0" fmla="*/ 2247900 w 4320417"/>
              <a:gd name="connsiteY0" fmla="*/ 5838 h 5695005"/>
              <a:gd name="connsiteX1" fmla="*/ 1193801 w 4320417"/>
              <a:gd name="connsiteY1" fmla="*/ 2469639 h 5695005"/>
              <a:gd name="connsiteX2" fmla="*/ 0 w 4320417"/>
              <a:gd name="connsiteY2" fmla="*/ 3815838 h 5695005"/>
              <a:gd name="connsiteX3" fmla="*/ 1587500 w 4320417"/>
              <a:gd name="connsiteY3" fmla="*/ 5682738 h 5695005"/>
              <a:gd name="connsiteX4" fmla="*/ 3238500 w 4320417"/>
              <a:gd name="connsiteY4" fmla="*/ 4273039 h 5695005"/>
              <a:gd name="connsiteX5" fmla="*/ 4292600 w 4320417"/>
              <a:gd name="connsiteY5" fmla="*/ 2774438 h 5695005"/>
              <a:gd name="connsiteX6" fmla="*/ 2247900 w 4320417"/>
              <a:gd name="connsiteY6" fmla="*/ 5838 h 5695005"/>
              <a:gd name="connsiteX0" fmla="*/ 2247900 w 4320417"/>
              <a:gd name="connsiteY0" fmla="*/ 5838 h 5683262"/>
              <a:gd name="connsiteX1" fmla="*/ 1193801 w 4320417"/>
              <a:gd name="connsiteY1" fmla="*/ 2469639 h 5683262"/>
              <a:gd name="connsiteX2" fmla="*/ 0 w 4320417"/>
              <a:gd name="connsiteY2" fmla="*/ 3815838 h 5683262"/>
              <a:gd name="connsiteX3" fmla="*/ 1587500 w 4320417"/>
              <a:gd name="connsiteY3" fmla="*/ 5682738 h 5683262"/>
              <a:gd name="connsiteX4" fmla="*/ 3238500 w 4320417"/>
              <a:gd name="connsiteY4" fmla="*/ 4273039 h 5683262"/>
              <a:gd name="connsiteX5" fmla="*/ 4292600 w 4320417"/>
              <a:gd name="connsiteY5" fmla="*/ 2774438 h 5683262"/>
              <a:gd name="connsiteX6" fmla="*/ 2247900 w 4320417"/>
              <a:gd name="connsiteY6" fmla="*/ 5838 h 5683262"/>
              <a:gd name="connsiteX0" fmla="*/ 2171700 w 4244217"/>
              <a:gd name="connsiteY0" fmla="*/ 5838 h 5683262"/>
              <a:gd name="connsiteX1" fmla="*/ 1117601 w 4244217"/>
              <a:gd name="connsiteY1" fmla="*/ 2469639 h 5683262"/>
              <a:gd name="connsiteX2" fmla="*/ 0 w 4244217"/>
              <a:gd name="connsiteY2" fmla="*/ 3815838 h 5683262"/>
              <a:gd name="connsiteX3" fmla="*/ 1511300 w 4244217"/>
              <a:gd name="connsiteY3" fmla="*/ 5682738 h 5683262"/>
              <a:gd name="connsiteX4" fmla="*/ 3162300 w 4244217"/>
              <a:gd name="connsiteY4" fmla="*/ 4273039 h 5683262"/>
              <a:gd name="connsiteX5" fmla="*/ 4216400 w 4244217"/>
              <a:gd name="connsiteY5" fmla="*/ 2774438 h 5683262"/>
              <a:gd name="connsiteX6" fmla="*/ 2171700 w 4244217"/>
              <a:gd name="connsiteY6" fmla="*/ 5838 h 5683262"/>
              <a:gd name="connsiteX0" fmla="*/ 2171870 w 4244387"/>
              <a:gd name="connsiteY0" fmla="*/ 5838 h 5683262"/>
              <a:gd name="connsiteX1" fmla="*/ 1117771 w 4244387"/>
              <a:gd name="connsiteY1" fmla="*/ 2469639 h 5683262"/>
              <a:gd name="connsiteX2" fmla="*/ 170 w 4244387"/>
              <a:gd name="connsiteY2" fmla="*/ 3815838 h 5683262"/>
              <a:gd name="connsiteX3" fmla="*/ 1511470 w 4244387"/>
              <a:gd name="connsiteY3" fmla="*/ 5682738 h 5683262"/>
              <a:gd name="connsiteX4" fmla="*/ 3162470 w 4244387"/>
              <a:gd name="connsiteY4" fmla="*/ 4273039 h 5683262"/>
              <a:gd name="connsiteX5" fmla="*/ 4216570 w 4244387"/>
              <a:gd name="connsiteY5" fmla="*/ 2774438 h 5683262"/>
              <a:gd name="connsiteX6" fmla="*/ 2171870 w 4244387"/>
              <a:gd name="connsiteY6" fmla="*/ 5838 h 5683262"/>
              <a:gd name="connsiteX0" fmla="*/ 2171870 w 4244387"/>
              <a:gd name="connsiteY0" fmla="*/ 5838 h 5683444"/>
              <a:gd name="connsiteX1" fmla="*/ 1117771 w 4244387"/>
              <a:gd name="connsiteY1" fmla="*/ 2469639 h 5683444"/>
              <a:gd name="connsiteX2" fmla="*/ 170 w 4244387"/>
              <a:gd name="connsiteY2" fmla="*/ 3815838 h 5683444"/>
              <a:gd name="connsiteX3" fmla="*/ 1511470 w 4244387"/>
              <a:gd name="connsiteY3" fmla="*/ 5682738 h 5683444"/>
              <a:gd name="connsiteX4" fmla="*/ 3162470 w 4244387"/>
              <a:gd name="connsiteY4" fmla="*/ 4273039 h 5683444"/>
              <a:gd name="connsiteX5" fmla="*/ 4216570 w 4244387"/>
              <a:gd name="connsiteY5" fmla="*/ 2774438 h 5683444"/>
              <a:gd name="connsiteX6" fmla="*/ 2171870 w 4244387"/>
              <a:gd name="connsiteY6" fmla="*/ 5838 h 5683444"/>
              <a:gd name="connsiteX0" fmla="*/ 2171870 w 4350420"/>
              <a:gd name="connsiteY0" fmla="*/ 5838 h 5881351"/>
              <a:gd name="connsiteX1" fmla="*/ 1117771 w 4350420"/>
              <a:gd name="connsiteY1" fmla="*/ 2469639 h 5881351"/>
              <a:gd name="connsiteX2" fmla="*/ 170 w 4350420"/>
              <a:gd name="connsiteY2" fmla="*/ 3815838 h 5881351"/>
              <a:gd name="connsiteX3" fmla="*/ 1511470 w 4350420"/>
              <a:gd name="connsiteY3" fmla="*/ 5682738 h 5881351"/>
              <a:gd name="connsiteX4" fmla="*/ 4000670 w 4350420"/>
              <a:gd name="connsiteY4" fmla="*/ 5682739 h 5881351"/>
              <a:gd name="connsiteX5" fmla="*/ 4216570 w 4350420"/>
              <a:gd name="connsiteY5" fmla="*/ 2774438 h 5881351"/>
              <a:gd name="connsiteX6" fmla="*/ 2171870 w 4350420"/>
              <a:gd name="connsiteY6" fmla="*/ 5838 h 5881351"/>
              <a:gd name="connsiteX0" fmla="*/ 2171870 w 4303694"/>
              <a:gd name="connsiteY0" fmla="*/ 5838 h 5881351"/>
              <a:gd name="connsiteX1" fmla="*/ 1117771 w 4303694"/>
              <a:gd name="connsiteY1" fmla="*/ 2469639 h 5881351"/>
              <a:gd name="connsiteX2" fmla="*/ 170 w 4303694"/>
              <a:gd name="connsiteY2" fmla="*/ 3815838 h 5881351"/>
              <a:gd name="connsiteX3" fmla="*/ 1511470 w 4303694"/>
              <a:gd name="connsiteY3" fmla="*/ 5682738 h 5881351"/>
              <a:gd name="connsiteX4" fmla="*/ 4000670 w 4303694"/>
              <a:gd name="connsiteY4" fmla="*/ 5682739 h 5881351"/>
              <a:gd name="connsiteX5" fmla="*/ 4216570 w 4303694"/>
              <a:gd name="connsiteY5" fmla="*/ 2774438 h 5881351"/>
              <a:gd name="connsiteX6" fmla="*/ 2171870 w 4303694"/>
              <a:gd name="connsiteY6" fmla="*/ 5838 h 5881351"/>
              <a:gd name="connsiteX0" fmla="*/ 2171870 w 4303694"/>
              <a:gd name="connsiteY0" fmla="*/ 5838 h 5918563"/>
              <a:gd name="connsiteX1" fmla="*/ 1117771 w 4303694"/>
              <a:gd name="connsiteY1" fmla="*/ 2469639 h 5918563"/>
              <a:gd name="connsiteX2" fmla="*/ 170 w 4303694"/>
              <a:gd name="connsiteY2" fmla="*/ 3815838 h 5918563"/>
              <a:gd name="connsiteX3" fmla="*/ 1473370 w 4303694"/>
              <a:gd name="connsiteY3" fmla="*/ 5809738 h 5918563"/>
              <a:gd name="connsiteX4" fmla="*/ 4000670 w 4303694"/>
              <a:gd name="connsiteY4" fmla="*/ 5682739 h 5918563"/>
              <a:gd name="connsiteX5" fmla="*/ 4216570 w 4303694"/>
              <a:gd name="connsiteY5" fmla="*/ 2774438 h 5918563"/>
              <a:gd name="connsiteX6" fmla="*/ 2171870 w 4303694"/>
              <a:gd name="connsiteY6" fmla="*/ 5838 h 5918563"/>
              <a:gd name="connsiteX0" fmla="*/ 2222658 w 4354482"/>
              <a:gd name="connsiteY0" fmla="*/ 5838 h 5918563"/>
              <a:gd name="connsiteX1" fmla="*/ 1168559 w 4354482"/>
              <a:gd name="connsiteY1" fmla="*/ 2469639 h 5918563"/>
              <a:gd name="connsiteX2" fmla="*/ 158 w 4354482"/>
              <a:gd name="connsiteY2" fmla="*/ 3917438 h 5918563"/>
              <a:gd name="connsiteX3" fmla="*/ 1524158 w 4354482"/>
              <a:gd name="connsiteY3" fmla="*/ 5809738 h 5918563"/>
              <a:gd name="connsiteX4" fmla="*/ 4051458 w 4354482"/>
              <a:gd name="connsiteY4" fmla="*/ 5682739 h 5918563"/>
              <a:gd name="connsiteX5" fmla="*/ 4267358 w 4354482"/>
              <a:gd name="connsiteY5" fmla="*/ 2774438 h 5918563"/>
              <a:gd name="connsiteX6" fmla="*/ 2222658 w 4354482"/>
              <a:gd name="connsiteY6" fmla="*/ 5838 h 5918563"/>
              <a:gd name="connsiteX0" fmla="*/ 2222658 w 4456374"/>
              <a:gd name="connsiteY0" fmla="*/ 5838 h 5918563"/>
              <a:gd name="connsiteX1" fmla="*/ 1168559 w 4456374"/>
              <a:gd name="connsiteY1" fmla="*/ 2469639 h 5918563"/>
              <a:gd name="connsiteX2" fmla="*/ 158 w 4456374"/>
              <a:gd name="connsiteY2" fmla="*/ 3917438 h 5918563"/>
              <a:gd name="connsiteX3" fmla="*/ 1524158 w 4456374"/>
              <a:gd name="connsiteY3" fmla="*/ 5809738 h 5918563"/>
              <a:gd name="connsiteX4" fmla="*/ 4051458 w 4456374"/>
              <a:gd name="connsiteY4" fmla="*/ 5682739 h 5918563"/>
              <a:gd name="connsiteX5" fmla="*/ 4419758 w 4456374"/>
              <a:gd name="connsiteY5" fmla="*/ 2735291 h 5918563"/>
              <a:gd name="connsiteX6" fmla="*/ 2222658 w 4456374"/>
              <a:gd name="connsiteY6" fmla="*/ 5838 h 5918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6374" h="5918563">
                <a:moveTo>
                  <a:pt x="2222658" y="5838"/>
                </a:moveTo>
                <a:cubicBezTo>
                  <a:pt x="1471242" y="-74595"/>
                  <a:pt x="1547442" y="672589"/>
                  <a:pt x="1168559" y="2469639"/>
                </a:cubicBezTo>
                <a:cubicBezTo>
                  <a:pt x="738876" y="3098289"/>
                  <a:pt x="-12542" y="3288788"/>
                  <a:pt x="158" y="3917438"/>
                </a:cubicBezTo>
                <a:cubicBezTo>
                  <a:pt x="42491" y="5149338"/>
                  <a:pt x="516625" y="5835138"/>
                  <a:pt x="1524158" y="5809738"/>
                </a:cubicBezTo>
                <a:cubicBezTo>
                  <a:pt x="2288275" y="5784338"/>
                  <a:pt x="3604841" y="6142056"/>
                  <a:pt x="4051458" y="5682739"/>
                </a:cubicBezTo>
                <a:cubicBezTo>
                  <a:pt x="4498075" y="5223422"/>
                  <a:pt x="4491725" y="3675091"/>
                  <a:pt x="4419758" y="2735291"/>
                </a:cubicBezTo>
                <a:cubicBezTo>
                  <a:pt x="3983725" y="1283258"/>
                  <a:pt x="3280991" y="175171"/>
                  <a:pt x="2222658" y="5838"/>
                </a:cubicBezTo>
                <a:close/>
              </a:path>
            </a:pathLst>
          </a:custGeom>
          <a:solidFill>
            <a:schemeClr val="accent4">
              <a:alpha val="6000"/>
            </a:schemeClr>
          </a:solidFill>
          <a:ln w="25400">
            <a:prstDash val="dashDot"/>
            <a:extLst>
              <a:ext uri="{C807C97D-BFC1-408E-A445-0C87EB9F89A2}">
                <ask:lineSketchStyleProps xmlns:ask="http://schemas.microsoft.com/office/drawing/2018/sketchyshapes" sd="1219033472">
                  <a:custGeom>
                    <a:avLst/>
                    <a:gdLst>
                      <a:gd name="connsiteX0" fmla="*/ 2171870 w 4244387"/>
                      <a:gd name="connsiteY0" fmla="*/ 5838 h 5683444"/>
                      <a:gd name="connsiteX1" fmla="*/ 1117771 w 4244387"/>
                      <a:gd name="connsiteY1" fmla="*/ 2469639 h 5683444"/>
                      <a:gd name="connsiteX2" fmla="*/ 170 w 4244387"/>
                      <a:gd name="connsiteY2" fmla="*/ 3815838 h 5683444"/>
                      <a:gd name="connsiteX3" fmla="*/ 1511470 w 4244387"/>
                      <a:gd name="connsiteY3" fmla="*/ 5682738 h 5683444"/>
                      <a:gd name="connsiteX4" fmla="*/ 3162470 w 4244387"/>
                      <a:gd name="connsiteY4" fmla="*/ 4273039 h 5683444"/>
                      <a:gd name="connsiteX5" fmla="*/ 4216570 w 4244387"/>
                      <a:gd name="connsiteY5" fmla="*/ 2774438 h 5683444"/>
                      <a:gd name="connsiteX6" fmla="*/ 2171870 w 4244387"/>
                      <a:gd name="connsiteY6" fmla="*/ 5838 h 568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4387" h="5683444" fill="none" extrusionOk="0">
                        <a:moveTo>
                          <a:pt x="2171870" y="5838"/>
                        </a:moveTo>
                        <a:cubicBezTo>
                          <a:pt x="1412689" y="-148648"/>
                          <a:pt x="1482632" y="692076"/>
                          <a:pt x="1117771" y="2469639"/>
                        </a:cubicBezTo>
                        <a:cubicBezTo>
                          <a:pt x="777596" y="3148399"/>
                          <a:pt x="108423" y="3216270"/>
                          <a:pt x="170" y="3815838"/>
                        </a:cubicBezTo>
                        <a:cubicBezTo>
                          <a:pt x="-115171" y="5022235"/>
                          <a:pt x="616062" y="5799836"/>
                          <a:pt x="1511470" y="5682738"/>
                        </a:cubicBezTo>
                        <a:cubicBezTo>
                          <a:pt x="2315990" y="5717482"/>
                          <a:pt x="2721978" y="4795789"/>
                          <a:pt x="3162470" y="4273039"/>
                        </a:cubicBezTo>
                        <a:cubicBezTo>
                          <a:pt x="3633797" y="3851784"/>
                          <a:pt x="4413400" y="3562077"/>
                          <a:pt x="4216570" y="2774438"/>
                        </a:cubicBezTo>
                        <a:cubicBezTo>
                          <a:pt x="3932834" y="1189061"/>
                          <a:pt x="3244609" y="107409"/>
                          <a:pt x="2171870" y="5838"/>
                        </a:cubicBezTo>
                        <a:close/>
                      </a:path>
                      <a:path w="4244387" h="5683444" stroke="0" extrusionOk="0">
                        <a:moveTo>
                          <a:pt x="2171870" y="5838"/>
                        </a:moveTo>
                        <a:cubicBezTo>
                          <a:pt x="1362942" y="-110070"/>
                          <a:pt x="1413064" y="703962"/>
                          <a:pt x="1117771" y="2469639"/>
                        </a:cubicBezTo>
                        <a:cubicBezTo>
                          <a:pt x="722480" y="3105529"/>
                          <a:pt x="-77442" y="3189252"/>
                          <a:pt x="170" y="3815838"/>
                        </a:cubicBezTo>
                        <a:cubicBezTo>
                          <a:pt x="-52696" y="5140705"/>
                          <a:pt x="480096" y="5839916"/>
                          <a:pt x="1511470" y="5682738"/>
                        </a:cubicBezTo>
                        <a:cubicBezTo>
                          <a:pt x="2172366" y="5600863"/>
                          <a:pt x="2818830" y="4781559"/>
                          <a:pt x="3162470" y="4273039"/>
                        </a:cubicBezTo>
                        <a:cubicBezTo>
                          <a:pt x="3657915" y="3819514"/>
                          <a:pt x="4435728" y="3481448"/>
                          <a:pt x="4216570" y="2774438"/>
                        </a:cubicBezTo>
                        <a:cubicBezTo>
                          <a:pt x="3698934" y="1309909"/>
                          <a:pt x="3163416" y="238051"/>
                          <a:pt x="2171870" y="5838"/>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Shape 98">
            <a:extLst>
              <a:ext uri="{FF2B5EF4-FFF2-40B4-BE49-F238E27FC236}">
                <a16:creationId xmlns:a16="http://schemas.microsoft.com/office/drawing/2014/main" id="{D131B2A6-16F4-636D-D8D1-C9B521BACE3E}"/>
              </a:ext>
            </a:extLst>
          </p:cNvPr>
          <p:cNvSpPr/>
          <p:nvPr/>
        </p:nvSpPr>
        <p:spPr>
          <a:xfrm>
            <a:off x="3075166" y="2549373"/>
            <a:ext cx="4360666" cy="2924591"/>
          </a:xfrm>
          <a:custGeom>
            <a:avLst/>
            <a:gdLst>
              <a:gd name="connsiteX0" fmla="*/ 2578100 w 4724400"/>
              <a:gd name="connsiteY0" fmla="*/ 0 h 5486400"/>
              <a:gd name="connsiteX1" fmla="*/ 0 w 4724400"/>
              <a:gd name="connsiteY1" fmla="*/ 3771900 h 5486400"/>
              <a:gd name="connsiteX2" fmla="*/ 1612900 w 4724400"/>
              <a:gd name="connsiteY2" fmla="*/ 5486400 h 5486400"/>
              <a:gd name="connsiteX3" fmla="*/ 4724400 w 4724400"/>
              <a:gd name="connsiteY3" fmla="*/ 3136900 h 5486400"/>
              <a:gd name="connsiteX4" fmla="*/ 2578100 w 4724400"/>
              <a:gd name="connsiteY4" fmla="*/ 0 h 5486400"/>
              <a:gd name="connsiteX0" fmla="*/ 2578100 w 4724400"/>
              <a:gd name="connsiteY0" fmla="*/ 25 h 5486425"/>
              <a:gd name="connsiteX1" fmla="*/ 0 w 4724400"/>
              <a:gd name="connsiteY1" fmla="*/ 3771925 h 5486425"/>
              <a:gd name="connsiteX2" fmla="*/ 1612900 w 4724400"/>
              <a:gd name="connsiteY2" fmla="*/ 5486425 h 5486425"/>
              <a:gd name="connsiteX3" fmla="*/ 4724400 w 4724400"/>
              <a:gd name="connsiteY3" fmla="*/ 3136925 h 5486425"/>
              <a:gd name="connsiteX4" fmla="*/ 2578100 w 4724400"/>
              <a:gd name="connsiteY4" fmla="*/ 25 h 5486425"/>
              <a:gd name="connsiteX0" fmla="*/ 2578100 w 4724400"/>
              <a:gd name="connsiteY0" fmla="*/ 421 h 5486821"/>
              <a:gd name="connsiteX1" fmla="*/ 0 w 4724400"/>
              <a:gd name="connsiteY1" fmla="*/ 3772321 h 5486821"/>
              <a:gd name="connsiteX2" fmla="*/ 1612900 w 4724400"/>
              <a:gd name="connsiteY2" fmla="*/ 5486821 h 5486821"/>
              <a:gd name="connsiteX3" fmla="*/ 4724400 w 4724400"/>
              <a:gd name="connsiteY3" fmla="*/ 3137321 h 5486821"/>
              <a:gd name="connsiteX4" fmla="*/ 2578100 w 4724400"/>
              <a:gd name="connsiteY4" fmla="*/ 421 h 5486821"/>
              <a:gd name="connsiteX0" fmla="*/ 2579409 w 4725709"/>
              <a:gd name="connsiteY0" fmla="*/ 527 h 5486927"/>
              <a:gd name="connsiteX1" fmla="*/ 1309 w 4725709"/>
              <a:gd name="connsiteY1" fmla="*/ 3772427 h 5486927"/>
              <a:gd name="connsiteX2" fmla="*/ 1614209 w 4725709"/>
              <a:gd name="connsiteY2" fmla="*/ 5486927 h 5486927"/>
              <a:gd name="connsiteX3" fmla="*/ 4725709 w 4725709"/>
              <a:gd name="connsiteY3" fmla="*/ 3137427 h 5486927"/>
              <a:gd name="connsiteX4" fmla="*/ 2579409 w 4725709"/>
              <a:gd name="connsiteY4" fmla="*/ 527 h 5486927"/>
              <a:gd name="connsiteX0" fmla="*/ 2579409 w 4725709"/>
              <a:gd name="connsiteY0" fmla="*/ 527 h 5486927"/>
              <a:gd name="connsiteX1" fmla="*/ 1309 w 4725709"/>
              <a:gd name="connsiteY1" fmla="*/ 3772427 h 5486927"/>
              <a:gd name="connsiteX2" fmla="*/ 1614209 w 4725709"/>
              <a:gd name="connsiteY2" fmla="*/ 5486927 h 5486927"/>
              <a:gd name="connsiteX3" fmla="*/ 4725709 w 4725709"/>
              <a:gd name="connsiteY3" fmla="*/ 3137427 h 5486927"/>
              <a:gd name="connsiteX4" fmla="*/ 2579409 w 4725709"/>
              <a:gd name="connsiteY4" fmla="*/ 527 h 5486927"/>
              <a:gd name="connsiteX0" fmla="*/ 2579409 w 4725709"/>
              <a:gd name="connsiteY0" fmla="*/ 527 h 5487553"/>
              <a:gd name="connsiteX1" fmla="*/ 1309 w 4725709"/>
              <a:gd name="connsiteY1" fmla="*/ 3772427 h 5487553"/>
              <a:gd name="connsiteX2" fmla="*/ 1614209 w 4725709"/>
              <a:gd name="connsiteY2" fmla="*/ 5486927 h 5487553"/>
              <a:gd name="connsiteX3" fmla="*/ 4725709 w 4725709"/>
              <a:gd name="connsiteY3" fmla="*/ 3137427 h 5487553"/>
              <a:gd name="connsiteX4" fmla="*/ 2579409 w 4725709"/>
              <a:gd name="connsiteY4" fmla="*/ 527 h 5487553"/>
              <a:gd name="connsiteX0" fmla="*/ 2579409 w 4725709"/>
              <a:gd name="connsiteY0" fmla="*/ 527 h 5487553"/>
              <a:gd name="connsiteX1" fmla="*/ 1309 w 4725709"/>
              <a:gd name="connsiteY1" fmla="*/ 3772427 h 5487553"/>
              <a:gd name="connsiteX2" fmla="*/ 1614209 w 4725709"/>
              <a:gd name="connsiteY2" fmla="*/ 5486927 h 5487553"/>
              <a:gd name="connsiteX3" fmla="*/ 4725709 w 4725709"/>
              <a:gd name="connsiteY3" fmla="*/ 3137427 h 5487553"/>
              <a:gd name="connsiteX4" fmla="*/ 2579409 w 4725709"/>
              <a:gd name="connsiteY4" fmla="*/ 527 h 5487553"/>
              <a:gd name="connsiteX0" fmla="*/ 2579409 w 4560609"/>
              <a:gd name="connsiteY0" fmla="*/ 527 h 5487553"/>
              <a:gd name="connsiteX1" fmla="*/ 1309 w 4560609"/>
              <a:gd name="connsiteY1" fmla="*/ 3772427 h 5487553"/>
              <a:gd name="connsiteX2" fmla="*/ 1614209 w 4560609"/>
              <a:gd name="connsiteY2" fmla="*/ 5486927 h 5487553"/>
              <a:gd name="connsiteX3" fmla="*/ 4560609 w 4560609"/>
              <a:gd name="connsiteY3" fmla="*/ 2921527 h 5487553"/>
              <a:gd name="connsiteX4" fmla="*/ 2579409 w 4560609"/>
              <a:gd name="connsiteY4" fmla="*/ 527 h 5487553"/>
              <a:gd name="connsiteX0" fmla="*/ 2579409 w 4566973"/>
              <a:gd name="connsiteY0" fmla="*/ 527 h 5487553"/>
              <a:gd name="connsiteX1" fmla="*/ 1309 w 4566973"/>
              <a:gd name="connsiteY1" fmla="*/ 3772427 h 5487553"/>
              <a:gd name="connsiteX2" fmla="*/ 1614209 w 4566973"/>
              <a:gd name="connsiteY2" fmla="*/ 5486927 h 5487553"/>
              <a:gd name="connsiteX3" fmla="*/ 4560609 w 4566973"/>
              <a:gd name="connsiteY3" fmla="*/ 2921527 h 5487553"/>
              <a:gd name="connsiteX4" fmla="*/ 2579409 w 4566973"/>
              <a:gd name="connsiteY4" fmla="*/ 527 h 5487553"/>
              <a:gd name="connsiteX0" fmla="*/ 2579409 w 4301475"/>
              <a:gd name="connsiteY0" fmla="*/ 527 h 5487553"/>
              <a:gd name="connsiteX1" fmla="*/ 1309 w 4301475"/>
              <a:gd name="connsiteY1" fmla="*/ 3772427 h 5487553"/>
              <a:gd name="connsiteX2" fmla="*/ 1614209 w 4301475"/>
              <a:gd name="connsiteY2" fmla="*/ 5486927 h 5487553"/>
              <a:gd name="connsiteX3" fmla="*/ 4293909 w 4301475"/>
              <a:gd name="connsiteY3" fmla="*/ 2731027 h 5487553"/>
              <a:gd name="connsiteX4" fmla="*/ 2579409 w 4301475"/>
              <a:gd name="connsiteY4" fmla="*/ 527 h 5487553"/>
              <a:gd name="connsiteX0" fmla="*/ 2579409 w 4301475"/>
              <a:gd name="connsiteY0" fmla="*/ 527 h 5487553"/>
              <a:gd name="connsiteX1" fmla="*/ 1309 w 4301475"/>
              <a:gd name="connsiteY1" fmla="*/ 3772427 h 5487553"/>
              <a:gd name="connsiteX2" fmla="*/ 1614209 w 4301475"/>
              <a:gd name="connsiteY2" fmla="*/ 5486927 h 5487553"/>
              <a:gd name="connsiteX3" fmla="*/ 4293909 w 4301475"/>
              <a:gd name="connsiteY3" fmla="*/ 2731027 h 5487553"/>
              <a:gd name="connsiteX4" fmla="*/ 2579409 w 4301475"/>
              <a:gd name="connsiteY4" fmla="*/ 527 h 5487553"/>
              <a:gd name="connsiteX0" fmla="*/ 2613397 w 4335463"/>
              <a:gd name="connsiteY0" fmla="*/ 8207 h 5495233"/>
              <a:gd name="connsiteX1" fmla="*/ 1076698 w 4335463"/>
              <a:gd name="connsiteY1" fmla="*/ 2281508 h 5495233"/>
              <a:gd name="connsiteX2" fmla="*/ 35297 w 4335463"/>
              <a:gd name="connsiteY2" fmla="*/ 3780107 h 5495233"/>
              <a:gd name="connsiteX3" fmla="*/ 1648197 w 4335463"/>
              <a:gd name="connsiteY3" fmla="*/ 5494607 h 5495233"/>
              <a:gd name="connsiteX4" fmla="*/ 4327897 w 4335463"/>
              <a:gd name="connsiteY4" fmla="*/ 2738707 h 5495233"/>
              <a:gd name="connsiteX5" fmla="*/ 2613397 w 4335463"/>
              <a:gd name="connsiteY5" fmla="*/ 8207 h 5495233"/>
              <a:gd name="connsiteX0" fmla="*/ 2613397 w 4335463"/>
              <a:gd name="connsiteY0" fmla="*/ 20001 h 5507027"/>
              <a:gd name="connsiteX1" fmla="*/ 1076698 w 4335463"/>
              <a:gd name="connsiteY1" fmla="*/ 2293302 h 5507027"/>
              <a:gd name="connsiteX2" fmla="*/ 35297 w 4335463"/>
              <a:gd name="connsiteY2" fmla="*/ 3791901 h 5507027"/>
              <a:gd name="connsiteX3" fmla="*/ 1648197 w 4335463"/>
              <a:gd name="connsiteY3" fmla="*/ 5506401 h 5507027"/>
              <a:gd name="connsiteX4" fmla="*/ 4327897 w 4335463"/>
              <a:gd name="connsiteY4" fmla="*/ 2750501 h 5507027"/>
              <a:gd name="connsiteX5" fmla="*/ 2613397 w 4335463"/>
              <a:gd name="connsiteY5" fmla="*/ 20001 h 5507027"/>
              <a:gd name="connsiteX0" fmla="*/ 2608764 w 4330830"/>
              <a:gd name="connsiteY0" fmla="*/ 16901 h 5503927"/>
              <a:gd name="connsiteX1" fmla="*/ 1224465 w 4330830"/>
              <a:gd name="connsiteY1" fmla="*/ 2442602 h 5503927"/>
              <a:gd name="connsiteX2" fmla="*/ 30664 w 4330830"/>
              <a:gd name="connsiteY2" fmla="*/ 3788801 h 5503927"/>
              <a:gd name="connsiteX3" fmla="*/ 1643564 w 4330830"/>
              <a:gd name="connsiteY3" fmla="*/ 5503301 h 5503927"/>
              <a:gd name="connsiteX4" fmla="*/ 4323264 w 4330830"/>
              <a:gd name="connsiteY4" fmla="*/ 2747401 h 5503927"/>
              <a:gd name="connsiteX5" fmla="*/ 2608764 w 4330830"/>
              <a:gd name="connsiteY5" fmla="*/ 16901 h 5503927"/>
              <a:gd name="connsiteX0" fmla="*/ 2578100 w 4300166"/>
              <a:gd name="connsiteY0" fmla="*/ 16901 h 5503927"/>
              <a:gd name="connsiteX1" fmla="*/ 1193801 w 4300166"/>
              <a:gd name="connsiteY1" fmla="*/ 2442602 h 5503927"/>
              <a:gd name="connsiteX2" fmla="*/ 0 w 4300166"/>
              <a:gd name="connsiteY2" fmla="*/ 3788801 h 5503927"/>
              <a:gd name="connsiteX3" fmla="*/ 1612900 w 4300166"/>
              <a:gd name="connsiteY3" fmla="*/ 5503301 h 5503927"/>
              <a:gd name="connsiteX4" fmla="*/ 4292600 w 4300166"/>
              <a:gd name="connsiteY4" fmla="*/ 2747401 h 5503927"/>
              <a:gd name="connsiteX5" fmla="*/ 2578100 w 4300166"/>
              <a:gd name="connsiteY5" fmla="*/ 16901 h 5503927"/>
              <a:gd name="connsiteX0" fmla="*/ 2247900 w 4300166"/>
              <a:gd name="connsiteY0" fmla="*/ 16262 h 5541388"/>
              <a:gd name="connsiteX1" fmla="*/ 1193801 w 4300166"/>
              <a:gd name="connsiteY1" fmla="*/ 2480063 h 5541388"/>
              <a:gd name="connsiteX2" fmla="*/ 0 w 4300166"/>
              <a:gd name="connsiteY2" fmla="*/ 3826262 h 5541388"/>
              <a:gd name="connsiteX3" fmla="*/ 1612900 w 4300166"/>
              <a:gd name="connsiteY3" fmla="*/ 5540762 h 5541388"/>
              <a:gd name="connsiteX4" fmla="*/ 4292600 w 4300166"/>
              <a:gd name="connsiteY4" fmla="*/ 2784862 h 5541388"/>
              <a:gd name="connsiteX5" fmla="*/ 2247900 w 4300166"/>
              <a:gd name="connsiteY5" fmla="*/ 16262 h 5541388"/>
              <a:gd name="connsiteX0" fmla="*/ 2247900 w 4300166"/>
              <a:gd name="connsiteY0" fmla="*/ 16262 h 5541388"/>
              <a:gd name="connsiteX1" fmla="*/ 1193801 w 4300166"/>
              <a:gd name="connsiteY1" fmla="*/ 2480063 h 5541388"/>
              <a:gd name="connsiteX2" fmla="*/ 0 w 4300166"/>
              <a:gd name="connsiteY2" fmla="*/ 3826262 h 5541388"/>
              <a:gd name="connsiteX3" fmla="*/ 1612900 w 4300166"/>
              <a:gd name="connsiteY3" fmla="*/ 5540762 h 5541388"/>
              <a:gd name="connsiteX4" fmla="*/ 4292600 w 4300166"/>
              <a:gd name="connsiteY4" fmla="*/ 2784862 h 5541388"/>
              <a:gd name="connsiteX5" fmla="*/ 2247900 w 4300166"/>
              <a:gd name="connsiteY5" fmla="*/ 16262 h 5541388"/>
              <a:gd name="connsiteX0" fmla="*/ 2247900 w 4300166"/>
              <a:gd name="connsiteY0" fmla="*/ 5838 h 5530964"/>
              <a:gd name="connsiteX1" fmla="*/ 1193801 w 4300166"/>
              <a:gd name="connsiteY1" fmla="*/ 2469639 h 5530964"/>
              <a:gd name="connsiteX2" fmla="*/ 0 w 4300166"/>
              <a:gd name="connsiteY2" fmla="*/ 3815838 h 5530964"/>
              <a:gd name="connsiteX3" fmla="*/ 1612900 w 4300166"/>
              <a:gd name="connsiteY3" fmla="*/ 5530338 h 5530964"/>
              <a:gd name="connsiteX4" fmla="*/ 4292600 w 4300166"/>
              <a:gd name="connsiteY4" fmla="*/ 2774438 h 5530964"/>
              <a:gd name="connsiteX5" fmla="*/ 2247900 w 4300166"/>
              <a:gd name="connsiteY5" fmla="*/ 5838 h 5530964"/>
              <a:gd name="connsiteX0" fmla="*/ 2247900 w 4320417"/>
              <a:gd name="connsiteY0" fmla="*/ 5838 h 5544380"/>
              <a:gd name="connsiteX1" fmla="*/ 1193801 w 4320417"/>
              <a:gd name="connsiteY1" fmla="*/ 2469639 h 5544380"/>
              <a:gd name="connsiteX2" fmla="*/ 0 w 4320417"/>
              <a:gd name="connsiteY2" fmla="*/ 3815838 h 5544380"/>
              <a:gd name="connsiteX3" fmla="*/ 1612900 w 4320417"/>
              <a:gd name="connsiteY3" fmla="*/ 5530338 h 5544380"/>
              <a:gd name="connsiteX4" fmla="*/ 3238500 w 4320417"/>
              <a:gd name="connsiteY4" fmla="*/ 4273039 h 5544380"/>
              <a:gd name="connsiteX5" fmla="*/ 4292600 w 4320417"/>
              <a:gd name="connsiteY5" fmla="*/ 2774438 h 5544380"/>
              <a:gd name="connsiteX6" fmla="*/ 2247900 w 4320417"/>
              <a:gd name="connsiteY6" fmla="*/ 5838 h 5544380"/>
              <a:gd name="connsiteX0" fmla="*/ 2247900 w 4320417"/>
              <a:gd name="connsiteY0" fmla="*/ 5838 h 5695005"/>
              <a:gd name="connsiteX1" fmla="*/ 1193801 w 4320417"/>
              <a:gd name="connsiteY1" fmla="*/ 2469639 h 5695005"/>
              <a:gd name="connsiteX2" fmla="*/ 0 w 4320417"/>
              <a:gd name="connsiteY2" fmla="*/ 3815838 h 5695005"/>
              <a:gd name="connsiteX3" fmla="*/ 1587500 w 4320417"/>
              <a:gd name="connsiteY3" fmla="*/ 5682738 h 5695005"/>
              <a:gd name="connsiteX4" fmla="*/ 3238500 w 4320417"/>
              <a:gd name="connsiteY4" fmla="*/ 4273039 h 5695005"/>
              <a:gd name="connsiteX5" fmla="*/ 4292600 w 4320417"/>
              <a:gd name="connsiteY5" fmla="*/ 2774438 h 5695005"/>
              <a:gd name="connsiteX6" fmla="*/ 2247900 w 4320417"/>
              <a:gd name="connsiteY6" fmla="*/ 5838 h 5695005"/>
              <a:gd name="connsiteX0" fmla="*/ 2247900 w 4320417"/>
              <a:gd name="connsiteY0" fmla="*/ 5838 h 5683262"/>
              <a:gd name="connsiteX1" fmla="*/ 1193801 w 4320417"/>
              <a:gd name="connsiteY1" fmla="*/ 2469639 h 5683262"/>
              <a:gd name="connsiteX2" fmla="*/ 0 w 4320417"/>
              <a:gd name="connsiteY2" fmla="*/ 3815838 h 5683262"/>
              <a:gd name="connsiteX3" fmla="*/ 1587500 w 4320417"/>
              <a:gd name="connsiteY3" fmla="*/ 5682738 h 5683262"/>
              <a:gd name="connsiteX4" fmla="*/ 3238500 w 4320417"/>
              <a:gd name="connsiteY4" fmla="*/ 4273039 h 5683262"/>
              <a:gd name="connsiteX5" fmla="*/ 4292600 w 4320417"/>
              <a:gd name="connsiteY5" fmla="*/ 2774438 h 5683262"/>
              <a:gd name="connsiteX6" fmla="*/ 2247900 w 4320417"/>
              <a:gd name="connsiteY6" fmla="*/ 5838 h 5683262"/>
              <a:gd name="connsiteX0" fmla="*/ 2171700 w 4244217"/>
              <a:gd name="connsiteY0" fmla="*/ 5838 h 5683262"/>
              <a:gd name="connsiteX1" fmla="*/ 1117601 w 4244217"/>
              <a:gd name="connsiteY1" fmla="*/ 2469639 h 5683262"/>
              <a:gd name="connsiteX2" fmla="*/ 0 w 4244217"/>
              <a:gd name="connsiteY2" fmla="*/ 3815838 h 5683262"/>
              <a:gd name="connsiteX3" fmla="*/ 1511300 w 4244217"/>
              <a:gd name="connsiteY3" fmla="*/ 5682738 h 5683262"/>
              <a:gd name="connsiteX4" fmla="*/ 3162300 w 4244217"/>
              <a:gd name="connsiteY4" fmla="*/ 4273039 h 5683262"/>
              <a:gd name="connsiteX5" fmla="*/ 4216400 w 4244217"/>
              <a:gd name="connsiteY5" fmla="*/ 2774438 h 5683262"/>
              <a:gd name="connsiteX6" fmla="*/ 2171700 w 4244217"/>
              <a:gd name="connsiteY6" fmla="*/ 5838 h 5683262"/>
              <a:gd name="connsiteX0" fmla="*/ 2171870 w 4244387"/>
              <a:gd name="connsiteY0" fmla="*/ 5838 h 5683262"/>
              <a:gd name="connsiteX1" fmla="*/ 1117771 w 4244387"/>
              <a:gd name="connsiteY1" fmla="*/ 2469639 h 5683262"/>
              <a:gd name="connsiteX2" fmla="*/ 170 w 4244387"/>
              <a:gd name="connsiteY2" fmla="*/ 3815838 h 5683262"/>
              <a:gd name="connsiteX3" fmla="*/ 1511470 w 4244387"/>
              <a:gd name="connsiteY3" fmla="*/ 5682738 h 5683262"/>
              <a:gd name="connsiteX4" fmla="*/ 3162470 w 4244387"/>
              <a:gd name="connsiteY4" fmla="*/ 4273039 h 5683262"/>
              <a:gd name="connsiteX5" fmla="*/ 4216570 w 4244387"/>
              <a:gd name="connsiteY5" fmla="*/ 2774438 h 5683262"/>
              <a:gd name="connsiteX6" fmla="*/ 2171870 w 4244387"/>
              <a:gd name="connsiteY6" fmla="*/ 5838 h 5683262"/>
              <a:gd name="connsiteX0" fmla="*/ 2171870 w 4244387"/>
              <a:gd name="connsiteY0" fmla="*/ 5838 h 5683444"/>
              <a:gd name="connsiteX1" fmla="*/ 1117771 w 4244387"/>
              <a:gd name="connsiteY1" fmla="*/ 2469639 h 5683444"/>
              <a:gd name="connsiteX2" fmla="*/ 170 w 4244387"/>
              <a:gd name="connsiteY2" fmla="*/ 3815838 h 5683444"/>
              <a:gd name="connsiteX3" fmla="*/ 1511470 w 4244387"/>
              <a:gd name="connsiteY3" fmla="*/ 5682738 h 5683444"/>
              <a:gd name="connsiteX4" fmla="*/ 3162470 w 4244387"/>
              <a:gd name="connsiteY4" fmla="*/ 4273039 h 5683444"/>
              <a:gd name="connsiteX5" fmla="*/ 4216570 w 4244387"/>
              <a:gd name="connsiteY5" fmla="*/ 2774438 h 5683444"/>
              <a:gd name="connsiteX6" fmla="*/ 2171870 w 4244387"/>
              <a:gd name="connsiteY6" fmla="*/ 5838 h 5683444"/>
              <a:gd name="connsiteX0" fmla="*/ 1986917 w 4059434"/>
              <a:gd name="connsiteY0" fmla="*/ 5838 h 5823881"/>
              <a:gd name="connsiteX1" fmla="*/ 932818 w 4059434"/>
              <a:gd name="connsiteY1" fmla="*/ 2469639 h 5823881"/>
              <a:gd name="connsiteX2" fmla="*/ 231 w 4059434"/>
              <a:gd name="connsiteY2" fmla="*/ 5019861 h 5823881"/>
              <a:gd name="connsiteX3" fmla="*/ 1326517 w 4059434"/>
              <a:gd name="connsiteY3" fmla="*/ 5682738 h 5823881"/>
              <a:gd name="connsiteX4" fmla="*/ 2977517 w 4059434"/>
              <a:gd name="connsiteY4" fmla="*/ 4273039 h 5823881"/>
              <a:gd name="connsiteX5" fmla="*/ 4031617 w 4059434"/>
              <a:gd name="connsiteY5" fmla="*/ 2774438 h 5823881"/>
              <a:gd name="connsiteX6" fmla="*/ 1986917 w 4059434"/>
              <a:gd name="connsiteY6" fmla="*/ 5838 h 5823881"/>
              <a:gd name="connsiteX0" fmla="*/ 1986917 w 4059434"/>
              <a:gd name="connsiteY0" fmla="*/ 5838 h 5566504"/>
              <a:gd name="connsiteX1" fmla="*/ 932818 w 4059434"/>
              <a:gd name="connsiteY1" fmla="*/ 2469639 h 5566504"/>
              <a:gd name="connsiteX2" fmla="*/ 231 w 4059434"/>
              <a:gd name="connsiteY2" fmla="*/ 5019861 h 5566504"/>
              <a:gd name="connsiteX3" fmla="*/ 1587715 w 4059434"/>
              <a:gd name="connsiteY3" fmla="*/ 4994725 h 5566504"/>
              <a:gd name="connsiteX4" fmla="*/ 2977517 w 4059434"/>
              <a:gd name="connsiteY4" fmla="*/ 4273039 h 5566504"/>
              <a:gd name="connsiteX5" fmla="*/ 4031617 w 4059434"/>
              <a:gd name="connsiteY5" fmla="*/ 2774438 h 5566504"/>
              <a:gd name="connsiteX6" fmla="*/ 1986917 w 4059434"/>
              <a:gd name="connsiteY6" fmla="*/ 5838 h 5566504"/>
              <a:gd name="connsiteX0" fmla="*/ 1986917 w 4059434"/>
              <a:gd name="connsiteY0" fmla="*/ 5838 h 5645028"/>
              <a:gd name="connsiteX1" fmla="*/ 932818 w 4059434"/>
              <a:gd name="connsiteY1" fmla="*/ 2469639 h 5645028"/>
              <a:gd name="connsiteX2" fmla="*/ 231 w 4059434"/>
              <a:gd name="connsiteY2" fmla="*/ 5019861 h 5645028"/>
              <a:gd name="connsiteX3" fmla="*/ 1587715 w 4059434"/>
              <a:gd name="connsiteY3" fmla="*/ 4994725 h 5645028"/>
              <a:gd name="connsiteX4" fmla="*/ 2977517 w 4059434"/>
              <a:gd name="connsiteY4" fmla="*/ 4273039 h 5645028"/>
              <a:gd name="connsiteX5" fmla="*/ 4031617 w 4059434"/>
              <a:gd name="connsiteY5" fmla="*/ 2774438 h 5645028"/>
              <a:gd name="connsiteX6" fmla="*/ 1986917 w 4059434"/>
              <a:gd name="connsiteY6" fmla="*/ 5838 h 5645028"/>
              <a:gd name="connsiteX0" fmla="*/ 1986917 w 4059434"/>
              <a:gd name="connsiteY0" fmla="*/ 5838 h 5645028"/>
              <a:gd name="connsiteX1" fmla="*/ 932818 w 4059434"/>
              <a:gd name="connsiteY1" fmla="*/ 2469639 h 5645028"/>
              <a:gd name="connsiteX2" fmla="*/ 231 w 4059434"/>
              <a:gd name="connsiteY2" fmla="*/ 5019861 h 5645028"/>
              <a:gd name="connsiteX3" fmla="*/ 1587715 w 4059434"/>
              <a:gd name="connsiteY3" fmla="*/ 4994725 h 5645028"/>
              <a:gd name="connsiteX4" fmla="*/ 2977517 w 4059434"/>
              <a:gd name="connsiteY4" fmla="*/ 4273039 h 5645028"/>
              <a:gd name="connsiteX5" fmla="*/ 4031617 w 4059434"/>
              <a:gd name="connsiteY5" fmla="*/ 2774438 h 5645028"/>
              <a:gd name="connsiteX6" fmla="*/ 1986917 w 4059434"/>
              <a:gd name="connsiteY6" fmla="*/ 5838 h 5645028"/>
              <a:gd name="connsiteX0" fmla="*/ 1986917 w 3578303"/>
              <a:gd name="connsiteY0" fmla="*/ 5838 h 5645028"/>
              <a:gd name="connsiteX1" fmla="*/ 932818 w 3578303"/>
              <a:gd name="connsiteY1" fmla="*/ 2469639 h 5645028"/>
              <a:gd name="connsiteX2" fmla="*/ 231 w 3578303"/>
              <a:gd name="connsiteY2" fmla="*/ 5019861 h 5645028"/>
              <a:gd name="connsiteX3" fmla="*/ 1587715 w 3578303"/>
              <a:gd name="connsiteY3" fmla="*/ 4994725 h 5645028"/>
              <a:gd name="connsiteX4" fmla="*/ 2977517 w 3578303"/>
              <a:gd name="connsiteY4" fmla="*/ 4273039 h 5645028"/>
              <a:gd name="connsiteX5" fmla="*/ 3520106 w 3578303"/>
              <a:gd name="connsiteY5" fmla="*/ 2430432 h 5645028"/>
              <a:gd name="connsiteX6" fmla="*/ 1986917 w 3578303"/>
              <a:gd name="connsiteY6" fmla="*/ 5838 h 5645028"/>
              <a:gd name="connsiteX0" fmla="*/ 2226348 w 3578303"/>
              <a:gd name="connsiteY0" fmla="*/ 27927 h 4893102"/>
              <a:gd name="connsiteX1" fmla="*/ 932818 w 3578303"/>
              <a:gd name="connsiteY1" fmla="*/ 1717713 h 4893102"/>
              <a:gd name="connsiteX2" fmla="*/ 231 w 3578303"/>
              <a:gd name="connsiteY2" fmla="*/ 4267935 h 4893102"/>
              <a:gd name="connsiteX3" fmla="*/ 1587715 w 3578303"/>
              <a:gd name="connsiteY3" fmla="*/ 4242799 h 4893102"/>
              <a:gd name="connsiteX4" fmla="*/ 2977517 w 3578303"/>
              <a:gd name="connsiteY4" fmla="*/ 3521113 h 4893102"/>
              <a:gd name="connsiteX5" fmla="*/ 3520106 w 3578303"/>
              <a:gd name="connsiteY5" fmla="*/ 1678506 h 4893102"/>
              <a:gd name="connsiteX6" fmla="*/ 2226348 w 3578303"/>
              <a:gd name="connsiteY6" fmla="*/ 27927 h 4893102"/>
              <a:gd name="connsiteX0" fmla="*/ 2226233 w 3578188"/>
              <a:gd name="connsiteY0" fmla="*/ 15056 h 4880231"/>
              <a:gd name="connsiteX1" fmla="*/ 1455098 w 3578188"/>
              <a:gd name="connsiteY1" fmla="*/ 1919846 h 4880231"/>
              <a:gd name="connsiteX2" fmla="*/ 116 w 3578188"/>
              <a:gd name="connsiteY2" fmla="*/ 4255064 h 4880231"/>
              <a:gd name="connsiteX3" fmla="*/ 1587600 w 3578188"/>
              <a:gd name="connsiteY3" fmla="*/ 4229928 h 4880231"/>
              <a:gd name="connsiteX4" fmla="*/ 2977402 w 3578188"/>
              <a:gd name="connsiteY4" fmla="*/ 3508242 h 4880231"/>
              <a:gd name="connsiteX5" fmla="*/ 3519991 w 3578188"/>
              <a:gd name="connsiteY5" fmla="*/ 1665635 h 4880231"/>
              <a:gd name="connsiteX6" fmla="*/ 2226233 w 3578188"/>
              <a:gd name="connsiteY6" fmla="*/ 15056 h 4880231"/>
              <a:gd name="connsiteX0" fmla="*/ 2509197 w 3578188"/>
              <a:gd name="connsiteY0" fmla="*/ 12330 h 4963507"/>
              <a:gd name="connsiteX1" fmla="*/ 1455098 w 3578188"/>
              <a:gd name="connsiteY1" fmla="*/ 2003122 h 4963507"/>
              <a:gd name="connsiteX2" fmla="*/ 116 w 3578188"/>
              <a:gd name="connsiteY2" fmla="*/ 4338340 h 4963507"/>
              <a:gd name="connsiteX3" fmla="*/ 1587600 w 3578188"/>
              <a:gd name="connsiteY3" fmla="*/ 4313204 h 4963507"/>
              <a:gd name="connsiteX4" fmla="*/ 2977402 w 3578188"/>
              <a:gd name="connsiteY4" fmla="*/ 3591518 h 4963507"/>
              <a:gd name="connsiteX5" fmla="*/ 3519991 w 3578188"/>
              <a:gd name="connsiteY5" fmla="*/ 1748911 h 4963507"/>
              <a:gd name="connsiteX6" fmla="*/ 2509197 w 3578188"/>
              <a:gd name="connsiteY6" fmla="*/ 12330 h 4963507"/>
              <a:gd name="connsiteX0" fmla="*/ 2509197 w 3578188"/>
              <a:gd name="connsiteY0" fmla="*/ 0 h 4951177"/>
              <a:gd name="connsiteX1" fmla="*/ 1455098 w 3578188"/>
              <a:gd name="connsiteY1" fmla="*/ 1990792 h 4951177"/>
              <a:gd name="connsiteX2" fmla="*/ 116 w 3578188"/>
              <a:gd name="connsiteY2" fmla="*/ 4326010 h 4951177"/>
              <a:gd name="connsiteX3" fmla="*/ 1587600 w 3578188"/>
              <a:gd name="connsiteY3" fmla="*/ 4300874 h 4951177"/>
              <a:gd name="connsiteX4" fmla="*/ 2977402 w 3578188"/>
              <a:gd name="connsiteY4" fmla="*/ 3579188 h 4951177"/>
              <a:gd name="connsiteX5" fmla="*/ 3519991 w 3578188"/>
              <a:gd name="connsiteY5" fmla="*/ 1736581 h 4951177"/>
              <a:gd name="connsiteX6" fmla="*/ 2509197 w 3578188"/>
              <a:gd name="connsiteY6" fmla="*/ 0 h 4951177"/>
              <a:gd name="connsiteX0" fmla="*/ 2509197 w 3736858"/>
              <a:gd name="connsiteY0" fmla="*/ 0 h 4951177"/>
              <a:gd name="connsiteX1" fmla="*/ 1455098 w 3736858"/>
              <a:gd name="connsiteY1" fmla="*/ 1990792 h 4951177"/>
              <a:gd name="connsiteX2" fmla="*/ 116 w 3736858"/>
              <a:gd name="connsiteY2" fmla="*/ 4326010 h 4951177"/>
              <a:gd name="connsiteX3" fmla="*/ 1587600 w 3736858"/>
              <a:gd name="connsiteY3" fmla="*/ 4300874 h 4951177"/>
              <a:gd name="connsiteX4" fmla="*/ 2977402 w 3736858"/>
              <a:gd name="connsiteY4" fmla="*/ 3579188 h 4951177"/>
              <a:gd name="connsiteX5" fmla="*/ 3694123 w 3736858"/>
              <a:gd name="connsiteY5" fmla="*/ 1457075 h 4951177"/>
              <a:gd name="connsiteX6" fmla="*/ 2509197 w 3736858"/>
              <a:gd name="connsiteY6" fmla="*/ 0 h 495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6858" h="4951177">
                <a:moveTo>
                  <a:pt x="2509197" y="0"/>
                </a:moveTo>
                <a:cubicBezTo>
                  <a:pt x="1757781" y="285075"/>
                  <a:pt x="1833981" y="193742"/>
                  <a:pt x="1455098" y="1990792"/>
                </a:cubicBezTo>
                <a:cubicBezTo>
                  <a:pt x="1025415" y="2619442"/>
                  <a:pt x="-12584" y="3697360"/>
                  <a:pt x="116" y="4326010"/>
                </a:cubicBezTo>
                <a:cubicBezTo>
                  <a:pt x="42449" y="5557910"/>
                  <a:pt x="623600" y="4648781"/>
                  <a:pt x="1587600" y="4300874"/>
                </a:cubicBezTo>
                <a:cubicBezTo>
                  <a:pt x="2449667" y="3909967"/>
                  <a:pt x="2530785" y="4038505"/>
                  <a:pt x="2977402" y="3579188"/>
                </a:cubicBezTo>
                <a:cubicBezTo>
                  <a:pt x="3424019" y="3119871"/>
                  <a:pt x="3880390" y="2231775"/>
                  <a:pt x="3694123" y="1457075"/>
                </a:cubicBezTo>
                <a:cubicBezTo>
                  <a:pt x="3258090" y="5042"/>
                  <a:pt x="3567530" y="169333"/>
                  <a:pt x="2509197" y="0"/>
                </a:cubicBezTo>
                <a:close/>
              </a:path>
            </a:pathLst>
          </a:custGeom>
          <a:solidFill>
            <a:schemeClr val="accent6">
              <a:alpha val="30000"/>
            </a:schemeClr>
          </a:solidFill>
          <a:ln w="25400">
            <a:prstDash val="dashDot"/>
            <a:extLst>
              <a:ext uri="{C807C97D-BFC1-408E-A445-0C87EB9F89A2}">
                <ask:lineSketchStyleProps xmlns:ask="http://schemas.microsoft.com/office/drawing/2018/sketchyshapes" sd="1219033472">
                  <a:custGeom>
                    <a:avLst/>
                    <a:gdLst>
                      <a:gd name="connsiteX0" fmla="*/ 2171870 w 4244387"/>
                      <a:gd name="connsiteY0" fmla="*/ 5838 h 5683444"/>
                      <a:gd name="connsiteX1" fmla="*/ 1117771 w 4244387"/>
                      <a:gd name="connsiteY1" fmla="*/ 2469639 h 5683444"/>
                      <a:gd name="connsiteX2" fmla="*/ 170 w 4244387"/>
                      <a:gd name="connsiteY2" fmla="*/ 3815838 h 5683444"/>
                      <a:gd name="connsiteX3" fmla="*/ 1511470 w 4244387"/>
                      <a:gd name="connsiteY3" fmla="*/ 5682738 h 5683444"/>
                      <a:gd name="connsiteX4" fmla="*/ 3162470 w 4244387"/>
                      <a:gd name="connsiteY4" fmla="*/ 4273039 h 5683444"/>
                      <a:gd name="connsiteX5" fmla="*/ 4216570 w 4244387"/>
                      <a:gd name="connsiteY5" fmla="*/ 2774438 h 5683444"/>
                      <a:gd name="connsiteX6" fmla="*/ 2171870 w 4244387"/>
                      <a:gd name="connsiteY6" fmla="*/ 5838 h 568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4387" h="5683444" fill="none" extrusionOk="0">
                        <a:moveTo>
                          <a:pt x="2171870" y="5838"/>
                        </a:moveTo>
                        <a:cubicBezTo>
                          <a:pt x="1412689" y="-148648"/>
                          <a:pt x="1482632" y="692076"/>
                          <a:pt x="1117771" y="2469639"/>
                        </a:cubicBezTo>
                        <a:cubicBezTo>
                          <a:pt x="777596" y="3148399"/>
                          <a:pt x="108423" y="3216270"/>
                          <a:pt x="170" y="3815838"/>
                        </a:cubicBezTo>
                        <a:cubicBezTo>
                          <a:pt x="-115171" y="5022235"/>
                          <a:pt x="616062" y="5799836"/>
                          <a:pt x="1511470" y="5682738"/>
                        </a:cubicBezTo>
                        <a:cubicBezTo>
                          <a:pt x="2315990" y="5717482"/>
                          <a:pt x="2721978" y="4795789"/>
                          <a:pt x="3162470" y="4273039"/>
                        </a:cubicBezTo>
                        <a:cubicBezTo>
                          <a:pt x="3633797" y="3851784"/>
                          <a:pt x="4413400" y="3562077"/>
                          <a:pt x="4216570" y="2774438"/>
                        </a:cubicBezTo>
                        <a:cubicBezTo>
                          <a:pt x="3932834" y="1189061"/>
                          <a:pt x="3244609" y="107409"/>
                          <a:pt x="2171870" y="5838"/>
                        </a:cubicBezTo>
                        <a:close/>
                      </a:path>
                      <a:path w="4244387" h="5683444" stroke="0" extrusionOk="0">
                        <a:moveTo>
                          <a:pt x="2171870" y="5838"/>
                        </a:moveTo>
                        <a:cubicBezTo>
                          <a:pt x="1362942" y="-110070"/>
                          <a:pt x="1413064" y="703962"/>
                          <a:pt x="1117771" y="2469639"/>
                        </a:cubicBezTo>
                        <a:cubicBezTo>
                          <a:pt x="722480" y="3105529"/>
                          <a:pt x="-77442" y="3189252"/>
                          <a:pt x="170" y="3815838"/>
                        </a:cubicBezTo>
                        <a:cubicBezTo>
                          <a:pt x="-52696" y="5140705"/>
                          <a:pt x="480096" y="5839916"/>
                          <a:pt x="1511470" y="5682738"/>
                        </a:cubicBezTo>
                        <a:cubicBezTo>
                          <a:pt x="2172366" y="5600863"/>
                          <a:pt x="2818830" y="4781559"/>
                          <a:pt x="3162470" y="4273039"/>
                        </a:cubicBezTo>
                        <a:cubicBezTo>
                          <a:pt x="3657915" y="3819514"/>
                          <a:pt x="4435728" y="3481448"/>
                          <a:pt x="4216570" y="2774438"/>
                        </a:cubicBezTo>
                        <a:cubicBezTo>
                          <a:pt x="3698934" y="1309909"/>
                          <a:pt x="3163416" y="238051"/>
                          <a:pt x="2171870" y="5838"/>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4711471"/>
      </p:ext>
    </p:extLst>
  </p:cSld>
  <p:clrMapOvr>
    <a:masterClrMapping/>
  </p:clrMapOvr>
</p:sld>
</file>

<file path=ppt/theme/theme1.xml><?xml version="1.0" encoding="utf-8"?>
<a:theme xmlns:a="http://schemas.openxmlformats.org/drawingml/2006/main" name="2_Office Them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0404_Husco_Confidential-Trade-secrets_1.4 [Read-Only]" id="{436B4ED4-DB21-41AC-A90E-FF054223B0C9}" vid="{FAD46989-5614-462A-A351-066B907F91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0df75fc-8c27-4c82-a1ef-1f39f22c1be1" xsi:nil="true"/>
    <lcf76f155ced4ddcb4097134ff3c332f xmlns="e9113d4e-fc63-4699-a9c7-87be692ec73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31E594D4E39DB41B7A0DB95D7609D8A" ma:contentTypeVersion="14" ma:contentTypeDescription="Create a new document." ma:contentTypeScope="" ma:versionID="335e7ba7c57437a7e8a2a73eccaf4809">
  <xsd:schema xmlns:xsd="http://www.w3.org/2001/XMLSchema" xmlns:xs="http://www.w3.org/2001/XMLSchema" xmlns:p="http://schemas.microsoft.com/office/2006/metadata/properties" xmlns:ns2="e9113d4e-fc63-4699-a9c7-87be692ec730" xmlns:ns3="a0df75fc-8c27-4c82-a1ef-1f39f22c1be1" targetNamespace="http://schemas.microsoft.com/office/2006/metadata/properties" ma:root="true" ma:fieldsID="7ec9cb2762e7a9a0ee142417fd192909" ns2:_="" ns3:_="">
    <xsd:import namespace="e9113d4e-fc63-4699-a9c7-87be692ec730"/>
    <xsd:import namespace="a0df75fc-8c27-4c82-a1ef-1f39f22c1be1"/>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113d4e-fc63-4699-a9c7-87be692ec7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70c17dd3-643f-424b-b15d-fd3580bde7f5"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df75fc-8c27-4c82-a1ef-1f39f22c1be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8585925-6561-4331-bebf-60aa73888e56}" ma:internalName="TaxCatchAll" ma:showField="CatchAllData" ma:web="a0df75fc-8c27-4c82-a1ef-1f39f22c1be1">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9E409B-AF1B-4287-A5E8-DADBC49F8F4E}">
  <ds:schemaRefs>
    <ds:schemaRef ds:uri="http://schemas.microsoft.com/office/2006/documentManagement/types"/>
    <ds:schemaRef ds:uri="http://schemas.openxmlformats.org/package/2006/metadata/core-properties"/>
    <ds:schemaRef ds:uri="e9113d4e-fc63-4699-a9c7-87be692ec730"/>
    <ds:schemaRef ds:uri="http://purl.org/dc/elements/1.1/"/>
    <ds:schemaRef ds:uri="http://purl.org/dc/terms/"/>
    <ds:schemaRef ds:uri="http://schemas.microsoft.com/office/2006/metadata/properties"/>
    <ds:schemaRef ds:uri="a0df75fc-8c27-4c82-a1ef-1f39f22c1be1"/>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4DCE953F-6EDA-4F93-8DCD-5032591496A1}">
  <ds:schemaRefs>
    <ds:schemaRef ds:uri="a0df75fc-8c27-4c82-a1ef-1f39f22c1be1"/>
    <ds:schemaRef ds:uri="e9113d4e-fc63-4699-a9c7-87be692ec73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461A41D-3029-4F6E-B6B3-18B47F4910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Consolidated Finance Slides</Template>
  <TotalTime>0</TotalTime>
  <Words>1785</Words>
  <Application>Microsoft Office PowerPoint</Application>
  <PresentationFormat>Widescreen</PresentationFormat>
  <Paragraphs>369</Paragraphs>
  <Slides>27</Slides>
  <Notes>7</Notes>
  <HiddenSlides>0</HiddenSlides>
  <MMClips>2</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27</vt:i4>
      </vt:variant>
    </vt:vector>
  </HeadingPairs>
  <TitlesOfParts>
    <vt:vector size="42" baseType="lpstr">
      <vt:lpstr>ＭＳ Ｐゴシック</vt:lpstr>
      <vt:lpstr>ADLaM Display</vt:lpstr>
      <vt:lpstr>Arial</vt:lpstr>
      <vt:lpstr>Averta</vt:lpstr>
      <vt:lpstr>Averta Extrabold</vt:lpstr>
      <vt:lpstr>Calibri</vt:lpstr>
      <vt:lpstr>Calibri Light</vt:lpstr>
      <vt:lpstr>Courier New</vt:lpstr>
      <vt:lpstr>Dutch801 Rm BT</vt:lpstr>
      <vt:lpstr>Franklin Gothic Book</vt:lpstr>
      <vt:lpstr>Franklin Gothic Medium</vt:lpstr>
      <vt:lpstr>Helvetica</vt:lpstr>
      <vt:lpstr>Segoe Script</vt:lpstr>
      <vt:lpstr>Wingdings</vt:lpstr>
      <vt:lpstr>2_Office Theme</vt:lpstr>
      <vt:lpstr>PowerPoint Presentation</vt:lpstr>
      <vt:lpstr>Brief Husco Introduction</vt:lpstr>
      <vt:lpstr>Husco Automotive capabilities </vt:lpstr>
      <vt:lpstr>Husco automotive product families</vt:lpstr>
      <vt:lpstr>PowerPoint Presentation</vt:lpstr>
      <vt:lpstr>Today’s state of the art</vt:lpstr>
      <vt:lpstr>Husco’s flat-valve development approach</vt:lpstr>
      <vt:lpstr>Customer expectations / Reality</vt:lpstr>
      <vt:lpstr>Formation of development strategy</vt:lpstr>
      <vt:lpstr>Cost drivers in thermal valving solutions</vt:lpstr>
      <vt:lpstr>Formation of development strategy</vt:lpstr>
      <vt:lpstr>Formation of development strategy</vt:lpstr>
      <vt:lpstr>Formation of development strategy</vt:lpstr>
      <vt:lpstr>PowerPoint Presentation</vt:lpstr>
      <vt:lpstr>PowerPoint Presentation</vt:lpstr>
      <vt:lpstr>PowerPoint Presentation</vt:lpstr>
      <vt:lpstr>Nautilus</vt:lpstr>
      <vt:lpstr>Nautilus</vt:lpstr>
      <vt:lpstr>Nautilus</vt:lpstr>
      <vt:lpstr>Nautilus</vt:lpstr>
      <vt:lpstr>Nautilus</vt:lpstr>
      <vt:lpstr>Nautilus</vt:lpstr>
      <vt:lpstr>Flat-out manufacturing</vt:lpstr>
      <vt:lpstr>Lesson’s &amp; considerations </vt:lpstr>
      <vt:lpstr>Sub-system technology development</vt:lpstr>
      <vt:lpstr>Sub-system technology development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Consolidated husco Operating Income Walk</dc:title>
  <dc:creator>Mary Hensgen</dc:creator>
  <cp:lastModifiedBy>Austin Schmitt</cp:lastModifiedBy>
  <cp:revision>1</cp:revision>
  <cp:lastPrinted>2024-10-11T19:15:36Z</cp:lastPrinted>
  <dcterms:created xsi:type="dcterms:W3CDTF">2019-09-12T21:01:25Z</dcterms:created>
  <dcterms:modified xsi:type="dcterms:W3CDTF">2025-06-03T22:03:37Z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0x010100331E594D4E39DB41B7A0DB95D7609D8A</vt:lpwstr>
  </property>
</Properties>
</file>